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1427" r:id="rId5"/>
    <p:sldId id="258" r:id="rId6"/>
    <p:sldId id="2147469615" r:id="rId7"/>
    <p:sldId id="259" r:id="rId8"/>
    <p:sldId id="2147469644" r:id="rId9"/>
    <p:sldId id="2147469645" r:id="rId10"/>
    <p:sldId id="2147469777" r:id="rId11"/>
    <p:sldId id="2147469614" r:id="rId12"/>
    <p:sldId id="2147469752" r:id="rId13"/>
    <p:sldId id="2147469775" r:id="rId14"/>
    <p:sldId id="2147469773" r:id="rId15"/>
    <p:sldId id="2147469770" r:id="rId16"/>
    <p:sldId id="2147469772" r:id="rId17"/>
    <p:sldId id="2147469766" r:id="rId18"/>
    <p:sldId id="2147469778" r:id="rId19"/>
    <p:sldId id="2147469660" r:id="rId20"/>
    <p:sldId id="2147469779" r:id="rId21"/>
    <p:sldId id="2147469735" r:id="rId22"/>
    <p:sldId id="2147469654" r:id="rId23"/>
    <p:sldId id="2147469771" r:id="rId24"/>
    <p:sldId id="2147469764" r:id="rId25"/>
    <p:sldId id="2147469765" r:id="rId26"/>
    <p:sldId id="2147469780" r:id="rId27"/>
  </p:sldIdLst>
  <p:sldSz cx="12192000" cy="6858000"/>
  <p:notesSz cx="6858000" cy="9144000"/>
  <p:embeddedFontLs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egoe Print" panose="02000600000000000000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ardsectie" id="{180F4798-C3F8-4F68-97F5-8324E6F9EC64}">
          <p14:sldIdLst>
            <p14:sldId id="1427"/>
            <p14:sldId id="258"/>
            <p14:sldId id="2147469615"/>
            <p14:sldId id="259"/>
            <p14:sldId id="2147469644"/>
            <p14:sldId id="2147469645"/>
            <p14:sldId id="2147469777"/>
            <p14:sldId id="2147469614"/>
            <p14:sldId id="2147469752"/>
            <p14:sldId id="2147469775"/>
            <p14:sldId id="2147469773"/>
            <p14:sldId id="2147469770"/>
            <p14:sldId id="2147469772"/>
            <p14:sldId id="2147469766"/>
            <p14:sldId id="2147469778"/>
            <p14:sldId id="2147469660"/>
            <p14:sldId id="2147469779"/>
            <p14:sldId id="2147469735"/>
            <p14:sldId id="2147469654"/>
            <p14:sldId id="2147469771"/>
            <p14:sldId id="2147469764"/>
            <p14:sldId id="2147469765"/>
            <p14:sldId id="2147469780"/>
          </p14:sldIdLst>
        </p14:section>
        <p14:section name="Ouwe slides" id="{DDC90AAC-EBDE-4F12-B258-09D8B5E231D8}">
          <p14:sldIdLst/>
        </p14:section>
      </p14:sectionLst>
    </p:ext>
    <p:ext uri="{EFAFB233-063F-42B5-8137-9DF3F51BA10A}">
      <p15:sldGuideLst xmlns:p15="http://schemas.microsoft.com/office/powerpoint/2012/main">
        <p15:guide id="1" pos="665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6" roundtripDataSignature="AMtx7mg32nmULsxYACsmfEZxl1B2SLG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212"/>
    <a:srgbClr val="DDF3E5"/>
    <a:srgbClr val="2DA555"/>
    <a:srgbClr val="CDF3F8"/>
    <a:srgbClr val="05B0AC"/>
    <a:srgbClr val="F9E694"/>
    <a:srgbClr val="84B1C7"/>
    <a:srgbClr val="B6E2A5"/>
    <a:srgbClr val="92D4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09D94-61DD-9F40-B2FA-6F8AFF6F3631}" v="1" dt="2025-03-28T09:35:01.007"/>
    <p1510:client id="{4555CB1E-B8F0-4180-90AE-CA323DA6519A}" v="4" dt="2025-03-28T10:13:29.409"/>
    <p1510:client id="{BF8A93A5-3197-FB0A-5100-786C41F342F7}" v="24" dt="2025-03-28T09:26:12.141"/>
    <p1510:client id="{DEB66B44-5DBC-4374-9DFC-A3A546DDDE01}" v="42" dt="2025-03-28T13:58:36.502"/>
  </p1510:revLst>
</p1510:revInfo>
</file>

<file path=ppt/tableStyles.xml><?xml version="1.0" encoding="utf-8"?>
<a:tblStyleLst xmlns:a="http://schemas.openxmlformats.org/drawingml/2006/main" def="{AB91CFAE-0729-421C-8F7F-77EE0F0EFF9F}">
  <a:tblStyle styleId="{AB91CFAE-0729-421C-8F7F-77EE0F0EFF9F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8"/>
          </a:solidFill>
        </a:fill>
      </a:tcStyle>
    </a:wholeTbl>
    <a:band1H>
      <a:tcTxStyle b="off" i="off"/>
      <a:tcStyle>
        <a:tcBdr/>
        <a:fill>
          <a:solidFill>
            <a:srgbClr val="CACA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>
        <p:guide pos="665"/>
        <p:guide orient="horz" pos="30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142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138" Type="http://schemas.openxmlformats.org/officeDocument/2006/relationships/viewProps" Target="viewProps.xml"/><Relationship Id="rId14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13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136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13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Prins" userId="0b784309-8946-4de5-b7d2-5f7042bdd909" providerId="ADAL" clId="{DEB66B44-5DBC-4374-9DFC-A3A546DDDE01}"/>
    <pc:docChg chg="modSld sldOrd">
      <pc:chgData name="Benjamin Prins" userId="0b784309-8946-4de5-b7d2-5f7042bdd909" providerId="ADAL" clId="{DEB66B44-5DBC-4374-9DFC-A3A546DDDE01}" dt="2025-03-28T13:58:36.502" v="43" actId="20577"/>
      <pc:docMkLst>
        <pc:docMk/>
      </pc:docMkLst>
      <pc:sldChg chg="modSp">
        <pc:chgData name="Benjamin Prins" userId="0b784309-8946-4de5-b7d2-5f7042bdd909" providerId="ADAL" clId="{DEB66B44-5DBC-4374-9DFC-A3A546DDDE01}" dt="2025-03-28T13:58:36.502" v="43" actId="20577"/>
        <pc:sldMkLst>
          <pc:docMk/>
          <pc:sldMk cId="2654243543" sldId="2147469773"/>
        </pc:sldMkLst>
        <pc:spChg chg="mod">
          <ac:chgData name="Benjamin Prins" userId="0b784309-8946-4de5-b7d2-5f7042bdd909" providerId="ADAL" clId="{DEB66B44-5DBC-4374-9DFC-A3A546DDDE01}" dt="2025-03-28T13:58:36.502" v="43" actId="20577"/>
          <ac:spMkLst>
            <pc:docMk/>
            <pc:sldMk cId="2654243543" sldId="2147469773"/>
            <ac:spMk id="27" creationId="{716514F4-C919-6994-0137-E4B2A70979BC}"/>
          </ac:spMkLst>
        </pc:spChg>
      </pc:sldChg>
      <pc:sldChg chg="ord">
        <pc:chgData name="Benjamin Prins" userId="0b784309-8946-4de5-b7d2-5f7042bdd909" providerId="ADAL" clId="{DEB66B44-5DBC-4374-9DFC-A3A546DDDE01}" dt="2025-03-28T13:58:04.903" v="1"/>
        <pc:sldMkLst>
          <pc:docMk/>
          <pc:sldMk cId="2892070984" sldId="21474697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4659015695803"/>
          <c:y val="0.16009298424836266"/>
          <c:w val="0.855153409843042"/>
          <c:h val="0.79258842513433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Bedrag na 25 jaar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[$€-413]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€100 inleg per maand</c:v>
                </c:pt>
                <c:pt idx="1">
                  <c:v>€150 inleg per maand</c:v>
                </c:pt>
                <c:pt idx="2">
                  <c:v>€200 inleg per maand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67024</c:v>
                </c:pt>
                <c:pt idx="1">
                  <c:v>100536</c:v>
                </c:pt>
                <c:pt idx="2">
                  <c:v>134048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D-BA4B-912A-D93554E8B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2558735"/>
        <c:axId val="622383135"/>
      </c:barChart>
      <c:catAx>
        <c:axId val="62255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22383135"/>
        <c:crosses val="autoZero"/>
        <c:auto val="1"/>
        <c:lblAlgn val="ctr"/>
        <c:lblOffset val="100"/>
        <c:noMultiLvlLbl val="0"/>
      </c:catAx>
      <c:valAx>
        <c:axId val="622383135"/>
        <c:scaling>
          <c:orientation val="minMax"/>
        </c:scaling>
        <c:delete val="1"/>
        <c:axPos val="b"/>
        <c:numFmt formatCode="[$€-413]\ #,##0.00" sourceLinked="0"/>
        <c:majorTickMark val="none"/>
        <c:minorTickMark val="none"/>
        <c:tickLblPos val="nextTo"/>
        <c:crossAx val="622558735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NL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NL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NL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nl-NL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‹nr.›</a:t>
            </a:fld>
            <a:endParaRPr lang="nl-NL" sz="1200">
              <a:solidFill>
                <a:schemeClr val="dk1"/>
              </a:solidFill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Roboto" panose="02000000000000000000" pitchFamily="2" charset="0"/>
        <a:ea typeface="Roboto" panose="02000000000000000000" pitchFamily="2" charset="0"/>
        <a:cs typeface="Roboto" panose="02000000000000000000" pitchFamily="2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0892F-1866-4938-BDB5-B8C58BE1E1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3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42DAA-E5BD-AA8D-CE85-545F829BE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A301367-1782-13E6-8DF1-FBCCDF72A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F6E3020-E6D8-C9CE-3048-D35FA4C41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/>
              <a:t>Veel hypotheekadviseurs richten zich alleen op het hypotheektraject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Maar pensioen, vermogen en lijfrente spelen een steeds grotere 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Banken willen zekerheid: </a:t>
            </a:r>
            <a:r>
              <a:rPr lang="nl-NL" b="1"/>
              <a:t>hoe gaat de klant straks zijn lasten betalen?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Financiële gezondheid op lange termijn zou standaard in hypotheekadvies moeten zitten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42C070-59C1-3C16-AA5F-17F7D156E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nl-NL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10</a:t>
            </a:fld>
            <a:endParaRPr lang="nl-NL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78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Pensioeninkomen en lijfrente</a:t>
            </a:r>
            <a:r>
              <a:rPr lang="nl-NL"/>
              <a:t> kunnen het verschil maken tussen een goedgekeurde of    afgewezen hypotheek</a:t>
            </a:r>
            <a:br>
              <a:rPr lang="nl-NL"/>
            </a:br>
            <a:r>
              <a:rPr lang="nl-NL" b="1"/>
              <a:t>Klanten verwachten een allround financieel adviseur</a:t>
            </a:r>
            <a:r>
              <a:rPr lang="nl-NL"/>
              <a:t> die verder kijkt dan de hypotheek</a:t>
            </a:r>
            <a:br>
              <a:rPr lang="nl-NL"/>
            </a:br>
            <a:r>
              <a:rPr lang="nl-NL" b="1"/>
              <a:t>Extra advieskansen en verdienmodellen</a:t>
            </a:r>
            <a:r>
              <a:rPr lang="nl-NL"/>
              <a:t> voor hypotheekadviseurs</a:t>
            </a:r>
            <a:br>
              <a:rPr lang="nl-NL"/>
            </a:br>
            <a:r>
              <a:rPr lang="nl-NL" b="1"/>
              <a:t>Een adviseur die breder kijkt, bouwt duurzame klantrelaties op</a:t>
            </a:r>
            <a:br>
              <a:rPr lang="nl-NL"/>
            </a:br>
            <a:r>
              <a:rPr lang="nl-NL" b="1"/>
              <a:t>OAKK helpt adviseurs om niet alleen transacties te doen, maar langdurige relaties op te bouwen</a:t>
            </a:r>
            <a:br>
              <a:rPr lang="nl-NL"/>
            </a:br>
            <a:r>
              <a:rPr lang="nl-NL" b="1"/>
              <a:t>Geen extra tijdsbelasting voor de adviseur – eenvoudig uit te besteden aan een assistent</a:t>
            </a:r>
            <a:br>
              <a:rPr lang="nl-NL"/>
            </a:br>
            <a:endParaRPr lang="nl-NL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nl-NL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11</a:t>
            </a:fld>
            <a:endParaRPr lang="nl-NL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81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5ABE5-EF0E-E96F-8CC4-6D6789195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BD74A-BAE2-F18D-CA7A-F6BA9D347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10670-6F9D-1A17-5E2A-90CC4FD53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4000"/>
              <a:t>Klant 1: Heeft een goed inkomen, maar geen pensioenopbouw → hypotheek wordt </a:t>
            </a:r>
            <a:r>
              <a:rPr lang="nl-NL" sz="4000" b="1"/>
              <a:t>afgewezen</a:t>
            </a:r>
            <a:r>
              <a:rPr lang="nl-NL" sz="4000"/>
              <a:t> 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4000"/>
              <a:t>Klant 2: Heeft naast zijn hypotheek een lijfrenterekening → hypotheek wordt </a:t>
            </a:r>
            <a:r>
              <a:rPr lang="nl-NL" sz="4000" b="1"/>
              <a:t>goedgekeurd</a:t>
            </a:r>
            <a:r>
              <a:rPr lang="nl-NL" sz="4000"/>
              <a:t> 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4000" b="1"/>
              <a:t>Met de pensioenbooster van OAKK had klant 1 wél financieel perspectief gehad</a:t>
            </a:r>
            <a:endParaRPr lang="nl-NL" sz="4000"/>
          </a:p>
          <a:p>
            <a:pPr>
              <a:buFont typeface="Arial" panose="020B0604020202020204" pitchFamily="34" charset="0"/>
              <a:buChar char="•"/>
            </a:pPr>
            <a:r>
              <a:rPr lang="nl-NL" sz="4000" b="1"/>
              <a:t>Een hypotheek is een momentopname, maar financiële zekerheid is een doorlopend proces</a:t>
            </a:r>
            <a:endParaRPr lang="nl-NL" sz="4000"/>
          </a:p>
          <a:p>
            <a:endParaRPr lang="nl-NL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4417-D2CC-E3B6-A0C8-56351CF6B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398B-FF0F-408D-8ECD-A96D81D432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5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5CD4-D644-221F-DA86-24055E5B7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D9D93-21C5-14AF-D67C-6CBA6F29A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C0F9A-8542-3AC1-855B-BC6890863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b="1"/>
              <a:t>Van transactie naar relatie</a:t>
            </a:r>
            <a:r>
              <a:rPr lang="nl-NL" sz="4000"/>
              <a:t> – Door met OAKK te werken, blijf je betrokken bij het financiële welzijn van je klant</a:t>
            </a:r>
            <a:br>
              <a:rPr lang="nl-NL" sz="4000"/>
            </a:br>
            <a:r>
              <a:rPr lang="nl-NL" sz="4000" b="1"/>
              <a:t>Meerwaarde als adviseur</a:t>
            </a:r>
            <a:r>
              <a:rPr lang="nl-NL" sz="4000"/>
              <a:t> – Klanten zien je niet alleen als hypotheekexpert, maar als hun complete financiële gids</a:t>
            </a:r>
            <a:br>
              <a:rPr lang="nl-NL" sz="4000"/>
            </a:br>
            <a:r>
              <a:rPr lang="nl-NL" sz="4000" b="1"/>
              <a:t>Duurzame klantrelaties</a:t>
            </a:r>
            <a:r>
              <a:rPr lang="nl-NL" sz="4000"/>
              <a:t> – Klanten keren terug voor vervolgstappen in hun financiële planning</a:t>
            </a:r>
            <a:br>
              <a:rPr lang="nl-NL" sz="4000"/>
            </a:br>
            <a:r>
              <a:rPr lang="nl-NL" sz="4000" b="1"/>
              <a:t>Door samen te werken met OAKK ontzorg je klanten én versterk je je adviespraktijk</a:t>
            </a:r>
            <a:br>
              <a:rPr lang="nl-NL" sz="4000"/>
            </a:br>
            <a:r>
              <a:rPr lang="nl-NL" sz="4000" b="1"/>
              <a:t>Geen extra tijdsbelasting: een assistent kan de rekening openen voor de klant, eenvoudig en snel</a:t>
            </a:r>
          </a:p>
          <a:p>
            <a:pPr marL="0" indent="0">
              <a:buNone/>
            </a:pPr>
            <a:r>
              <a:rPr lang="nl-NL" sz="4000" b="1"/>
              <a:t>Vermogensadvies is een aantrekkelijk verdienmodel – structurele inkomsten en bredere adviesmogelijkheden</a:t>
            </a:r>
          </a:p>
          <a:p>
            <a:pPr marL="0" indent="0">
              <a:buNone/>
            </a:pPr>
            <a:endParaRPr lang="nl-NL" sz="4000"/>
          </a:p>
          <a:p>
            <a:pPr marL="0" indent="0">
              <a:buNone/>
            </a:pPr>
            <a:br>
              <a:rPr lang="nl-NL" sz="4000"/>
            </a:br>
            <a:endParaRPr lang="nl-NL" sz="4000"/>
          </a:p>
          <a:p>
            <a:pPr marL="0" indent="0">
              <a:buNone/>
            </a:pPr>
            <a:endParaRPr lang="nl-NL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D04B-E986-8268-EDD1-D699B6408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398B-FF0F-408D-8ECD-A96D81D432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8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8A98-CE14-7786-2ACA-93C715D2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18B86-ACB1-4CB9-C0E9-379E2088C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8796E-7642-9E23-5CC2-865EE443A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b="1"/>
              <a:t>Voor ouders die hun kind een goede start willen geven</a:t>
            </a:r>
            <a:r>
              <a:rPr lang="nl-NL"/>
              <a:t> 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Stel, je zet elke maand een bedrag opzij bij OAKK: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1"/>
              <a:t>€100 per maand → €67.024 na 25 jaar</a:t>
            </a:r>
            <a:endParaRPr lang="nl-NL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1"/>
              <a:t>€150 per maand → €100.536 na 25 jaar</a:t>
            </a:r>
            <a:endParaRPr lang="nl-NL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1"/>
              <a:t>€200 per maand → €134.048 na 25 jaar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Een kleine maandelijkse bijdrage kan een groot verschil maken voor de volgende generatie!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4AF4-E97F-BDF4-0CFD-E02E63FBF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398B-FF0F-408D-8ECD-A96D81D432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3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CB5D-9396-6EBB-2F96-8769876B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48AB5-6D5B-F312-E856-59F03725A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5B830-9FBD-C701-491F-6ECB9FF20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b="1"/>
              <a:t>Begin met het stellen van de juiste vragen</a:t>
            </a:r>
            <a:r>
              <a:rPr lang="nl-NL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/>
              <a:t>"Hoe zie je jouw financiële situatie na je pensioen?"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/>
              <a:t>"Heb je al iets geregeld voor later?"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Werk samen met specialisten</a:t>
            </a:r>
            <a:r>
              <a:rPr lang="nl-NL"/>
              <a:t>, zoals vermogensbeheerders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Gebruik tools zoals de pensioenbooster van OAKK</a:t>
            </a:r>
            <a:r>
              <a:rPr lang="nl-NL"/>
              <a:t> om inzichtelijk te maken wat mogelijk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OAKK biedt een solide oplossing voor vermogensbeheer zonder dat de adviseur de regie verliest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Adviseer niet alleen voor nu, maar voor de complete financiële levenscyclus van de klant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OAKK maakt het eenvoudig: een assistent kan de rekening openen voor de klant – al vanaf €50 per maand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F26DD-5C9D-EFC3-E201-6B3F56E0E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398B-FF0F-408D-8ECD-A96D81D432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1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C6F1-B884-D6A8-EDBC-63D5F61F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A269CF-5904-42C4-744A-3AC30D45C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7C070F-296F-67F3-A3BC-25DE78A0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endParaRPr lang="en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A856E4-24DF-26BC-9A93-B5D4A6C88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00892F-1866-4938-BDB5-B8C58BE1E155}" type="slidenum"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3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C6F1-B884-D6A8-EDBC-63D5F61F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A269CF-5904-42C4-744A-3AC30D45C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7C070F-296F-67F3-A3BC-25DE78A0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Mogen van mij ook wel in meerdere slides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A856E4-24DF-26BC-9A93-B5D4A6C88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00892F-1866-4938-BDB5-B8C58BE1E155}" type="slidenum"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37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C6F1-B884-D6A8-EDBC-63D5F61F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A269CF-5904-42C4-744A-3AC30D45C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7C070F-296F-67F3-A3BC-25DE78A0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Mogen van mij ook wel in meerdere slides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A856E4-24DF-26BC-9A93-B5D4A6C88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00892F-1866-4938-BDB5-B8C58BE1E155}" type="slidenum"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376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C6F1-B884-D6A8-EDBC-63D5F61F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A269CF-5904-42C4-744A-3AC30D45C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F7C070F-296F-67F3-A3BC-25DE78A0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nl-NL" sz="1200" b="1">
                <a:solidFill>
                  <a:schemeClr val="l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Bespreek je doel en horizon</a:t>
            </a:r>
            <a:r>
              <a:rPr lang="nl-NL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hoe langer de horizon, hoe minder impact instapmoment heeft</a:t>
            </a:r>
            <a:endParaRPr lang="nl-NL" sz="1200" b="0" i="0" u="none" strike="noStrike" cap="non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nl-NL" sz="1200" b="1">
                <a:solidFill>
                  <a:schemeClr val="l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Stap gespreid in als je twijfelt</a:t>
            </a:r>
            <a:r>
              <a:rPr lang="nl-NL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nl-NL" sz="12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bijv</a:t>
            </a:r>
            <a:r>
              <a:rPr lang="nl-NL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een maandelijkse automatische overschrijving.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nl-NL" sz="1200" b="1">
                <a:solidFill>
                  <a:schemeClr val="l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Kies een lager risicoprofiel</a:t>
            </a:r>
            <a:r>
              <a:rPr lang="nl-NL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begin in een lager risicoprofiel dan gewenst om toch een start te maken</a:t>
            </a:r>
            <a:r>
              <a:rPr lang="nl-NL" sz="1200" b="0" i="0" u="none" strike="noStrike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</a:pPr>
            <a:r>
              <a:rPr lang="nl-NL" sz="1200" b="1">
                <a:solidFill>
                  <a:schemeClr val="l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Spreiden over meer bronnen van rendement</a:t>
            </a:r>
            <a:r>
              <a:rPr lang="nl-NL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OAKK belegt in Skills, meer spreiding = minder risico</a:t>
            </a:r>
            <a:endParaRPr lang="en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A856E4-24DF-26BC-9A93-B5D4A6C88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00892F-1866-4938-BDB5-B8C58BE1E155}" type="slidenum"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23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nl-NL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Vermogensopbouw, pensioen en beleggen zijn lastige onderwerpen waar mensen steeds vaker zelf invulling aan moeten geven.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kumimoji="0" lang="nl-NL" sz="1200" b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Daarom willen wij persoonlijke begeleiding en solide vermogensbeheer bereikbaar maken voor iedereen.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2" name="Google Shape;2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931D-6779-FDFF-4F79-8E998D26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B1EB7C6-3916-C7A4-EB0D-35C996F4F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FFDCA3-B7F9-F735-EA9F-E02C3C6A3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5914C1-63C5-4EA6-0389-DA3F3EC7E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00892F-1866-4938-BDB5-B8C58BE1E155}" type="slidenum">
              <a:rPr kumimoji="0" lang="nl-N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147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E6EC-84DC-C62A-98C7-663C9667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85CDAD8-7AA9-33FC-36E4-08206FD8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46D2A5-B8CA-5D7A-6066-D15E90C37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tabLst>
                <a:tab pos="177800" algn="l"/>
              </a:tabLst>
            </a:pPr>
            <a:r>
              <a:rPr lang="nl-NL" sz="1200" b="0">
                <a:solidFill>
                  <a:schemeClr val="bg1"/>
                </a:solidFill>
              </a:rPr>
              <a:t>“Hypotheek rondkrijgen is mooi, maar de échte meerwaarde van een adviseur zit in het borgen van een gezonde financiële toekomst.”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77800" algn="l"/>
              </a:tabLst>
              <a:defRPr/>
            </a:pPr>
            <a:r>
              <a:rPr lang="nl-NL" sz="1200" b="0">
                <a:solidFill>
                  <a:schemeClr val="tx2"/>
                </a:solidFill>
              </a:rPr>
              <a:t>Maria Silveira Directrice SEH.</a:t>
            </a:r>
          </a:p>
          <a:p>
            <a:pPr lvl="0">
              <a:tabLst>
                <a:tab pos="177800" algn="l"/>
              </a:tabLst>
            </a:pPr>
            <a:endParaRPr lang="nl-NL" sz="1200" b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2F3208-9F9A-A861-3F08-6754D9737B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nl-NL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21</a:t>
            </a:fld>
            <a:endParaRPr lang="nl-NL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95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9544-C84B-E12D-73B5-9203348D2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CADFA7-F297-CE99-AD5D-144A3C421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B089960-8BFD-B1D5-3BAE-8B1741BD3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11DADA-D16B-6803-9AF3-BAFD40E62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0892F-1866-4938-BDB5-B8C58BE1E15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21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nl-NL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Vermogensopbouw, pensioen en beleggen zijn lastige onderwerpen waar mensen steeds vaker zelf invulling aan moeten geven.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kumimoji="0" lang="nl-NL" sz="1200" b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Daarom willen wij persoonlijke begeleiding en solide vermogensbeheer bereikbaar maken voor iedereen.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2" name="Google Shape;2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AutoNum type="arabicPeriod"/>
            </a:pPr>
            <a:r>
              <a:rPr lang="en-GB"/>
              <a:t>De </a:t>
            </a:r>
            <a:r>
              <a:rPr lang="en-GB" err="1"/>
              <a:t>realiteit</a:t>
            </a:r>
            <a:r>
              <a:rPr lang="en-GB"/>
              <a:t> van de </a:t>
            </a:r>
            <a:r>
              <a:rPr lang="en-GB" err="1"/>
              <a:t>woningmarkt</a:t>
            </a:r>
            <a:endParaRPr lang="en-GB"/>
          </a:p>
          <a:p>
            <a:pPr marL="457200" indent="-457200">
              <a:buAutoNum type="arabicPeriod"/>
            </a:pPr>
            <a:r>
              <a:rPr lang="en-GB"/>
              <a:t>De </a:t>
            </a:r>
            <a:r>
              <a:rPr lang="en-GB" err="1"/>
              <a:t>gemiste</a:t>
            </a:r>
            <a:r>
              <a:rPr lang="en-GB"/>
              <a:t> </a:t>
            </a:r>
            <a:r>
              <a:rPr lang="en-GB" err="1"/>
              <a:t>kans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hypotheekadviseurs</a:t>
            </a:r>
            <a:r>
              <a:rPr lang="en-GB"/>
              <a:t>. </a:t>
            </a:r>
          </a:p>
          <a:p>
            <a:pPr marL="457200" indent="-457200">
              <a:buAutoNum type="arabicPeriod"/>
            </a:pPr>
            <a:r>
              <a:rPr lang="en-GB" err="1"/>
              <a:t>Waarom</a:t>
            </a:r>
            <a:r>
              <a:rPr lang="en-GB"/>
              <a:t> </a:t>
            </a:r>
            <a:r>
              <a:rPr lang="en-GB" err="1"/>
              <a:t>Vermogen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gamechanger is</a:t>
            </a:r>
          </a:p>
          <a:p>
            <a:pPr marL="457200" indent="-457200">
              <a:buAutoNum type="arabicPeriod"/>
            </a:pPr>
            <a:r>
              <a:rPr lang="en-GB"/>
              <a:t>Hoe </a:t>
            </a:r>
            <a:r>
              <a:rPr lang="en-GB" err="1"/>
              <a:t>integreer</a:t>
            </a:r>
            <a:r>
              <a:rPr lang="en-GB"/>
              <a:t> je </a:t>
            </a:r>
            <a:r>
              <a:rPr lang="en-GB" err="1"/>
              <a:t>Vermogen</a:t>
            </a:r>
            <a:r>
              <a:rPr lang="en-GB"/>
              <a:t> in je </a:t>
            </a:r>
            <a:r>
              <a:rPr lang="en-GB" err="1"/>
              <a:t>advies</a:t>
            </a:r>
            <a:endParaRPr lang="en-GB"/>
          </a:p>
          <a:p>
            <a:pPr marL="457200" indent="-457200">
              <a:buAutoNum type="arabicPeriod"/>
            </a:pPr>
            <a:r>
              <a:rPr lang="en-GB" err="1"/>
              <a:t>Praktijkvoorbeeld</a:t>
            </a:r>
            <a:r>
              <a:rPr lang="en-GB"/>
              <a:t>; De impact van </a:t>
            </a:r>
            <a:r>
              <a:rPr lang="en-GB" err="1"/>
              <a:t>Vermogen</a:t>
            </a:r>
            <a:endParaRPr lang="en-GB"/>
          </a:p>
          <a:p>
            <a:pPr marL="457200" indent="-457200">
              <a:buAutoNum type="arabicPeriod"/>
            </a:pPr>
            <a:r>
              <a:rPr lang="en-GB"/>
              <a:t>Wat </a:t>
            </a:r>
            <a:r>
              <a:rPr lang="en-GB" err="1"/>
              <a:t>levert</a:t>
            </a:r>
            <a:r>
              <a:rPr lang="en-GB"/>
              <a:t> </a:t>
            </a:r>
            <a:r>
              <a:rPr lang="en-GB" err="1"/>
              <a:t>dit</a:t>
            </a:r>
            <a:r>
              <a:rPr lang="en-GB"/>
              <a:t> </a:t>
            </a:r>
            <a:r>
              <a:rPr lang="en-GB" err="1"/>
              <a:t>jouw</a:t>
            </a:r>
            <a:r>
              <a:rPr lang="en-GB"/>
              <a:t> </a:t>
            </a:r>
            <a:r>
              <a:rPr lang="en-GB" err="1"/>
              <a:t>als</a:t>
            </a:r>
            <a:r>
              <a:rPr lang="en-GB"/>
              <a:t> </a:t>
            </a:r>
            <a:r>
              <a:rPr lang="en-GB" err="1"/>
              <a:t>adviseur</a:t>
            </a:r>
            <a:r>
              <a:rPr lang="en-GB"/>
              <a:t> op</a:t>
            </a:r>
          </a:p>
          <a:p>
            <a:pPr marL="457200" indent="-457200">
              <a:buAutoNum type="arabicPeriod"/>
            </a:pPr>
            <a:r>
              <a:rPr lang="en-GB" err="1"/>
              <a:t>Startkapitaal</a:t>
            </a:r>
            <a:r>
              <a:rPr lang="en-GB"/>
              <a:t> </a:t>
            </a:r>
            <a:r>
              <a:rPr lang="en-GB" err="1"/>
              <a:t>opbouwen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de </a:t>
            </a:r>
            <a:r>
              <a:rPr lang="en-GB" err="1"/>
              <a:t>volgende</a:t>
            </a:r>
            <a:r>
              <a:rPr lang="en-GB"/>
              <a:t> </a:t>
            </a:r>
            <a:r>
              <a:rPr lang="en-GB" err="1"/>
              <a:t>generatie</a:t>
            </a:r>
            <a:r>
              <a:rPr lang="en-GB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Een </a:t>
            </a:r>
            <a:r>
              <a:rPr lang="nl-NL" b="1" i="0" err="1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graphic</a:t>
            </a: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met het pensioenpot als totaal maar </a:t>
            </a:r>
            <a:r>
              <a:rPr lang="nl-NL" b="1" i="0" err="1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prive</a:t>
            </a: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 maar een klein deel: kennis is het verschil!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b="1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Belangrijkste resultaten onderzoek in het kort:</a:t>
            </a: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b="1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Financiële zorgen vs. spaarvoorkeur:</a:t>
            </a:r>
            <a: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 Meer dan de helft van de Nederlanders maakt zich zorgen over hun toekomstige financiële zekerheid, maar slechts 36% belegt om deze te vergroten.</a:t>
            </a: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nl-NL" b="0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Grote interesse onder jongeren vs. lage beleggingskennis:</a:t>
            </a:r>
            <a: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 Jongeren tonen steeds meer interesse in beleggen, maar veel van hen hebben nog geen ervaring.</a:t>
            </a: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nl-NL" b="0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Voordelen van beleggen bekend, maar weinig actie:</a:t>
            </a:r>
            <a: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 73% erkent dat beleggen meer kan opleveren dan sparen, maar de meerderheid blijft toch vasthouden aan sparen.</a:t>
            </a: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nl-NL" b="0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Onbekendheid pensioenopbouw:</a:t>
            </a:r>
            <a: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 3 op de 4 Nederlanders weet niet hoe hun pensioen wordt opgebouwd.</a:t>
            </a: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nl-NL" b="0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  <a:tabLst/>
              <a:defRPr/>
            </a:pPr>
            <a:r>
              <a:rPr lang="nl-NL" b="1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Zorgen over toekomstige uitgaven:</a:t>
            </a:r>
            <a: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 66% van de gezinnen met kinderen maakt zich zorgen over de financiële toekomst van hun kinderen</a:t>
            </a:r>
            <a:b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b="0" i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1200" b="0" i="1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Verdana"/>
              </a:rPr>
              <a:t>Onderzoek van </a:t>
            </a:r>
            <a:r>
              <a:rPr lang="nl-NL" sz="1200" b="0" i="1" u="none" strike="noStrike" cap="none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Verdana"/>
              </a:rPr>
              <a:t>Dufas</a:t>
            </a:r>
            <a:r>
              <a:rPr lang="nl-NL" sz="1200" b="0" i="1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Verdana"/>
              </a:rPr>
              <a:t> toont aan dat bijna de helft van de bevolking zich onvoldoende geïnformeerd voelt over beleggen. Bijna 43% van de Nederlanders denkt dat hun pensioen uitsluitend door sparen wordt opgebouwd, terwijl beleggen vaak een belangrijkere rol speelt.</a:t>
            </a:r>
            <a:endParaRPr lang="nl-NL" sz="12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Arial"/>
              <a:buChar char="•"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1" name="Google Shape;2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83A10-C2BA-431E-FC8D-2B77D5B9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1C1BC-3937-3220-DBC7-5A6DEEE54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BAE6A-C3F7-A325-7936-CCB1D8501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Hypotheekadviseurs zijn onmisbaar in de woningmarkt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Maar hoe zit het met de lange termijn financiële zekerheid van klanten? </a:t>
            </a:r>
            <a:endParaRPr lang="nl-NL" sz="2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Vermogen is vaak de sleutel tot een goed hypotheekadvies</a:t>
            </a:r>
            <a:endParaRPr lang="nl-NL" sz="2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nl-NL" sz="2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D2291-27D4-08A6-2A2C-8154EAC3A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8398B-FF0F-408D-8ECD-A96D81D432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/>
              <a:t>Huizenprijzen zijn hoog, rentes gestegen en financiering wordt lastiger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Banken beoordelen steeds kritischer op </a:t>
            </a:r>
            <a:r>
              <a:rPr lang="nl-NL" b="1"/>
              <a:t>toekomstige financiële zekerheid</a:t>
            </a:r>
            <a:r>
              <a:rPr lang="nl-NL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/>
              <a:t>Een huis kopen is meer dan alleen een lening afsluiten – het gaat om financiële stabiliteit op de lange termijn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0892F-1866-4938-BDB5-B8C58BE1E1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9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Links zag het er vroeger uit en rechts zo ziet het er nu uit. Kunnen we hier iets mee?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Ik wil dan in de volgende slides de 5 meest voorkomende redenen doornemen om niet te beleggen. </a:t>
            </a:r>
            <a:br>
              <a:rPr lang="nl-NL"/>
            </a:br>
            <a:r>
              <a:rPr lang="nl-NL"/>
              <a:t>1. Beurzen staan te hoog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2. Beleggen is risico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3. Ik heb geen kennis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4. Mijn kapitaal is te klein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5. wacht op het goede moment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nl-NL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9</a:t>
            </a:fld>
            <a:endParaRPr lang="nl-NL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42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buitenshuis, hemel, natuur, zonsondergang&#10;&#10;Automatisch gegenereerde beschrijving">
            <a:extLst>
              <a:ext uri="{FF2B5EF4-FFF2-40B4-BE49-F238E27FC236}">
                <a16:creationId xmlns:a16="http://schemas.microsoft.com/office/drawing/2014/main" id="{7FAF9426-4E25-0E16-0350-42ECE68D3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>
          <a:xfrm>
            <a:off x="3681693" y="-1"/>
            <a:ext cx="8510307" cy="68580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4DE3273-6B44-AE8E-9797-AB20BBFCBF6B}"/>
              </a:ext>
            </a:extLst>
          </p:cNvPr>
          <p:cNvSpPr/>
          <p:nvPr userDrawn="1"/>
        </p:nvSpPr>
        <p:spPr>
          <a:xfrm>
            <a:off x="3681692" y="-1"/>
            <a:ext cx="8510308" cy="6858000"/>
          </a:xfrm>
          <a:prstGeom prst="rect">
            <a:avLst/>
          </a:prstGeom>
          <a:gradFill>
            <a:gsLst>
              <a:gs pos="0">
                <a:srgbClr val="090F3D"/>
              </a:gs>
              <a:gs pos="15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17" name="Afbeelding 16" descr="Afbeelding met web&#10;&#10;Automatisch gegenereerde beschrijving">
            <a:extLst>
              <a:ext uri="{FF2B5EF4-FFF2-40B4-BE49-F238E27FC236}">
                <a16:creationId xmlns:a16="http://schemas.microsoft.com/office/drawing/2014/main" id="{1B3FE2DE-113B-D536-7D5C-5F10FD6EB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3" b="43084"/>
          <a:stretch/>
        </p:blipFill>
        <p:spPr>
          <a:xfrm rot="5400000">
            <a:off x="149305" y="192382"/>
            <a:ext cx="6516313" cy="6814922"/>
          </a:xfrm>
          <a:prstGeom prst="rect">
            <a:avLst/>
          </a:prstGeom>
        </p:spPr>
      </p:pic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BC56E656-B6F3-E1A5-6BAC-365E35594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58" y="3311512"/>
            <a:ext cx="5545137" cy="1460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Presentatietitel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82EE9CE7-B298-10E7-FF41-DD4936072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258" y="2971392"/>
            <a:ext cx="5545137" cy="46675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sz="1600" b="1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sz="1600" b="1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 sz="1600" b="1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PRESENTATIE MASTHEAD</a:t>
            </a:r>
          </a:p>
        </p:txBody>
      </p:sp>
    </p:spTree>
    <p:extLst>
      <p:ext uri="{BB962C8B-B14F-4D97-AF65-F5344CB8AC3E}">
        <p14:creationId xmlns:p14="http://schemas.microsoft.com/office/powerpoint/2010/main" val="198049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0"/>
          <p:cNvSpPr txBox="1">
            <a:spLocks noGrp="1"/>
          </p:cNvSpPr>
          <p:nvPr>
            <p:ph type="body" idx="1"/>
          </p:nvPr>
        </p:nvSpPr>
        <p:spPr>
          <a:xfrm>
            <a:off x="550864" y="1989137"/>
            <a:ext cx="11090274" cy="40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27" name="Google Shape;27;p110"/>
          <p:cNvSpPr txBox="1">
            <a:spLocks noGrp="1"/>
          </p:cNvSpPr>
          <p:nvPr>
            <p:ph type="title"/>
          </p:nvPr>
        </p:nvSpPr>
        <p:spPr>
          <a:xfrm>
            <a:off x="550863" y="584200"/>
            <a:ext cx="73818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28" name="Google Shape;28;p110"/>
          <p:cNvSpPr txBox="1">
            <a:spLocks noGrp="1"/>
          </p:cNvSpPr>
          <p:nvPr>
            <p:ph type="dt" idx="10"/>
          </p:nvPr>
        </p:nvSpPr>
        <p:spPr>
          <a:xfrm>
            <a:off x="8897938" y="63865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29" name="Google Shape;29;p110"/>
          <p:cNvSpPr txBox="1">
            <a:spLocks noGrp="1"/>
          </p:cNvSpPr>
          <p:nvPr>
            <p:ph type="ftr" idx="11"/>
          </p:nvPr>
        </p:nvSpPr>
        <p:spPr>
          <a:xfrm>
            <a:off x="2387599" y="6386513"/>
            <a:ext cx="6480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30" name="Google Shape;30;p110"/>
          <p:cNvSpPr txBox="1">
            <a:spLocks noGrp="1"/>
          </p:cNvSpPr>
          <p:nvPr>
            <p:ph type="body" idx="2"/>
          </p:nvPr>
        </p:nvSpPr>
        <p:spPr>
          <a:xfrm>
            <a:off x="550863" y="1308802"/>
            <a:ext cx="7381875" cy="42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2"/>
          <p:cNvSpPr txBox="1">
            <a:spLocks noGrp="1"/>
          </p:cNvSpPr>
          <p:nvPr>
            <p:ph type="title"/>
          </p:nvPr>
        </p:nvSpPr>
        <p:spPr>
          <a:xfrm>
            <a:off x="550863" y="584200"/>
            <a:ext cx="802669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40" name="Google Shape;40;p112"/>
          <p:cNvSpPr txBox="1">
            <a:spLocks noGrp="1"/>
          </p:cNvSpPr>
          <p:nvPr>
            <p:ph type="body" idx="1"/>
          </p:nvPr>
        </p:nvSpPr>
        <p:spPr>
          <a:xfrm>
            <a:off x="550863" y="1989137"/>
            <a:ext cx="5468937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41" name="Google Shape;41;p112"/>
          <p:cNvSpPr txBox="1">
            <a:spLocks noGrp="1"/>
          </p:cNvSpPr>
          <p:nvPr>
            <p:ph type="body" idx="2"/>
          </p:nvPr>
        </p:nvSpPr>
        <p:spPr>
          <a:xfrm>
            <a:off x="6172199" y="1989137"/>
            <a:ext cx="5468937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42" name="Google Shape;42;p112"/>
          <p:cNvSpPr txBox="1">
            <a:spLocks noGrp="1"/>
          </p:cNvSpPr>
          <p:nvPr>
            <p:ph type="dt" idx="10"/>
          </p:nvPr>
        </p:nvSpPr>
        <p:spPr>
          <a:xfrm>
            <a:off x="8897938" y="63865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43" name="Google Shape;43;p112"/>
          <p:cNvSpPr txBox="1">
            <a:spLocks noGrp="1"/>
          </p:cNvSpPr>
          <p:nvPr>
            <p:ph type="ftr" idx="11"/>
          </p:nvPr>
        </p:nvSpPr>
        <p:spPr>
          <a:xfrm>
            <a:off x="2387599" y="6386513"/>
            <a:ext cx="6480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111" name="Google Shape;111;p1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nl-NL"/>
          </a:p>
        </p:txBody>
      </p:sp>
      <p:sp>
        <p:nvSpPr>
          <p:cNvPr id="112" name="Google Shape;112;p1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113" name="Google Shape;113;p1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nl-NL"/>
          </a:p>
        </p:txBody>
      </p:sp>
      <p:sp>
        <p:nvSpPr>
          <p:cNvPr id="114" name="Google Shape;114;p1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115" name="Google Shape;115;p125"/>
          <p:cNvSpPr txBox="1">
            <a:spLocks noGrp="1"/>
          </p:cNvSpPr>
          <p:nvPr>
            <p:ph type="dt" idx="10"/>
          </p:nvPr>
        </p:nvSpPr>
        <p:spPr>
          <a:xfrm>
            <a:off x="8897938" y="63865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116" name="Google Shape;116;p125"/>
          <p:cNvSpPr txBox="1">
            <a:spLocks noGrp="1"/>
          </p:cNvSpPr>
          <p:nvPr>
            <p:ph type="ftr" idx="11"/>
          </p:nvPr>
        </p:nvSpPr>
        <p:spPr>
          <a:xfrm>
            <a:off x="2387599" y="6386513"/>
            <a:ext cx="6480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ssenblad">
  <p:cSld name="Tussenblad"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7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8026695" cy="48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102" name="Google Shape;102;p117"/>
          <p:cNvSpPr txBox="1">
            <a:spLocks noGrp="1"/>
          </p:cNvSpPr>
          <p:nvPr>
            <p:ph type="dt" idx="10"/>
          </p:nvPr>
        </p:nvSpPr>
        <p:spPr>
          <a:xfrm>
            <a:off x="8897938" y="63865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103" name="Google Shape;103;p117"/>
          <p:cNvSpPr txBox="1">
            <a:spLocks noGrp="1"/>
          </p:cNvSpPr>
          <p:nvPr>
            <p:ph type="ftr" idx="11"/>
          </p:nvPr>
        </p:nvSpPr>
        <p:spPr>
          <a:xfrm>
            <a:off x="2387599" y="6386513"/>
            <a:ext cx="6480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104" name="Google Shape;104;p117"/>
          <p:cNvSpPr txBox="1">
            <a:spLocks noGrp="1"/>
          </p:cNvSpPr>
          <p:nvPr>
            <p:ph type="body" idx="1"/>
          </p:nvPr>
        </p:nvSpPr>
        <p:spPr>
          <a:xfrm>
            <a:off x="550863" y="1308802"/>
            <a:ext cx="7381875" cy="42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pic>
        <p:nvPicPr>
          <p:cNvPr id="105" name="Google Shape;105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49197" y="584202"/>
            <a:ext cx="2391939" cy="48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7" descr="Afbeelding met web&#10;&#10;Automatisch gegenereerde beschrijving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 rot="5400000">
            <a:off x="-5928587" y="871208"/>
            <a:ext cx="11857174" cy="1197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3" y="6445356"/>
            <a:ext cx="1174331" cy="2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7"/>
          <p:cNvSpPr txBox="1">
            <a:spLocks noGrp="1"/>
          </p:cNvSpPr>
          <p:nvPr>
            <p:ph type="body" idx="2"/>
          </p:nvPr>
        </p:nvSpPr>
        <p:spPr>
          <a:xfrm>
            <a:off x="550864" y="1989137"/>
            <a:ext cx="11090274" cy="405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sub">
  <p:cSld name="2_Title, sub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2"/>
          <p:cNvSpPr txBox="1">
            <a:spLocks noGrp="1"/>
          </p:cNvSpPr>
          <p:nvPr>
            <p:ph type="sldNum" idx="12"/>
          </p:nvPr>
        </p:nvSpPr>
        <p:spPr>
          <a:xfrm>
            <a:off x="11083641" y="6235987"/>
            <a:ext cx="597285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8"/>
              <a:buFont typeface="Arial"/>
              <a:buNone/>
              <a:defRPr sz="908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sp>
        <p:nvSpPr>
          <p:cNvPr id="149" name="Google Shape;149;p132"/>
          <p:cNvSpPr txBox="1">
            <a:spLocks noGrp="1"/>
          </p:cNvSpPr>
          <p:nvPr>
            <p:ph type="title"/>
          </p:nvPr>
        </p:nvSpPr>
        <p:spPr>
          <a:xfrm>
            <a:off x="530035" y="597529"/>
            <a:ext cx="10972076" cy="46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150" name="Google Shape;150;p132"/>
          <p:cNvSpPr txBox="1">
            <a:spLocks noGrp="1"/>
          </p:cNvSpPr>
          <p:nvPr>
            <p:ph type="body" idx="1"/>
          </p:nvPr>
        </p:nvSpPr>
        <p:spPr>
          <a:xfrm>
            <a:off x="651389" y="1039347"/>
            <a:ext cx="10694940" cy="30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998"/>
              </a:spcBef>
              <a:spcAft>
                <a:spcPts val="0"/>
              </a:spcAft>
              <a:buSzPts val="1633"/>
              <a:buNone/>
              <a:defRPr sz="1633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151" name="Google Shape;151;p132"/>
          <p:cNvSpPr txBox="1">
            <a:spLocks noGrp="1"/>
          </p:cNvSpPr>
          <p:nvPr>
            <p:ph type="body" idx="2"/>
          </p:nvPr>
        </p:nvSpPr>
        <p:spPr>
          <a:xfrm>
            <a:off x="640737" y="6248122"/>
            <a:ext cx="10705595" cy="35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6"/>
              <a:buNone/>
              <a:defRPr sz="726">
                <a:solidFill>
                  <a:srgbClr val="192D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 Narrow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726"/>
              <a:buNone/>
              <a:defRPr sz="726">
                <a:solidFill>
                  <a:srgbClr val="192DC5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726"/>
              <a:buNone/>
              <a:defRPr sz="726">
                <a:solidFill>
                  <a:srgbClr val="192DC5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726"/>
              <a:buNone/>
              <a:defRPr sz="726">
                <a:solidFill>
                  <a:srgbClr val="192DC5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726"/>
              <a:buNone/>
              <a:defRPr sz="726">
                <a:solidFill>
                  <a:srgbClr val="192DC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152" name="Google Shape;152;p132"/>
          <p:cNvSpPr txBox="1">
            <a:spLocks noGrp="1"/>
          </p:cNvSpPr>
          <p:nvPr>
            <p:ph type="body" idx="3"/>
          </p:nvPr>
        </p:nvSpPr>
        <p:spPr>
          <a:xfrm>
            <a:off x="10092428" y="6650531"/>
            <a:ext cx="2099572" cy="2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68922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635"/>
              <a:buChar char="•"/>
              <a:defRPr sz="635" b="0">
                <a:solidFill>
                  <a:srgbClr val="7F7F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 Narrow"/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preserve="1" userDrawn="1">
  <p:cSld name="2_Titeldia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8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  <p15:guide id="5" pos="3840">
          <p15:clr>
            <a:srgbClr val="FBAE40"/>
          </p15:clr>
        </p15:guide>
        <p15:guide id="6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en object" userDrawn="1">
  <p:cSld name="4_Titel en 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DDF3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20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68" name="Google Shape;68;p120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69" name="Google Shape;69;p120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70" name="Google Shape;70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DCA1F18-351B-AFB2-2080-BECA6F37D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2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3" name="Rechthoek 2">
            <a:hlinkClick r:id="" action="ppaction://noaction"/>
            <a:extLst>
              <a:ext uri="{FF2B5EF4-FFF2-40B4-BE49-F238E27FC236}">
                <a16:creationId xmlns:a16="http://schemas.microsoft.com/office/drawing/2014/main" id="{A2A2FE1F-CD02-0D23-2DD3-D5782BF8CD4A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en object" userDrawn="1">
  <p:cSld name="5_Titel en 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1"/>
          <p:cNvSpPr/>
          <p:nvPr/>
        </p:nvSpPr>
        <p:spPr>
          <a:xfrm rot="10800000" flipH="1">
            <a:off x="0" y="0"/>
            <a:ext cx="12192000" cy="6129338"/>
          </a:xfrm>
          <a:prstGeom prst="rect">
            <a:avLst/>
          </a:prstGeom>
          <a:solidFill>
            <a:srgbClr val="DDF3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111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>
                <a:solidFill>
                  <a:srgbClr val="2DA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35" name="Google Shape;35;p111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36" name="Google Shape;36;p111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37" name="Google Shape;37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10C811A8-CA5E-D885-149D-1C139DF65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rgbClr val="2DA555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2DA555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3" name="Rechthoek 2">
            <a:hlinkClick r:id="" action="ppaction://noaction"/>
            <a:extLst>
              <a:ext uri="{FF2B5EF4-FFF2-40B4-BE49-F238E27FC236}">
                <a16:creationId xmlns:a16="http://schemas.microsoft.com/office/drawing/2014/main" id="{2E460D3F-19AA-AE80-18E3-19DC6691AB0A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en object" userDrawn="1">
  <p:cSld name="6_Titel en object">
    <p:bg>
      <p:bgPr>
        <a:solidFill>
          <a:srgbClr val="DDF3E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1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75" name="Google Shape;75;p121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76" name="Google Shape;76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111">
            <a:extLst>
              <a:ext uri="{FF2B5EF4-FFF2-40B4-BE49-F238E27FC236}">
                <a16:creationId xmlns:a16="http://schemas.microsoft.com/office/drawing/2014/main" id="{7CCDA2C1-F9C0-C5AD-359C-D35190A92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>
                <a:solidFill>
                  <a:srgbClr val="2DA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021A06B-A535-9CB4-D359-03BF4A93E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rgbClr val="2DA555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2DA555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2" name="Rechthoek 1">
            <a:hlinkClick r:id="" action="ppaction://noaction"/>
            <a:extLst>
              <a:ext uri="{FF2B5EF4-FFF2-40B4-BE49-F238E27FC236}">
                <a16:creationId xmlns:a16="http://schemas.microsoft.com/office/drawing/2014/main" id="{5BC2A325-29F7-B81D-0316-32107DB7CD87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en object" userDrawn="1">
  <p:cSld name="4_Titel en 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0"/>
          <p:cNvSpPr/>
          <p:nvPr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DDF3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20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68" name="Google Shape;68;p120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69" name="Google Shape;69;p120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70" name="Google Shape;70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DCA1F18-351B-AFB2-2080-BECA6F37D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chemeClr val="tx2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3" name="Rechthoek 2">
            <a:hlinkClick r:id="rId3" action="ppaction://hlinksldjump"/>
            <a:extLst>
              <a:ext uri="{FF2B5EF4-FFF2-40B4-BE49-F238E27FC236}">
                <a16:creationId xmlns:a16="http://schemas.microsoft.com/office/drawing/2014/main" id="{A2A2FE1F-CD02-0D23-2DD3-D5782BF8CD4A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en object" userDrawn="1">
  <p:cSld name="5_Titel en 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1"/>
          <p:cNvSpPr/>
          <p:nvPr/>
        </p:nvSpPr>
        <p:spPr>
          <a:xfrm rot="10800000" flipH="1">
            <a:off x="0" y="0"/>
            <a:ext cx="12192000" cy="6129338"/>
          </a:xfrm>
          <a:prstGeom prst="rect">
            <a:avLst/>
          </a:prstGeom>
          <a:solidFill>
            <a:srgbClr val="DDF3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111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>
                <a:solidFill>
                  <a:srgbClr val="2DA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35" name="Google Shape;35;p111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36" name="Google Shape;36;p111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37" name="Google Shape;37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10C811A8-CA5E-D885-149D-1C139DF65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rgbClr val="2DA555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2DA555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3" name="Rechthoek 2">
            <a:hlinkClick r:id="rId3" action="ppaction://hlinksldjump"/>
            <a:extLst>
              <a:ext uri="{FF2B5EF4-FFF2-40B4-BE49-F238E27FC236}">
                <a16:creationId xmlns:a16="http://schemas.microsoft.com/office/drawing/2014/main" id="{2E460D3F-19AA-AE80-18E3-19DC6691AB0A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en object" userDrawn="1">
  <p:cSld name="6_Titel en object">
    <p:bg>
      <p:bgPr>
        <a:solidFill>
          <a:srgbClr val="DDF3E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1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75" name="Google Shape;75;p121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pic>
        <p:nvPicPr>
          <p:cNvPr id="76" name="Google Shape;76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111">
            <a:extLst>
              <a:ext uri="{FF2B5EF4-FFF2-40B4-BE49-F238E27FC236}">
                <a16:creationId xmlns:a16="http://schemas.microsoft.com/office/drawing/2014/main" id="{7CCDA2C1-F9C0-C5AD-359C-D35190A92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>
                <a:solidFill>
                  <a:srgbClr val="2DA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021A06B-A535-9CB4-D359-03BF4A93E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rgbClr val="2DA555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2DA555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2" name="Rechthoek 1">
            <a:hlinkClick r:id="rId3" action="ppaction://hlinksldjump"/>
            <a:extLst>
              <a:ext uri="{FF2B5EF4-FFF2-40B4-BE49-F238E27FC236}">
                <a16:creationId xmlns:a16="http://schemas.microsoft.com/office/drawing/2014/main" id="{5BC2A325-29F7-B81D-0316-32107DB7CD87}"/>
              </a:ext>
            </a:extLst>
          </p:cNvPr>
          <p:cNvSpPr/>
          <p:nvPr userDrawn="1"/>
        </p:nvSpPr>
        <p:spPr>
          <a:xfrm>
            <a:off x="10164452" y="5985284"/>
            <a:ext cx="2027548" cy="8727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en object" preserve="1" userDrawn="1">
  <p:cSld name="11_Titel en object">
    <p:bg>
      <p:bgPr>
        <a:solidFill>
          <a:srgbClr val="DDF3E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120">
            <a:extLst>
              <a:ext uri="{FF2B5EF4-FFF2-40B4-BE49-F238E27FC236}">
                <a16:creationId xmlns:a16="http://schemas.microsoft.com/office/drawing/2014/main" id="{B1850B49-F1A3-E86F-80D3-71A8790F0FBF}"/>
              </a:ext>
            </a:extLst>
          </p:cNvPr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rgbClr val="B8E6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21"/>
          <p:cNvSpPr txBox="1">
            <a:spLocks noGrp="1"/>
          </p:cNvSpPr>
          <p:nvPr>
            <p:ph type="ftr" idx="11"/>
          </p:nvPr>
        </p:nvSpPr>
        <p:spPr>
          <a:xfrm>
            <a:off x="947429" y="6463384"/>
            <a:ext cx="766828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75" name="Google Shape;75;p121"/>
          <p:cNvSpPr txBox="1">
            <a:spLocks noGrp="1"/>
          </p:cNvSpPr>
          <p:nvPr>
            <p:ph type="sldNum" idx="12"/>
          </p:nvPr>
        </p:nvSpPr>
        <p:spPr>
          <a:xfrm>
            <a:off x="556883" y="6463384"/>
            <a:ext cx="282534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6" name="Google Shape;76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496" y="6374328"/>
            <a:ext cx="1080642" cy="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111">
            <a:extLst>
              <a:ext uri="{FF2B5EF4-FFF2-40B4-BE49-F238E27FC236}">
                <a16:creationId xmlns:a16="http://schemas.microsoft.com/office/drawing/2014/main" id="{7CCDA2C1-F9C0-C5AD-359C-D35190A92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>
                <a:solidFill>
                  <a:srgbClr val="2DA55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021A06B-A535-9CB4-D359-03BF4A93E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10854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207963" indent="-207963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None/>
              <a:defRPr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None/>
              <a:defRPr sz="2000" b="1">
                <a:solidFill>
                  <a:srgbClr val="2DA555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2DA555"/>
                </a:solidFill>
              </a:defRPr>
            </a:lvl5pPr>
            <a:lvl6pPr marL="358775" indent="-358775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6pPr>
            <a:lvl7pPr marL="631825" indent="-273050">
              <a:lnSpc>
                <a:spcPct val="100000"/>
              </a:lnSpc>
              <a:spcBef>
                <a:spcPts val="400"/>
              </a:spcBef>
              <a:buClr>
                <a:srgbClr val="2DA555"/>
              </a:buClr>
              <a:buSzPct val="100000"/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buNone/>
              <a:defRPr sz="2000">
                <a:solidFill>
                  <a:srgbClr val="00B0F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87725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5790">
          <p15:clr>
            <a:srgbClr val="5ACBF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8"/>
          <p:cNvSpPr txBox="1">
            <a:spLocks noGrp="1"/>
          </p:cNvSpPr>
          <p:nvPr>
            <p:ph type="dt" idx="10"/>
          </p:nvPr>
        </p:nvSpPr>
        <p:spPr>
          <a:xfrm>
            <a:off x="8897938" y="638651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nl-NL"/>
          </a:p>
        </p:txBody>
      </p:sp>
      <p:sp>
        <p:nvSpPr>
          <p:cNvPr id="11" name="Google Shape;11;p108"/>
          <p:cNvSpPr txBox="1">
            <a:spLocks noGrp="1"/>
          </p:cNvSpPr>
          <p:nvPr>
            <p:ph type="ftr" idx="11"/>
          </p:nvPr>
        </p:nvSpPr>
        <p:spPr>
          <a:xfrm>
            <a:off x="2387599" y="6386513"/>
            <a:ext cx="6480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nl-NL"/>
              <a:t>Titel van de presentatie  -  Naam  -  Datum, Plaats</a:t>
            </a:r>
          </a:p>
        </p:txBody>
      </p:sp>
      <p:sp>
        <p:nvSpPr>
          <p:cNvPr id="12" name="Google Shape;12;p108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8026695" cy="48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oboto"/>
              <a:buNone/>
              <a:defRPr sz="4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nl-NL"/>
          </a:p>
        </p:txBody>
      </p:sp>
      <p:sp>
        <p:nvSpPr>
          <p:cNvPr id="13" name="Google Shape;13;p108"/>
          <p:cNvSpPr txBox="1">
            <a:spLocks noGrp="1"/>
          </p:cNvSpPr>
          <p:nvPr>
            <p:ph type="body" idx="1"/>
          </p:nvPr>
        </p:nvSpPr>
        <p:spPr>
          <a:xfrm>
            <a:off x="550863" y="1405550"/>
            <a:ext cx="11090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57" r:id="rId6"/>
    <p:sldLayoutId id="2147483651" r:id="rId7"/>
    <p:sldLayoutId id="2147483658" r:id="rId8"/>
    <p:sldLayoutId id="2147483677" r:id="rId9"/>
    <p:sldLayoutId id="2147483650" r:id="rId10"/>
    <p:sldLayoutId id="2147483652" r:id="rId11"/>
    <p:sldLayoutId id="2147483663" r:id="rId12"/>
    <p:sldLayoutId id="2147483662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orient="horz" pos="3634">
          <p15:clr>
            <a:srgbClr val="F26B43"/>
          </p15:clr>
        </p15:guide>
        <p15:guide id="7" orient="horz" pos="3861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37A4D3A-999C-96F7-0AA0-8CA448BB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9009" y="582562"/>
            <a:ext cx="2607015" cy="525847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00BCA6C-C52F-9974-6973-3F825F3E9A15}"/>
              </a:ext>
            </a:extLst>
          </p:cNvPr>
          <p:cNvSpPr txBox="1">
            <a:spLocks/>
          </p:cNvSpPr>
          <p:nvPr/>
        </p:nvSpPr>
        <p:spPr>
          <a:xfrm>
            <a:off x="1055688" y="5458722"/>
            <a:ext cx="7090568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Benjamin Prins - Sr. Consultant OAKK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BE8B4DD-1C0E-1523-E25F-B8D5C008673C}"/>
              </a:ext>
            </a:extLst>
          </p:cNvPr>
          <p:cNvSpPr txBox="1">
            <a:spLocks/>
          </p:cNvSpPr>
          <p:nvPr/>
        </p:nvSpPr>
        <p:spPr>
          <a:xfrm>
            <a:off x="1067036" y="5894333"/>
            <a:ext cx="50576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Nieuwegein, 2 april 2025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EB778DE6-6904-9D1A-A5A5-7DEACC62F07A}"/>
              </a:ext>
            </a:extLst>
          </p:cNvPr>
          <p:cNvSpPr txBox="1">
            <a:spLocks/>
          </p:cNvSpPr>
          <p:nvPr/>
        </p:nvSpPr>
        <p:spPr>
          <a:xfrm>
            <a:off x="1055688" y="4793708"/>
            <a:ext cx="8062676" cy="2862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nl-NL" sz="1800"/>
              <a:t>OAK</a:t>
            </a:r>
            <a:r>
              <a:rPr lang="nl-NL" sz="1800">
                <a:solidFill>
                  <a:schemeClr val="tx2"/>
                </a:solidFill>
              </a:rPr>
              <a:t>K</a:t>
            </a:r>
            <a:r>
              <a:rPr lang="nl-NL" sz="1800"/>
              <a:t> Beheerd Beleggen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A566F7B-0F41-0B58-ECE8-D44E59907AAE}"/>
              </a:ext>
            </a:extLst>
          </p:cNvPr>
          <p:cNvSpPr txBox="1">
            <a:spLocks/>
          </p:cNvSpPr>
          <p:nvPr/>
        </p:nvSpPr>
        <p:spPr>
          <a:xfrm>
            <a:off x="1055688" y="2318448"/>
            <a:ext cx="8782756" cy="13542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/>
              <a:t>Het kost een </a:t>
            </a:r>
            <a:r>
              <a:rPr lang="nl-NL" sz="4400">
                <a:solidFill>
                  <a:schemeClr val="tx2"/>
                </a:solidFill>
              </a:rPr>
              <a:t>vermogen</a:t>
            </a:r>
            <a:r>
              <a:rPr lang="nl-NL" sz="4400"/>
              <a:t> om te wonen</a:t>
            </a:r>
            <a:endParaRPr lang="nl-NL" sz="4400">
              <a:ea typeface="Roboto"/>
              <a:cs typeface="Roboto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D6B4E9-DFDF-D399-D40B-DC388A627E0E}"/>
              </a:ext>
            </a:extLst>
          </p:cNvPr>
          <p:cNvCxnSpPr>
            <a:cxnSpLocks/>
          </p:cNvCxnSpPr>
          <p:nvPr/>
        </p:nvCxnSpPr>
        <p:spPr>
          <a:xfrm>
            <a:off x="1055689" y="5269331"/>
            <a:ext cx="720055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496B29B-70C1-48E2-A79C-1F8375AFF5C6}"/>
              </a:ext>
            </a:extLst>
          </p:cNvPr>
          <p:cNvSpPr txBox="1">
            <a:spLocks/>
          </p:cNvSpPr>
          <p:nvPr/>
        </p:nvSpPr>
        <p:spPr>
          <a:xfrm>
            <a:off x="947428" y="1830208"/>
            <a:ext cx="5545137" cy="46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nl-NL">
                <a:solidFill>
                  <a:schemeClr val="tx2"/>
                </a:solidFill>
              </a:rPr>
              <a:t>SEH Kennis &amp; Innovatie Event 2025</a:t>
            </a:r>
          </a:p>
        </p:txBody>
      </p:sp>
    </p:spTree>
    <p:extLst>
      <p:ext uri="{BB962C8B-B14F-4D97-AF65-F5344CB8AC3E}">
        <p14:creationId xmlns:p14="http://schemas.microsoft.com/office/powerpoint/2010/main" val="33518633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32CF-6007-1AF6-0198-8358CE41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BD58AF-CF3D-ECB5-3AD9-55E7D533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</p:spPr>
        <p:txBody>
          <a:bodyPr/>
          <a:lstStyle/>
          <a:p>
            <a:r>
              <a:rPr lang="nl-NL"/>
              <a:t>De gemiste kans voor hypotheekadviseurs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8BC89ED4-C694-9C57-5BCB-0AA674EF4336}"/>
              </a:ext>
            </a:extLst>
          </p:cNvPr>
          <p:cNvGrpSpPr/>
          <p:nvPr/>
        </p:nvGrpSpPr>
        <p:grpSpPr>
          <a:xfrm>
            <a:off x="4143197" y="1700808"/>
            <a:ext cx="1224136" cy="1224136"/>
            <a:chOff x="4889866" y="1444593"/>
            <a:chExt cx="2412268" cy="2412268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5ECC245B-BB00-AA39-92A2-860AC57D44EE}"/>
                </a:ext>
              </a:extLst>
            </p:cNvPr>
            <p:cNvSpPr/>
            <p:nvPr/>
          </p:nvSpPr>
          <p:spPr>
            <a:xfrm>
              <a:off x="4889866" y="1444593"/>
              <a:ext cx="2412268" cy="24122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Graphic 12" descr="Agenda silhouet">
              <a:extLst>
                <a:ext uri="{FF2B5EF4-FFF2-40B4-BE49-F238E27FC236}">
                  <a16:creationId xmlns:a16="http://schemas.microsoft.com/office/drawing/2014/main" id="{60288B8C-1EC2-566F-047B-9607D186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04" r="104"/>
            <a:stretch/>
          </p:blipFill>
          <p:spPr>
            <a:xfrm>
              <a:off x="5411924" y="1895410"/>
              <a:ext cx="1367195" cy="1370054"/>
            </a:xfrm>
            <a:prstGeom prst="rect">
              <a:avLst/>
            </a:prstGeom>
          </p:spPr>
        </p:pic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F5AA2BA3-F75E-B3D4-573E-89E8C9204641}"/>
              </a:ext>
            </a:extLst>
          </p:cNvPr>
          <p:cNvGrpSpPr/>
          <p:nvPr/>
        </p:nvGrpSpPr>
        <p:grpSpPr>
          <a:xfrm>
            <a:off x="3549131" y="3601176"/>
            <a:ext cx="2412268" cy="1907584"/>
            <a:chOff x="4889866" y="4044120"/>
            <a:chExt cx="2412268" cy="1907584"/>
          </a:xfrm>
        </p:grpSpPr>
        <p:sp>
          <p:nvSpPr>
            <p:cNvPr id="11" name="Tijdelijke aanduiding voor tekst 4">
              <a:extLst>
                <a:ext uri="{FF2B5EF4-FFF2-40B4-BE49-F238E27FC236}">
                  <a16:creationId xmlns:a16="http://schemas.microsoft.com/office/drawing/2014/main" id="{0465F828-D512-D522-86CB-0F37FACF5853}"/>
                </a:ext>
              </a:extLst>
            </p:cNvPr>
            <p:cNvSpPr txBox="1">
              <a:spLocks/>
            </p:cNvSpPr>
            <p:nvPr/>
          </p:nvSpPr>
          <p:spPr>
            <a:xfrm>
              <a:off x="4889866" y="4044120"/>
              <a:ext cx="241226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b="1"/>
                <a:t>Vermogensplanning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9DD57F5-6EAA-D9B2-4B93-54C2A40AE515}"/>
                </a:ext>
              </a:extLst>
            </p:cNvPr>
            <p:cNvCxnSpPr>
              <a:cxnSpLocks/>
            </p:cNvCxnSpPr>
            <p:nvPr/>
          </p:nvCxnSpPr>
          <p:spPr>
            <a:xfrm>
              <a:off x="4889866" y="4970739"/>
              <a:ext cx="241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ijdelijke aanduiding voor tekst 4">
              <a:extLst>
                <a:ext uri="{FF2B5EF4-FFF2-40B4-BE49-F238E27FC236}">
                  <a16:creationId xmlns:a16="http://schemas.microsoft.com/office/drawing/2014/main" id="{12D112CD-45DF-D4B1-BBD1-8DBF4E894CDF}"/>
                </a:ext>
              </a:extLst>
            </p:cNvPr>
            <p:cNvSpPr txBox="1">
              <a:spLocks/>
            </p:cNvSpPr>
            <p:nvPr/>
          </p:nvSpPr>
          <p:spPr>
            <a:xfrm>
              <a:off x="4889866" y="5069411"/>
              <a:ext cx="2412268" cy="882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sz="18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Pensioen, vermogen en lijfrente worden steeds belangrijker</a:t>
              </a: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F5730525-5C29-9AAF-1828-C55C4DEA73B9}"/>
              </a:ext>
            </a:extLst>
          </p:cNvPr>
          <p:cNvGrpSpPr/>
          <p:nvPr/>
        </p:nvGrpSpPr>
        <p:grpSpPr>
          <a:xfrm>
            <a:off x="6256070" y="3605968"/>
            <a:ext cx="2412268" cy="1907584"/>
            <a:chOff x="8040216" y="4044120"/>
            <a:chExt cx="2412268" cy="1907584"/>
          </a:xfrm>
        </p:grpSpPr>
        <p:sp>
          <p:nvSpPr>
            <p:cNvPr id="14" name="Tijdelijke aanduiding voor tekst 4">
              <a:extLst>
                <a:ext uri="{FF2B5EF4-FFF2-40B4-BE49-F238E27FC236}">
                  <a16:creationId xmlns:a16="http://schemas.microsoft.com/office/drawing/2014/main" id="{986F2686-AB69-98C6-5AAF-51410678651B}"/>
                </a:ext>
              </a:extLst>
            </p:cNvPr>
            <p:cNvSpPr txBox="1">
              <a:spLocks/>
            </p:cNvSpPr>
            <p:nvPr/>
          </p:nvSpPr>
          <p:spPr>
            <a:xfrm>
              <a:off x="8040216" y="4044120"/>
              <a:ext cx="241226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b="1"/>
                <a:t>Betaalzekerheid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C715E8F6-BCBA-3D7F-BEA3-A9FC50E2D5B9}"/>
                </a:ext>
              </a:extLst>
            </p:cNvPr>
            <p:cNvCxnSpPr>
              <a:cxnSpLocks/>
            </p:cNvCxnSpPr>
            <p:nvPr/>
          </p:nvCxnSpPr>
          <p:spPr>
            <a:xfrm>
              <a:off x="8040216" y="4970739"/>
              <a:ext cx="241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jdelijke aanduiding voor tekst 4">
              <a:extLst>
                <a:ext uri="{FF2B5EF4-FFF2-40B4-BE49-F238E27FC236}">
                  <a16:creationId xmlns:a16="http://schemas.microsoft.com/office/drawing/2014/main" id="{B3E769A1-5B86-D644-E7AD-28B882A84160}"/>
                </a:ext>
              </a:extLst>
            </p:cNvPr>
            <p:cNvSpPr txBox="1">
              <a:spLocks/>
            </p:cNvSpPr>
            <p:nvPr/>
          </p:nvSpPr>
          <p:spPr>
            <a:xfrm>
              <a:off x="8040216" y="5069411"/>
              <a:ext cx="2412268" cy="882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sz="18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Banken zoeken zekerheid voor de toekomst</a:t>
              </a: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53DDE14-D4AD-3C6B-68C6-F9250AD16F6B}"/>
              </a:ext>
            </a:extLst>
          </p:cNvPr>
          <p:cNvGrpSpPr/>
          <p:nvPr/>
        </p:nvGrpSpPr>
        <p:grpSpPr>
          <a:xfrm>
            <a:off x="857418" y="3601176"/>
            <a:ext cx="2412268" cy="1907584"/>
            <a:chOff x="1739516" y="4044120"/>
            <a:chExt cx="2412268" cy="1907584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8232C02-BC8D-F989-43EF-2979EFE1FC3D}"/>
                </a:ext>
              </a:extLst>
            </p:cNvPr>
            <p:cNvCxnSpPr>
              <a:cxnSpLocks/>
            </p:cNvCxnSpPr>
            <p:nvPr/>
          </p:nvCxnSpPr>
          <p:spPr>
            <a:xfrm>
              <a:off x="1739516" y="4970739"/>
              <a:ext cx="241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ijdelijke aanduiding voor tekst 4">
              <a:extLst>
                <a:ext uri="{FF2B5EF4-FFF2-40B4-BE49-F238E27FC236}">
                  <a16:creationId xmlns:a16="http://schemas.microsoft.com/office/drawing/2014/main" id="{D6B30298-6807-800E-0A77-9BF1CFC816C7}"/>
                </a:ext>
              </a:extLst>
            </p:cNvPr>
            <p:cNvSpPr txBox="1">
              <a:spLocks/>
            </p:cNvSpPr>
            <p:nvPr/>
          </p:nvSpPr>
          <p:spPr>
            <a:xfrm>
              <a:off x="1739516" y="5069411"/>
              <a:ext cx="2412268" cy="882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sz="18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Hypotheekadviseurs richten alleen op het hypotheektraject</a:t>
              </a:r>
            </a:p>
          </p:txBody>
        </p:sp>
        <p:sp>
          <p:nvSpPr>
            <p:cNvPr id="32" name="Tijdelijke aanduiding voor tekst 4">
              <a:extLst>
                <a:ext uri="{FF2B5EF4-FFF2-40B4-BE49-F238E27FC236}">
                  <a16:creationId xmlns:a16="http://schemas.microsoft.com/office/drawing/2014/main" id="{C6F8EF96-D71D-FB83-AD44-3716B2EBDEAF}"/>
                </a:ext>
              </a:extLst>
            </p:cNvPr>
            <p:cNvSpPr txBox="1">
              <a:spLocks/>
            </p:cNvSpPr>
            <p:nvPr/>
          </p:nvSpPr>
          <p:spPr>
            <a:xfrm>
              <a:off x="1739516" y="4044120"/>
              <a:ext cx="241226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b="1"/>
                <a:t>Hypotheekfocus</a:t>
              </a:r>
            </a:p>
          </p:txBody>
        </p:sp>
      </p:grpSp>
      <p:grpSp>
        <p:nvGrpSpPr>
          <p:cNvPr id="37" name="Groep 34">
            <a:extLst>
              <a:ext uri="{FF2B5EF4-FFF2-40B4-BE49-F238E27FC236}">
                <a16:creationId xmlns:a16="http://schemas.microsoft.com/office/drawing/2014/main" id="{C9CE2CB6-D3B0-CB12-8447-136230E528FE}"/>
              </a:ext>
            </a:extLst>
          </p:cNvPr>
          <p:cNvGrpSpPr/>
          <p:nvPr/>
        </p:nvGrpSpPr>
        <p:grpSpPr>
          <a:xfrm>
            <a:off x="8947783" y="3605968"/>
            <a:ext cx="2412268" cy="1907584"/>
            <a:chOff x="8040216" y="4044120"/>
            <a:chExt cx="2412268" cy="1907584"/>
          </a:xfrm>
        </p:grpSpPr>
        <p:sp>
          <p:nvSpPr>
            <p:cNvPr id="38" name="Tijdelijke aanduiding voor tekst 4">
              <a:extLst>
                <a:ext uri="{FF2B5EF4-FFF2-40B4-BE49-F238E27FC236}">
                  <a16:creationId xmlns:a16="http://schemas.microsoft.com/office/drawing/2014/main" id="{7976E062-8E6B-8958-D64B-5DCB49907AF9}"/>
                </a:ext>
              </a:extLst>
            </p:cNvPr>
            <p:cNvSpPr txBox="1">
              <a:spLocks/>
            </p:cNvSpPr>
            <p:nvPr/>
          </p:nvSpPr>
          <p:spPr>
            <a:xfrm>
              <a:off x="8040216" y="4044120"/>
              <a:ext cx="241226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b="1"/>
                <a:t>Advies</a:t>
              </a:r>
            </a:p>
          </p:txBody>
        </p:sp>
        <p:cxnSp>
          <p:nvCxnSpPr>
            <p:cNvPr id="39" name="Rechte verbindingslijn 21">
              <a:extLst>
                <a:ext uri="{FF2B5EF4-FFF2-40B4-BE49-F238E27FC236}">
                  <a16:creationId xmlns:a16="http://schemas.microsoft.com/office/drawing/2014/main" id="{022E7502-4D34-CEDC-7C90-B89184CFA32A}"/>
                </a:ext>
              </a:extLst>
            </p:cNvPr>
            <p:cNvCxnSpPr>
              <a:cxnSpLocks/>
            </p:cNvCxnSpPr>
            <p:nvPr/>
          </p:nvCxnSpPr>
          <p:spPr>
            <a:xfrm>
              <a:off x="8040216" y="4970739"/>
              <a:ext cx="241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jdelijke aanduiding voor tekst 4">
              <a:extLst>
                <a:ext uri="{FF2B5EF4-FFF2-40B4-BE49-F238E27FC236}">
                  <a16:creationId xmlns:a16="http://schemas.microsoft.com/office/drawing/2014/main" id="{F8F84947-09BA-F2D1-BB7F-1DEAB81555B1}"/>
                </a:ext>
              </a:extLst>
            </p:cNvPr>
            <p:cNvSpPr txBox="1">
              <a:spLocks/>
            </p:cNvSpPr>
            <p:nvPr/>
          </p:nvSpPr>
          <p:spPr>
            <a:xfrm>
              <a:off x="8040216" y="5069411"/>
              <a:ext cx="2412268" cy="882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ct val="100000"/>
                <a:buFont typeface="Arial" panose="020B0604020202020204" pitchFamily="34" charset="0"/>
                <a:buNone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207963" marR="0" lvl="1" indent="-207963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0" marR="0" lvl="2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Arial"/>
                <a:buNone/>
                <a:defRPr sz="2000" b="1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0" marR="0" lvl="3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1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0" marR="0" lvl="4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2DA555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358775" marR="0" lvl="5" indent="-35877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rabi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631825" marR="0" lvl="6" indent="-2730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2DA555"/>
                </a:buClr>
                <a:buSzPct val="100000"/>
                <a:buFont typeface="+mj-lt"/>
                <a:buAutoNum type="alphaLcPeriod"/>
                <a:defRPr sz="2000" b="0" i="0" u="none" strike="noStrike" cap="none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0" marR="0" lvl="7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2000" b="0" i="0" u="none" strike="noStrike" cap="none">
                  <a:solidFill>
                    <a:srgbClr val="00B0F0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0" marR="0" lvl="8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 sz="1200" b="0" i="0" u="none" strike="noStrike" cap="none">
                  <a:solidFill>
                    <a:schemeClr val="bg1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algn="ctr"/>
              <a:r>
                <a:rPr lang="nl-NL" sz="18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Financiële gezondheid standaard in hypotheekadvies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5F8088-1879-8A17-2AA8-DD225045178F}"/>
              </a:ext>
            </a:extLst>
          </p:cNvPr>
          <p:cNvGrpSpPr/>
          <p:nvPr/>
        </p:nvGrpSpPr>
        <p:grpSpPr>
          <a:xfrm>
            <a:off x="9541849" y="1700808"/>
            <a:ext cx="1224136" cy="1224136"/>
            <a:chOff x="9541849" y="1700808"/>
            <a:chExt cx="1224136" cy="1224136"/>
          </a:xfrm>
        </p:grpSpPr>
        <p:sp>
          <p:nvSpPr>
            <p:cNvPr id="31" name="Ovaal 14">
              <a:extLst>
                <a:ext uri="{FF2B5EF4-FFF2-40B4-BE49-F238E27FC236}">
                  <a16:creationId xmlns:a16="http://schemas.microsoft.com/office/drawing/2014/main" id="{CFE3A2F2-BFB3-A2EE-F7CC-D13338C0433D}"/>
                </a:ext>
              </a:extLst>
            </p:cNvPr>
            <p:cNvSpPr/>
            <p:nvPr/>
          </p:nvSpPr>
          <p:spPr>
            <a:xfrm>
              <a:off x="9541849" y="1700808"/>
              <a:ext cx="1224136" cy="122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5" name="Groep 187">
              <a:extLst>
                <a:ext uri="{FF2B5EF4-FFF2-40B4-BE49-F238E27FC236}">
                  <a16:creationId xmlns:a16="http://schemas.microsoft.com/office/drawing/2014/main" id="{A3F82B34-4576-B3E5-DDA1-636D3895C954}"/>
                </a:ext>
              </a:extLst>
            </p:cNvPr>
            <p:cNvGrpSpPr/>
            <p:nvPr/>
          </p:nvGrpSpPr>
          <p:grpSpPr>
            <a:xfrm>
              <a:off x="9909315" y="2029507"/>
              <a:ext cx="489203" cy="594622"/>
              <a:chOff x="4852988" y="4679950"/>
              <a:chExt cx="471487" cy="573088"/>
            </a:xfrm>
          </p:grpSpPr>
          <p:sp>
            <p:nvSpPr>
              <p:cNvPr id="46" name="Freeform 162">
                <a:extLst>
                  <a:ext uri="{FF2B5EF4-FFF2-40B4-BE49-F238E27FC236}">
                    <a16:creationId xmlns:a16="http://schemas.microsoft.com/office/drawing/2014/main" id="{090B7B97-9217-39C6-83D1-312FF1A93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475" y="4757738"/>
                <a:ext cx="254000" cy="76200"/>
              </a:xfrm>
              <a:custGeom>
                <a:avLst/>
                <a:gdLst>
                  <a:gd name="T0" fmla="*/ 266 w 266"/>
                  <a:gd name="T1" fmla="*/ 0 h 80"/>
                  <a:gd name="T2" fmla="*/ 266 w 266"/>
                  <a:gd name="T3" fmla="*/ 0 h 80"/>
                  <a:gd name="T4" fmla="*/ 133 w 266"/>
                  <a:gd name="T5" fmla="*/ 80 h 80"/>
                  <a:gd name="T6" fmla="*/ 0 w 266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80">
                    <a:moveTo>
                      <a:pt x="266" y="0"/>
                    </a:moveTo>
                    <a:lnTo>
                      <a:pt x="266" y="0"/>
                    </a:lnTo>
                    <a:cubicBezTo>
                      <a:pt x="266" y="44"/>
                      <a:pt x="207" y="80"/>
                      <a:pt x="133" y="80"/>
                    </a:cubicBezTo>
                    <a:cubicBezTo>
                      <a:pt x="60" y="80"/>
                      <a:pt x="0" y="44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63">
                <a:extLst>
                  <a:ext uri="{FF2B5EF4-FFF2-40B4-BE49-F238E27FC236}">
                    <a16:creationId xmlns:a16="http://schemas.microsoft.com/office/drawing/2014/main" id="{E350C8E7-7672-A3FB-F040-8F0E6B8B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475" y="4821238"/>
                <a:ext cx="254000" cy="76200"/>
              </a:xfrm>
              <a:custGeom>
                <a:avLst/>
                <a:gdLst>
                  <a:gd name="T0" fmla="*/ 266 w 266"/>
                  <a:gd name="T1" fmla="*/ 0 h 80"/>
                  <a:gd name="T2" fmla="*/ 266 w 266"/>
                  <a:gd name="T3" fmla="*/ 0 h 80"/>
                  <a:gd name="T4" fmla="*/ 133 w 266"/>
                  <a:gd name="T5" fmla="*/ 80 h 80"/>
                  <a:gd name="T6" fmla="*/ 0 w 266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80">
                    <a:moveTo>
                      <a:pt x="266" y="0"/>
                    </a:moveTo>
                    <a:lnTo>
                      <a:pt x="266" y="0"/>
                    </a:lnTo>
                    <a:cubicBezTo>
                      <a:pt x="266" y="44"/>
                      <a:pt x="207" y="80"/>
                      <a:pt x="133" y="80"/>
                    </a:cubicBezTo>
                    <a:cubicBezTo>
                      <a:pt x="60" y="80"/>
                      <a:pt x="0" y="44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Freeform 164">
                <a:extLst>
                  <a:ext uri="{FF2B5EF4-FFF2-40B4-BE49-F238E27FC236}">
                    <a16:creationId xmlns:a16="http://schemas.microsoft.com/office/drawing/2014/main" id="{6A67A555-5C16-5DEA-2F16-BF55E1B06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675" y="4884738"/>
                <a:ext cx="177800" cy="76200"/>
              </a:xfrm>
              <a:custGeom>
                <a:avLst/>
                <a:gdLst>
                  <a:gd name="T0" fmla="*/ 186 w 186"/>
                  <a:gd name="T1" fmla="*/ 0 h 80"/>
                  <a:gd name="T2" fmla="*/ 186 w 186"/>
                  <a:gd name="T3" fmla="*/ 0 h 80"/>
                  <a:gd name="T4" fmla="*/ 53 w 186"/>
                  <a:gd name="T5" fmla="*/ 80 h 80"/>
                  <a:gd name="T6" fmla="*/ 0 w 186"/>
                  <a:gd name="T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80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44"/>
                      <a:pt x="127" y="80"/>
                      <a:pt x="53" y="80"/>
                    </a:cubicBezTo>
                    <a:cubicBezTo>
                      <a:pt x="34" y="80"/>
                      <a:pt x="16" y="77"/>
                      <a:pt x="0" y="73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Freeform 165">
                <a:extLst>
                  <a:ext uri="{FF2B5EF4-FFF2-40B4-BE49-F238E27FC236}">
                    <a16:creationId xmlns:a16="http://schemas.microsoft.com/office/drawing/2014/main" id="{4F6E2860-1C7A-C344-3CA5-E5EC4DD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675" y="4948238"/>
                <a:ext cx="177800" cy="76200"/>
              </a:xfrm>
              <a:custGeom>
                <a:avLst/>
                <a:gdLst>
                  <a:gd name="T0" fmla="*/ 186 w 186"/>
                  <a:gd name="T1" fmla="*/ 0 h 80"/>
                  <a:gd name="T2" fmla="*/ 186 w 186"/>
                  <a:gd name="T3" fmla="*/ 0 h 80"/>
                  <a:gd name="T4" fmla="*/ 53 w 186"/>
                  <a:gd name="T5" fmla="*/ 80 h 80"/>
                  <a:gd name="T6" fmla="*/ 0 w 186"/>
                  <a:gd name="T7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80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44"/>
                      <a:pt x="127" y="80"/>
                      <a:pt x="53" y="80"/>
                    </a:cubicBezTo>
                    <a:cubicBezTo>
                      <a:pt x="34" y="80"/>
                      <a:pt x="16" y="78"/>
                      <a:pt x="0" y="74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Freeform 166">
                <a:extLst>
                  <a:ext uri="{FF2B5EF4-FFF2-40B4-BE49-F238E27FC236}">
                    <a16:creationId xmlns:a16="http://schemas.microsoft.com/office/drawing/2014/main" id="{618CA1D0-EF6C-CFE8-F867-1F6057240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675" y="5011738"/>
                <a:ext cx="177800" cy="76200"/>
              </a:xfrm>
              <a:custGeom>
                <a:avLst/>
                <a:gdLst>
                  <a:gd name="T0" fmla="*/ 186 w 186"/>
                  <a:gd name="T1" fmla="*/ 0 h 80"/>
                  <a:gd name="T2" fmla="*/ 186 w 186"/>
                  <a:gd name="T3" fmla="*/ 0 h 80"/>
                  <a:gd name="T4" fmla="*/ 53 w 186"/>
                  <a:gd name="T5" fmla="*/ 80 h 80"/>
                  <a:gd name="T6" fmla="*/ 0 w 186"/>
                  <a:gd name="T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80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44"/>
                      <a:pt x="127" y="80"/>
                      <a:pt x="53" y="80"/>
                    </a:cubicBezTo>
                    <a:cubicBezTo>
                      <a:pt x="34" y="80"/>
                      <a:pt x="16" y="77"/>
                      <a:pt x="0" y="73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Freeform 167">
                <a:extLst>
                  <a:ext uri="{FF2B5EF4-FFF2-40B4-BE49-F238E27FC236}">
                    <a16:creationId xmlns:a16="http://schemas.microsoft.com/office/drawing/2014/main" id="{4225883A-0EA2-FF16-1134-4A931B94C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988" y="4910138"/>
                <a:ext cx="255588" cy="342900"/>
              </a:xfrm>
              <a:custGeom>
                <a:avLst/>
                <a:gdLst>
                  <a:gd name="T0" fmla="*/ 133 w 267"/>
                  <a:gd name="T1" fmla="*/ 0 h 360"/>
                  <a:gd name="T2" fmla="*/ 133 w 267"/>
                  <a:gd name="T3" fmla="*/ 0 h 360"/>
                  <a:gd name="T4" fmla="*/ 0 w 267"/>
                  <a:gd name="T5" fmla="*/ 80 h 360"/>
                  <a:gd name="T6" fmla="*/ 0 w 267"/>
                  <a:gd name="T7" fmla="*/ 280 h 360"/>
                  <a:gd name="T8" fmla="*/ 133 w 267"/>
                  <a:gd name="T9" fmla="*/ 360 h 360"/>
                  <a:gd name="T10" fmla="*/ 267 w 267"/>
                  <a:gd name="T11" fmla="*/ 280 h 360"/>
                  <a:gd name="T12" fmla="*/ 267 w 267"/>
                  <a:gd name="T13" fmla="*/ 80 h 360"/>
                  <a:gd name="T14" fmla="*/ 133 w 267"/>
                  <a:gd name="T15" fmla="*/ 0 h 360"/>
                  <a:gd name="T16" fmla="*/ 133 w 267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60">
                    <a:moveTo>
                      <a:pt x="133" y="0"/>
                    </a:moveTo>
                    <a:lnTo>
                      <a:pt x="133" y="0"/>
                    </a:lnTo>
                    <a:cubicBezTo>
                      <a:pt x="60" y="0"/>
                      <a:pt x="0" y="36"/>
                      <a:pt x="0" y="80"/>
                    </a:cubicBezTo>
                    <a:lnTo>
                      <a:pt x="0" y="280"/>
                    </a:lnTo>
                    <a:cubicBezTo>
                      <a:pt x="0" y="324"/>
                      <a:pt x="60" y="360"/>
                      <a:pt x="133" y="360"/>
                    </a:cubicBezTo>
                    <a:cubicBezTo>
                      <a:pt x="207" y="360"/>
                      <a:pt x="267" y="324"/>
                      <a:pt x="267" y="280"/>
                    </a:cubicBezTo>
                    <a:lnTo>
                      <a:pt x="267" y="80"/>
                    </a:lnTo>
                    <a:cubicBezTo>
                      <a:pt x="267" y="36"/>
                      <a:pt x="207" y="0"/>
                      <a:pt x="133" y="0"/>
                    </a:cubicBezTo>
                    <a:lnTo>
                      <a:pt x="133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Freeform 168">
                <a:extLst>
                  <a:ext uri="{FF2B5EF4-FFF2-40B4-BE49-F238E27FC236}">
                    <a16:creationId xmlns:a16="http://schemas.microsoft.com/office/drawing/2014/main" id="{B5E17DA9-B4FB-0A85-C19F-DE92770D9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988" y="4986338"/>
                <a:ext cx="255588" cy="76200"/>
              </a:xfrm>
              <a:custGeom>
                <a:avLst/>
                <a:gdLst>
                  <a:gd name="T0" fmla="*/ 267 w 267"/>
                  <a:gd name="T1" fmla="*/ 0 h 80"/>
                  <a:gd name="T2" fmla="*/ 267 w 267"/>
                  <a:gd name="T3" fmla="*/ 0 h 80"/>
                  <a:gd name="T4" fmla="*/ 133 w 267"/>
                  <a:gd name="T5" fmla="*/ 80 h 80"/>
                  <a:gd name="T6" fmla="*/ 0 w 267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8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267" y="44"/>
                      <a:pt x="207" y="80"/>
                      <a:pt x="133" y="80"/>
                    </a:cubicBezTo>
                    <a:cubicBezTo>
                      <a:pt x="60" y="80"/>
                      <a:pt x="0" y="44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Freeform 169">
                <a:extLst>
                  <a:ext uri="{FF2B5EF4-FFF2-40B4-BE49-F238E27FC236}">
                    <a16:creationId xmlns:a16="http://schemas.microsoft.com/office/drawing/2014/main" id="{52CE597D-36CE-3CEF-D45D-355804E52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988" y="5049838"/>
                <a:ext cx="255588" cy="76200"/>
              </a:xfrm>
              <a:custGeom>
                <a:avLst/>
                <a:gdLst>
                  <a:gd name="T0" fmla="*/ 267 w 267"/>
                  <a:gd name="T1" fmla="*/ 0 h 80"/>
                  <a:gd name="T2" fmla="*/ 267 w 267"/>
                  <a:gd name="T3" fmla="*/ 0 h 80"/>
                  <a:gd name="T4" fmla="*/ 133 w 267"/>
                  <a:gd name="T5" fmla="*/ 80 h 80"/>
                  <a:gd name="T6" fmla="*/ 0 w 267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8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267" y="44"/>
                      <a:pt x="207" y="80"/>
                      <a:pt x="133" y="80"/>
                    </a:cubicBezTo>
                    <a:cubicBezTo>
                      <a:pt x="60" y="80"/>
                      <a:pt x="0" y="44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Freeform 170">
                <a:extLst>
                  <a:ext uri="{FF2B5EF4-FFF2-40B4-BE49-F238E27FC236}">
                    <a16:creationId xmlns:a16="http://schemas.microsoft.com/office/drawing/2014/main" id="{52F0CA89-A301-3F95-E2B9-98CA20B9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988" y="5114925"/>
                <a:ext cx="255588" cy="76200"/>
              </a:xfrm>
              <a:custGeom>
                <a:avLst/>
                <a:gdLst>
                  <a:gd name="T0" fmla="*/ 267 w 267"/>
                  <a:gd name="T1" fmla="*/ 0 h 80"/>
                  <a:gd name="T2" fmla="*/ 267 w 267"/>
                  <a:gd name="T3" fmla="*/ 0 h 80"/>
                  <a:gd name="T4" fmla="*/ 133 w 267"/>
                  <a:gd name="T5" fmla="*/ 80 h 80"/>
                  <a:gd name="T6" fmla="*/ 0 w 267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80">
                    <a:moveTo>
                      <a:pt x="267" y="0"/>
                    </a:moveTo>
                    <a:lnTo>
                      <a:pt x="267" y="0"/>
                    </a:lnTo>
                    <a:cubicBezTo>
                      <a:pt x="267" y="44"/>
                      <a:pt x="207" y="80"/>
                      <a:pt x="133" y="80"/>
                    </a:cubicBezTo>
                    <a:cubicBezTo>
                      <a:pt x="60" y="80"/>
                      <a:pt x="0" y="44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Freeform 171">
                <a:extLst>
                  <a:ext uri="{FF2B5EF4-FFF2-40B4-BE49-F238E27FC236}">
                    <a16:creationId xmlns:a16="http://schemas.microsoft.com/office/drawing/2014/main" id="{4A601323-E2B5-8000-7762-257AC7E9E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475" y="4679950"/>
                <a:ext cx="254000" cy="473075"/>
              </a:xfrm>
              <a:custGeom>
                <a:avLst/>
                <a:gdLst>
                  <a:gd name="T0" fmla="*/ 80 w 266"/>
                  <a:gd name="T1" fmla="*/ 487 h 494"/>
                  <a:gd name="T2" fmla="*/ 80 w 266"/>
                  <a:gd name="T3" fmla="*/ 487 h 494"/>
                  <a:gd name="T4" fmla="*/ 133 w 266"/>
                  <a:gd name="T5" fmla="*/ 494 h 494"/>
                  <a:gd name="T6" fmla="*/ 266 w 266"/>
                  <a:gd name="T7" fmla="*/ 414 h 494"/>
                  <a:gd name="T8" fmla="*/ 266 w 266"/>
                  <a:gd name="T9" fmla="*/ 80 h 494"/>
                  <a:gd name="T10" fmla="*/ 133 w 266"/>
                  <a:gd name="T11" fmla="*/ 0 h 494"/>
                  <a:gd name="T12" fmla="*/ 0 w 266"/>
                  <a:gd name="T13" fmla="*/ 80 h 494"/>
                  <a:gd name="T14" fmla="*/ 0 w 266"/>
                  <a:gd name="T15" fmla="*/ 21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494">
                    <a:moveTo>
                      <a:pt x="80" y="487"/>
                    </a:moveTo>
                    <a:lnTo>
                      <a:pt x="80" y="487"/>
                    </a:lnTo>
                    <a:cubicBezTo>
                      <a:pt x="96" y="491"/>
                      <a:pt x="114" y="494"/>
                      <a:pt x="133" y="494"/>
                    </a:cubicBezTo>
                    <a:cubicBezTo>
                      <a:pt x="207" y="494"/>
                      <a:pt x="266" y="458"/>
                      <a:pt x="266" y="414"/>
                    </a:cubicBezTo>
                    <a:lnTo>
                      <a:pt x="266" y="80"/>
                    </a:lnTo>
                    <a:cubicBezTo>
                      <a:pt x="266" y="36"/>
                      <a:pt x="207" y="0"/>
                      <a:pt x="133" y="0"/>
                    </a:cubicBezTo>
                    <a:cubicBezTo>
                      <a:pt x="60" y="0"/>
                      <a:pt x="0" y="36"/>
                      <a:pt x="0" y="80"/>
                    </a:cubicBezTo>
                    <a:lnTo>
                      <a:pt x="0" y="21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C33C82-17D7-2E66-FA77-7BBB73714E25}"/>
              </a:ext>
            </a:extLst>
          </p:cNvPr>
          <p:cNvGrpSpPr/>
          <p:nvPr/>
        </p:nvGrpSpPr>
        <p:grpSpPr>
          <a:xfrm>
            <a:off x="6850136" y="1700808"/>
            <a:ext cx="1224136" cy="1224136"/>
            <a:chOff x="6850136" y="1700808"/>
            <a:chExt cx="1224136" cy="1224136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C9C368D-28EC-3F3F-E8DB-11834D6A0220}"/>
                </a:ext>
              </a:extLst>
            </p:cNvPr>
            <p:cNvSpPr/>
            <p:nvPr/>
          </p:nvSpPr>
          <p:spPr>
            <a:xfrm>
              <a:off x="6850136" y="1700808"/>
              <a:ext cx="1224136" cy="122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70" name="Groep 177">
              <a:extLst>
                <a:ext uri="{FF2B5EF4-FFF2-40B4-BE49-F238E27FC236}">
                  <a16:creationId xmlns:a16="http://schemas.microsoft.com/office/drawing/2014/main" id="{C8916B18-7D54-D9AF-E21E-53D0455CB430}"/>
                </a:ext>
              </a:extLst>
            </p:cNvPr>
            <p:cNvGrpSpPr/>
            <p:nvPr/>
          </p:nvGrpSpPr>
          <p:grpSpPr>
            <a:xfrm>
              <a:off x="7191535" y="2004346"/>
              <a:ext cx="541338" cy="633413"/>
              <a:chOff x="5838825" y="3109913"/>
              <a:chExt cx="541338" cy="633413"/>
            </a:xfrm>
            <a:solidFill>
              <a:schemeClr val="tx2"/>
            </a:solidFill>
          </p:grpSpPr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B0F59851-2076-3BC7-4C7D-FD3AEB7CDB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8825" y="3109913"/>
                <a:ext cx="541338" cy="633413"/>
              </a:xfrm>
              <a:custGeom>
                <a:avLst/>
                <a:gdLst>
                  <a:gd name="T0" fmla="*/ 899 w 930"/>
                  <a:gd name="T1" fmla="*/ 625 h 1086"/>
                  <a:gd name="T2" fmla="*/ 899 w 930"/>
                  <a:gd name="T3" fmla="*/ 625 h 1086"/>
                  <a:gd name="T4" fmla="*/ 507 w 930"/>
                  <a:gd name="T5" fmla="*/ 1029 h 1086"/>
                  <a:gd name="T6" fmla="*/ 465 w 930"/>
                  <a:gd name="T7" fmla="*/ 1052 h 1086"/>
                  <a:gd name="T8" fmla="*/ 424 w 930"/>
                  <a:gd name="T9" fmla="*/ 1029 h 1086"/>
                  <a:gd name="T10" fmla="*/ 32 w 930"/>
                  <a:gd name="T11" fmla="*/ 625 h 1086"/>
                  <a:gd name="T12" fmla="*/ 32 w 930"/>
                  <a:gd name="T13" fmla="*/ 231 h 1086"/>
                  <a:gd name="T14" fmla="*/ 465 w 930"/>
                  <a:gd name="T15" fmla="*/ 39 h 1086"/>
                  <a:gd name="T16" fmla="*/ 899 w 930"/>
                  <a:gd name="T17" fmla="*/ 231 h 1086"/>
                  <a:gd name="T18" fmla="*/ 899 w 930"/>
                  <a:gd name="T19" fmla="*/ 625 h 1086"/>
                  <a:gd name="T20" fmla="*/ 915 w 930"/>
                  <a:gd name="T21" fmla="*/ 200 h 1086"/>
                  <a:gd name="T22" fmla="*/ 915 w 930"/>
                  <a:gd name="T23" fmla="*/ 200 h 1086"/>
                  <a:gd name="T24" fmla="*/ 477 w 930"/>
                  <a:gd name="T25" fmla="*/ 5 h 1086"/>
                  <a:gd name="T26" fmla="*/ 476 w 930"/>
                  <a:gd name="T27" fmla="*/ 4 h 1086"/>
                  <a:gd name="T28" fmla="*/ 476 w 930"/>
                  <a:gd name="T29" fmla="*/ 4 h 1086"/>
                  <a:gd name="T30" fmla="*/ 475 w 930"/>
                  <a:gd name="T31" fmla="*/ 3 h 1086"/>
                  <a:gd name="T32" fmla="*/ 474 w 930"/>
                  <a:gd name="T33" fmla="*/ 2 h 1086"/>
                  <a:gd name="T34" fmla="*/ 472 w 930"/>
                  <a:gd name="T35" fmla="*/ 1 h 1086"/>
                  <a:gd name="T36" fmla="*/ 471 w 930"/>
                  <a:gd name="T37" fmla="*/ 1 h 1086"/>
                  <a:gd name="T38" fmla="*/ 470 w 930"/>
                  <a:gd name="T39" fmla="*/ 0 h 1086"/>
                  <a:gd name="T40" fmla="*/ 468 w 930"/>
                  <a:gd name="T41" fmla="*/ 0 h 1086"/>
                  <a:gd name="T42" fmla="*/ 467 w 930"/>
                  <a:gd name="T43" fmla="*/ 0 h 1086"/>
                  <a:gd name="T44" fmla="*/ 465 w 930"/>
                  <a:gd name="T45" fmla="*/ 0 h 1086"/>
                  <a:gd name="T46" fmla="*/ 464 w 930"/>
                  <a:gd name="T47" fmla="*/ 0 h 1086"/>
                  <a:gd name="T48" fmla="*/ 462 w 930"/>
                  <a:gd name="T49" fmla="*/ 0 h 1086"/>
                  <a:gd name="T50" fmla="*/ 461 w 930"/>
                  <a:gd name="T51" fmla="*/ 0 h 1086"/>
                  <a:gd name="T52" fmla="*/ 459 w 930"/>
                  <a:gd name="T53" fmla="*/ 1 h 1086"/>
                  <a:gd name="T54" fmla="*/ 458 w 930"/>
                  <a:gd name="T55" fmla="*/ 1 h 1086"/>
                  <a:gd name="T56" fmla="*/ 457 w 930"/>
                  <a:gd name="T57" fmla="*/ 2 h 1086"/>
                  <a:gd name="T58" fmla="*/ 455 w 930"/>
                  <a:gd name="T59" fmla="*/ 3 h 1086"/>
                  <a:gd name="T60" fmla="*/ 455 w 930"/>
                  <a:gd name="T61" fmla="*/ 4 h 1086"/>
                  <a:gd name="T62" fmla="*/ 454 w 930"/>
                  <a:gd name="T63" fmla="*/ 4 h 1086"/>
                  <a:gd name="T64" fmla="*/ 453 w 930"/>
                  <a:gd name="T65" fmla="*/ 5 h 1086"/>
                  <a:gd name="T66" fmla="*/ 16 w 930"/>
                  <a:gd name="T67" fmla="*/ 200 h 1086"/>
                  <a:gd name="T68" fmla="*/ 0 w 930"/>
                  <a:gd name="T69" fmla="*/ 216 h 1086"/>
                  <a:gd name="T70" fmla="*/ 0 w 930"/>
                  <a:gd name="T71" fmla="*/ 625 h 1086"/>
                  <a:gd name="T72" fmla="*/ 408 w 930"/>
                  <a:gd name="T73" fmla="*/ 1056 h 1086"/>
                  <a:gd name="T74" fmla="*/ 457 w 930"/>
                  <a:gd name="T75" fmla="*/ 1084 h 1086"/>
                  <a:gd name="T76" fmla="*/ 457 w 930"/>
                  <a:gd name="T77" fmla="*/ 1084 h 1086"/>
                  <a:gd name="T78" fmla="*/ 459 w 930"/>
                  <a:gd name="T79" fmla="*/ 1085 h 1086"/>
                  <a:gd name="T80" fmla="*/ 459 w 930"/>
                  <a:gd name="T81" fmla="*/ 1085 h 1086"/>
                  <a:gd name="T82" fmla="*/ 460 w 930"/>
                  <a:gd name="T83" fmla="*/ 1086 h 1086"/>
                  <a:gd name="T84" fmla="*/ 461 w 930"/>
                  <a:gd name="T85" fmla="*/ 1086 h 1086"/>
                  <a:gd name="T86" fmla="*/ 461 w 930"/>
                  <a:gd name="T87" fmla="*/ 1086 h 1086"/>
                  <a:gd name="T88" fmla="*/ 465 w 930"/>
                  <a:gd name="T89" fmla="*/ 1086 h 1086"/>
                  <a:gd name="T90" fmla="*/ 465 w 930"/>
                  <a:gd name="T91" fmla="*/ 1086 h 1086"/>
                  <a:gd name="T92" fmla="*/ 465 w 930"/>
                  <a:gd name="T93" fmla="*/ 1086 h 1086"/>
                  <a:gd name="T94" fmla="*/ 469 w 930"/>
                  <a:gd name="T95" fmla="*/ 1086 h 1086"/>
                  <a:gd name="T96" fmla="*/ 469 w 930"/>
                  <a:gd name="T97" fmla="*/ 1086 h 1086"/>
                  <a:gd name="T98" fmla="*/ 470 w 930"/>
                  <a:gd name="T99" fmla="*/ 1086 h 1086"/>
                  <a:gd name="T100" fmla="*/ 471 w 930"/>
                  <a:gd name="T101" fmla="*/ 1085 h 1086"/>
                  <a:gd name="T102" fmla="*/ 472 w 930"/>
                  <a:gd name="T103" fmla="*/ 1085 h 1086"/>
                  <a:gd name="T104" fmla="*/ 473 w 930"/>
                  <a:gd name="T105" fmla="*/ 1084 h 1086"/>
                  <a:gd name="T106" fmla="*/ 473 w 930"/>
                  <a:gd name="T107" fmla="*/ 1084 h 1086"/>
                  <a:gd name="T108" fmla="*/ 522 w 930"/>
                  <a:gd name="T109" fmla="*/ 1056 h 1086"/>
                  <a:gd name="T110" fmla="*/ 930 w 930"/>
                  <a:gd name="T111" fmla="*/ 625 h 1086"/>
                  <a:gd name="T112" fmla="*/ 930 w 930"/>
                  <a:gd name="T113" fmla="*/ 216 h 1086"/>
                  <a:gd name="T114" fmla="*/ 915 w 930"/>
                  <a:gd name="T115" fmla="*/ 200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086">
                    <a:moveTo>
                      <a:pt x="899" y="625"/>
                    </a:moveTo>
                    <a:lnTo>
                      <a:pt x="899" y="625"/>
                    </a:lnTo>
                    <a:cubicBezTo>
                      <a:pt x="899" y="807"/>
                      <a:pt x="663" y="940"/>
                      <a:pt x="507" y="1029"/>
                    </a:cubicBezTo>
                    <a:cubicBezTo>
                      <a:pt x="492" y="1037"/>
                      <a:pt x="478" y="1045"/>
                      <a:pt x="465" y="1052"/>
                    </a:cubicBezTo>
                    <a:cubicBezTo>
                      <a:pt x="452" y="1045"/>
                      <a:pt x="438" y="1037"/>
                      <a:pt x="424" y="1029"/>
                    </a:cubicBezTo>
                    <a:cubicBezTo>
                      <a:pt x="268" y="940"/>
                      <a:pt x="32" y="807"/>
                      <a:pt x="32" y="625"/>
                    </a:cubicBezTo>
                    <a:lnTo>
                      <a:pt x="32" y="231"/>
                    </a:lnTo>
                    <a:cubicBezTo>
                      <a:pt x="206" y="228"/>
                      <a:pt x="348" y="165"/>
                      <a:pt x="465" y="39"/>
                    </a:cubicBezTo>
                    <a:cubicBezTo>
                      <a:pt x="582" y="165"/>
                      <a:pt x="725" y="228"/>
                      <a:pt x="899" y="231"/>
                    </a:cubicBezTo>
                    <a:lnTo>
                      <a:pt x="899" y="625"/>
                    </a:lnTo>
                    <a:close/>
                    <a:moveTo>
                      <a:pt x="915" y="200"/>
                    </a:moveTo>
                    <a:lnTo>
                      <a:pt x="915" y="200"/>
                    </a:lnTo>
                    <a:cubicBezTo>
                      <a:pt x="737" y="200"/>
                      <a:pt x="594" y="136"/>
                      <a:pt x="477" y="5"/>
                    </a:cubicBezTo>
                    <a:cubicBezTo>
                      <a:pt x="477" y="5"/>
                      <a:pt x="477" y="4"/>
                      <a:pt x="476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5" y="3"/>
                      <a:pt x="475" y="3"/>
                      <a:pt x="475" y="3"/>
                    </a:cubicBezTo>
                    <a:cubicBezTo>
                      <a:pt x="475" y="3"/>
                      <a:pt x="474" y="3"/>
                      <a:pt x="474" y="2"/>
                    </a:cubicBezTo>
                    <a:cubicBezTo>
                      <a:pt x="473" y="2"/>
                      <a:pt x="473" y="2"/>
                      <a:pt x="472" y="1"/>
                    </a:cubicBezTo>
                    <a:cubicBezTo>
                      <a:pt x="472" y="1"/>
                      <a:pt x="472" y="1"/>
                      <a:pt x="471" y="1"/>
                    </a:cubicBezTo>
                    <a:cubicBezTo>
                      <a:pt x="471" y="1"/>
                      <a:pt x="470" y="0"/>
                      <a:pt x="470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8" y="0"/>
                      <a:pt x="467" y="0"/>
                      <a:pt x="467" y="0"/>
                    </a:cubicBezTo>
                    <a:cubicBezTo>
                      <a:pt x="466" y="0"/>
                      <a:pt x="466" y="0"/>
                      <a:pt x="465" y="0"/>
                    </a:cubicBezTo>
                    <a:cubicBezTo>
                      <a:pt x="465" y="0"/>
                      <a:pt x="464" y="0"/>
                      <a:pt x="464" y="0"/>
                    </a:cubicBezTo>
                    <a:cubicBezTo>
                      <a:pt x="463" y="0"/>
                      <a:pt x="463" y="0"/>
                      <a:pt x="462" y="0"/>
                    </a:cubicBezTo>
                    <a:cubicBezTo>
                      <a:pt x="462" y="0"/>
                      <a:pt x="461" y="0"/>
                      <a:pt x="461" y="0"/>
                    </a:cubicBezTo>
                    <a:cubicBezTo>
                      <a:pt x="460" y="0"/>
                      <a:pt x="460" y="1"/>
                      <a:pt x="459" y="1"/>
                    </a:cubicBezTo>
                    <a:cubicBezTo>
                      <a:pt x="459" y="1"/>
                      <a:pt x="458" y="1"/>
                      <a:pt x="458" y="1"/>
                    </a:cubicBezTo>
                    <a:cubicBezTo>
                      <a:pt x="457" y="2"/>
                      <a:pt x="457" y="2"/>
                      <a:pt x="457" y="2"/>
                    </a:cubicBezTo>
                    <a:cubicBezTo>
                      <a:pt x="456" y="3"/>
                      <a:pt x="456" y="3"/>
                      <a:pt x="455" y="3"/>
                    </a:cubicBezTo>
                    <a:cubicBezTo>
                      <a:pt x="455" y="3"/>
                      <a:pt x="455" y="3"/>
                      <a:pt x="455" y="4"/>
                    </a:cubicBezTo>
                    <a:cubicBezTo>
                      <a:pt x="454" y="4"/>
                      <a:pt x="454" y="4"/>
                      <a:pt x="454" y="4"/>
                    </a:cubicBezTo>
                    <a:cubicBezTo>
                      <a:pt x="454" y="4"/>
                      <a:pt x="454" y="5"/>
                      <a:pt x="453" y="5"/>
                    </a:cubicBezTo>
                    <a:cubicBezTo>
                      <a:pt x="337" y="136"/>
                      <a:pt x="194" y="200"/>
                      <a:pt x="16" y="200"/>
                    </a:cubicBezTo>
                    <a:cubicBezTo>
                      <a:pt x="7" y="200"/>
                      <a:pt x="0" y="207"/>
                      <a:pt x="0" y="216"/>
                    </a:cubicBezTo>
                    <a:lnTo>
                      <a:pt x="0" y="625"/>
                    </a:lnTo>
                    <a:cubicBezTo>
                      <a:pt x="0" y="825"/>
                      <a:pt x="246" y="964"/>
                      <a:pt x="408" y="1056"/>
                    </a:cubicBezTo>
                    <a:cubicBezTo>
                      <a:pt x="426" y="1066"/>
                      <a:pt x="442" y="1075"/>
                      <a:pt x="457" y="1084"/>
                    </a:cubicBezTo>
                    <a:cubicBezTo>
                      <a:pt x="457" y="1084"/>
                      <a:pt x="457" y="1084"/>
                      <a:pt x="457" y="1084"/>
                    </a:cubicBezTo>
                    <a:cubicBezTo>
                      <a:pt x="458" y="1084"/>
                      <a:pt x="458" y="1085"/>
                      <a:pt x="459" y="1085"/>
                    </a:cubicBezTo>
                    <a:cubicBezTo>
                      <a:pt x="459" y="1085"/>
                      <a:pt x="459" y="1085"/>
                      <a:pt x="459" y="1085"/>
                    </a:cubicBezTo>
                    <a:cubicBezTo>
                      <a:pt x="459" y="1085"/>
                      <a:pt x="460" y="1085"/>
                      <a:pt x="460" y="1086"/>
                    </a:cubicBezTo>
                    <a:cubicBezTo>
                      <a:pt x="460" y="1086"/>
                      <a:pt x="461" y="1086"/>
                      <a:pt x="461" y="1086"/>
                    </a:cubicBezTo>
                    <a:lnTo>
                      <a:pt x="461" y="1086"/>
                    </a:lnTo>
                    <a:cubicBezTo>
                      <a:pt x="462" y="1086"/>
                      <a:pt x="464" y="1086"/>
                      <a:pt x="465" y="1086"/>
                    </a:cubicBezTo>
                    <a:lnTo>
                      <a:pt x="465" y="1086"/>
                    </a:lnTo>
                    <a:lnTo>
                      <a:pt x="465" y="1086"/>
                    </a:lnTo>
                    <a:cubicBezTo>
                      <a:pt x="466" y="1086"/>
                      <a:pt x="468" y="1086"/>
                      <a:pt x="469" y="1086"/>
                    </a:cubicBezTo>
                    <a:lnTo>
                      <a:pt x="469" y="1086"/>
                    </a:lnTo>
                    <a:cubicBezTo>
                      <a:pt x="470" y="1086"/>
                      <a:pt x="470" y="1086"/>
                      <a:pt x="470" y="1086"/>
                    </a:cubicBezTo>
                    <a:cubicBezTo>
                      <a:pt x="471" y="1085"/>
                      <a:pt x="471" y="1085"/>
                      <a:pt x="471" y="1085"/>
                    </a:cubicBezTo>
                    <a:cubicBezTo>
                      <a:pt x="471" y="1085"/>
                      <a:pt x="472" y="1085"/>
                      <a:pt x="472" y="1085"/>
                    </a:cubicBezTo>
                    <a:cubicBezTo>
                      <a:pt x="472" y="1085"/>
                      <a:pt x="473" y="1084"/>
                      <a:pt x="473" y="1084"/>
                    </a:cubicBezTo>
                    <a:cubicBezTo>
                      <a:pt x="473" y="1084"/>
                      <a:pt x="473" y="1084"/>
                      <a:pt x="473" y="1084"/>
                    </a:cubicBezTo>
                    <a:cubicBezTo>
                      <a:pt x="488" y="1075"/>
                      <a:pt x="505" y="1066"/>
                      <a:pt x="522" y="1056"/>
                    </a:cubicBezTo>
                    <a:cubicBezTo>
                      <a:pt x="685" y="964"/>
                      <a:pt x="930" y="825"/>
                      <a:pt x="930" y="625"/>
                    </a:cubicBezTo>
                    <a:lnTo>
                      <a:pt x="930" y="216"/>
                    </a:lnTo>
                    <a:cubicBezTo>
                      <a:pt x="930" y="207"/>
                      <a:pt x="923" y="200"/>
                      <a:pt x="915" y="20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3A07EB6C-BEAC-A57C-51C5-F08969656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7250" y="3260725"/>
                <a:ext cx="344488" cy="344488"/>
              </a:xfrm>
              <a:custGeom>
                <a:avLst/>
                <a:gdLst>
                  <a:gd name="T0" fmla="*/ 558 w 590"/>
                  <a:gd name="T1" fmla="*/ 295 h 590"/>
                  <a:gd name="T2" fmla="*/ 558 w 590"/>
                  <a:gd name="T3" fmla="*/ 295 h 590"/>
                  <a:gd name="T4" fmla="*/ 295 w 590"/>
                  <a:gd name="T5" fmla="*/ 558 h 590"/>
                  <a:gd name="T6" fmla="*/ 32 w 590"/>
                  <a:gd name="T7" fmla="*/ 295 h 590"/>
                  <a:gd name="T8" fmla="*/ 295 w 590"/>
                  <a:gd name="T9" fmla="*/ 32 h 590"/>
                  <a:gd name="T10" fmla="*/ 558 w 590"/>
                  <a:gd name="T11" fmla="*/ 295 h 590"/>
                  <a:gd name="T12" fmla="*/ 0 w 590"/>
                  <a:gd name="T13" fmla="*/ 295 h 590"/>
                  <a:gd name="T14" fmla="*/ 0 w 590"/>
                  <a:gd name="T15" fmla="*/ 295 h 590"/>
                  <a:gd name="T16" fmla="*/ 295 w 590"/>
                  <a:gd name="T17" fmla="*/ 590 h 590"/>
                  <a:gd name="T18" fmla="*/ 590 w 590"/>
                  <a:gd name="T19" fmla="*/ 295 h 590"/>
                  <a:gd name="T20" fmla="*/ 295 w 590"/>
                  <a:gd name="T21" fmla="*/ 0 h 590"/>
                  <a:gd name="T22" fmla="*/ 0 w 590"/>
                  <a:gd name="T23" fmla="*/ 29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0" h="590">
                    <a:moveTo>
                      <a:pt x="558" y="295"/>
                    </a:moveTo>
                    <a:lnTo>
                      <a:pt x="558" y="295"/>
                    </a:lnTo>
                    <a:cubicBezTo>
                      <a:pt x="558" y="440"/>
                      <a:pt x="440" y="558"/>
                      <a:pt x="295" y="558"/>
                    </a:cubicBezTo>
                    <a:cubicBezTo>
                      <a:pt x="150" y="558"/>
                      <a:pt x="32" y="440"/>
                      <a:pt x="32" y="295"/>
                    </a:cubicBezTo>
                    <a:cubicBezTo>
                      <a:pt x="32" y="150"/>
                      <a:pt x="150" y="32"/>
                      <a:pt x="295" y="32"/>
                    </a:cubicBezTo>
                    <a:cubicBezTo>
                      <a:pt x="440" y="32"/>
                      <a:pt x="558" y="150"/>
                      <a:pt x="558" y="295"/>
                    </a:cubicBezTo>
                    <a:close/>
                    <a:moveTo>
                      <a:pt x="0" y="295"/>
                    </a:moveTo>
                    <a:lnTo>
                      <a:pt x="0" y="295"/>
                    </a:lnTo>
                    <a:cubicBezTo>
                      <a:pt x="0" y="458"/>
                      <a:pt x="133" y="590"/>
                      <a:pt x="295" y="590"/>
                    </a:cubicBezTo>
                    <a:cubicBezTo>
                      <a:pt x="458" y="590"/>
                      <a:pt x="590" y="458"/>
                      <a:pt x="590" y="295"/>
                    </a:cubicBezTo>
                    <a:cubicBezTo>
                      <a:pt x="590" y="132"/>
                      <a:pt x="458" y="0"/>
                      <a:pt x="295" y="0"/>
                    </a:cubicBezTo>
                    <a:cubicBezTo>
                      <a:pt x="133" y="0"/>
                      <a:pt x="0" y="132"/>
                      <a:pt x="0" y="29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C3F5F1E4-9DF1-FBE9-3D6D-432A86C641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3613" y="3309938"/>
                <a:ext cx="128588" cy="250825"/>
              </a:xfrm>
              <a:custGeom>
                <a:avLst/>
                <a:gdLst>
                  <a:gd name="T0" fmla="*/ 188 w 220"/>
                  <a:gd name="T1" fmla="*/ 294 h 431"/>
                  <a:gd name="T2" fmla="*/ 188 w 220"/>
                  <a:gd name="T3" fmla="*/ 294 h 431"/>
                  <a:gd name="T4" fmla="*/ 168 w 220"/>
                  <a:gd name="T5" fmla="*/ 331 h 431"/>
                  <a:gd name="T6" fmla="*/ 126 w 220"/>
                  <a:gd name="T7" fmla="*/ 347 h 431"/>
                  <a:gd name="T8" fmla="*/ 126 w 220"/>
                  <a:gd name="T9" fmla="*/ 234 h 431"/>
                  <a:gd name="T10" fmla="*/ 188 w 220"/>
                  <a:gd name="T11" fmla="*/ 294 h 431"/>
                  <a:gd name="T12" fmla="*/ 32 w 220"/>
                  <a:gd name="T13" fmla="*/ 136 h 431"/>
                  <a:gd name="T14" fmla="*/ 32 w 220"/>
                  <a:gd name="T15" fmla="*/ 136 h 431"/>
                  <a:gd name="T16" fmla="*/ 94 w 220"/>
                  <a:gd name="T17" fmla="*/ 84 h 431"/>
                  <a:gd name="T18" fmla="*/ 94 w 220"/>
                  <a:gd name="T19" fmla="*/ 196 h 431"/>
                  <a:gd name="T20" fmla="*/ 32 w 220"/>
                  <a:gd name="T21" fmla="*/ 136 h 431"/>
                  <a:gd name="T22" fmla="*/ 94 w 220"/>
                  <a:gd name="T23" fmla="*/ 16 h 431"/>
                  <a:gd name="T24" fmla="*/ 94 w 220"/>
                  <a:gd name="T25" fmla="*/ 16 h 431"/>
                  <a:gd name="T26" fmla="*/ 94 w 220"/>
                  <a:gd name="T27" fmla="*/ 45 h 431"/>
                  <a:gd name="T28" fmla="*/ 94 w 220"/>
                  <a:gd name="T29" fmla="*/ 52 h 431"/>
                  <a:gd name="T30" fmla="*/ 94 w 220"/>
                  <a:gd name="T31" fmla="*/ 52 h 431"/>
                  <a:gd name="T32" fmla="*/ 1 w 220"/>
                  <a:gd name="T33" fmla="*/ 136 h 431"/>
                  <a:gd name="T34" fmla="*/ 94 w 220"/>
                  <a:gd name="T35" fmla="*/ 229 h 431"/>
                  <a:gd name="T36" fmla="*/ 94 w 220"/>
                  <a:gd name="T37" fmla="*/ 347 h 431"/>
                  <a:gd name="T38" fmla="*/ 32 w 220"/>
                  <a:gd name="T39" fmla="*/ 294 h 431"/>
                  <a:gd name="T40" fmla="*/ 16 w 220"/>
                  <a:gd name="T41" fmla="*/ 279 h 431"/>
                  <a:gd name="T42" fmla="*/ 16 w 220"/>
                  <a:gd name="T43" fmla="*/ 279 h 431"/>
                  <a:gd name="T44" fmla="*/ 0 w 220"/>
                  <a:gd name="T45" fmla="*/ 295 h 431"/>
                  <a:gd name="T46" fmla="*/ 94 w 220"/>
                  <a:gd name="T47" fmla="*/ 379 h 431"/>
                  <a:gd name="T48" fmla="*/ 94 w 220"/>
                  <a:gd name="T49" fmla="*/ 386 h 431"/>
                  <a:gd name="T50" fmla="*/ 94 w 220"/>
                  <a:gd name="T51" fmla="*/ 387 h 431"/>
                  <a:gd name="T52" fmla="*/ 94 w 220"/>
                  <a:gd name="T53" fmla="*/ 415 h 431"/>
                  <a:gd name="T54" fmla="*/ 110 w 220"/>
                  <a:gd name="T55" fmla="*/ 431 h 431"/>
                  <a:gd name="T56" fmla="*/ 126 w 220"/>
                  <a:gd name="T57" fmla="*/ 415 h 431"/>
                  <a:gd name="T58" fmla="*/ 126 w 220"/>
                  <a:gd name="T59" fmla="*/ 379 h 431"/>
                  <a:gd name="T60" fmla="*/ 126 w 220"/>
                  <a:gd name="T61" fmla="*/ 379 h 431"/>
                  <a:gd name="T62" fmla="*/ 187 w 220"/>
                  <a:gd name="T63" fmla="*/ 357 h 431"/>
                  <a:gd name="T64" fmla="*/ 220 w 220"/>
                  <a:gd name="T65" fmla="*/ 295 h 431"/>
                  <a:gd name="T66" fmla="*/ 126 w 220"/>
                  <a:gd name="T67" fmla="*/ 202 h 431"/>
                  <a:gd name="T68" fmla="*/ 126 w 220"/>
                  <a:gd name="T69" fmla="*/ 84 h 431"/>
                  <a:gd name="T70" fmla="*/ 188 w 220"/>
                  <a:gd name="T71" fmla="*/ 136 h 431"/>
                  <a:gd name="T72" fmla="*/ 204 w 220"/>
                  <a:gd name="T73" fmla="*/ 152 h 431"/>
                  <a:gd name="T74" fmla="*/ 204 w 220"/>
                  <a:gd name="T75" fmla="*/ 152 h 431"/>
                  <a:gd name="T76" fmla="*/ 220 w 220"/>
                  <a:gd name="T77" fmla="*/ 136 h 431"/>
                  <a:gd name="T78" fmla="*/ 126 w 220"/>
                  <a:gd name="T79" fmla="*/ 52 h 431"/>
                  <a:gd name="T80" fmla="*/ 126 w 220"/>
                  <a:gd name="T81" fmla="*/ 52 h 431"/>
                  <a:gd name="T82" fmla="*/ 126 w 220"/>
                  <a:gd name="T83" fmla="*/ 45 h 431"/>
                  <a:gd name="T84" fmla="*/ 126 w 220"/>
                  <a:gd name="T85" fmla="*/ 16 h 431"/>
                  <a:gd name="T86" fmla="*/ 110 w 220"/>
                  <a:gd name="T87" fmla="*/ 0 h 431"/>
                  <a:gd name="T88" fmla="*/ 94 w 220"/>
                  <a:gd name="T89" fmla="*/ 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0" h="431">
                    <a:moveTo>
                      <a:pt x="188" y="294"/>
                    </a:moveTo>
                    <a:lnTo>
                      <a:pt x="188" y="294"/>
                    </a:lnTo>
                    <a:cubicBezTo>
                      <a:pt x="188" y="313"/>
                      <a:pt x="177" y="325"/>
                      <a:pt x="168" y="331"/>
                    </a:cubicBezTo>
                    <a:cubicBezTo>
                      <a:pt x="157" y="339"/>
                      <a:pt x="143" y="345"/>
                      <a:pt x="126" y="347"/>
                    </a:cubicBezTo>
                    <a:lnTo>
                      <a:pt x="126" y="234"/>
                    </a:lnTo>
                    <a:cubicBezTo>
                      <a:pt x="165" y="244"/>
                      <a:pt x="188" y="266"/>
                      <a:pt x="188" y="294"/>
                    </a:cubicBezTo>
                    <a:close/>
                    <a:moveTo>
                      <a:pt x="32" y="136"/>
                    </a:moveTo>
                    <a:lnTo>
                      <a:pt x="32" y="136"/>
                    </a:lnTo>
                    <a:cubicBezTo>
                      <a:pt x="32" y="108"/>
                      <a:pt x="57" y="88"/>
                      <a:pt x="94" y="84"/>
                    </a:cubicBezTo>
                    <a:lnTo>
                      <a:pt x="94" y="196"/>
                    </a:lnTo>
                    <a:cubicBezTo>
                      <a:pt x="55" y="186"/>
                      <a:pt x="32" y="164"/>
                      <a:pt x="32" y="136"/>
                    </a:cubicBezTo>
                    <a:close/>
                    <a:moveTo>
                      <a:pt x="94" y="16"/>
                    </a:moveTo>
                    <a:lnTo>
                      <a:pt x="94" y="16"/>
                    </a:lnTo>
                    <a:lnTo>
                      <a:pt x="94" y="45"/>
                    </a:lnTo>
                    <a:lnTo>
                      <a:pt x="94" y="52"/>
                    </a:lnTo>
                    <a:lnTo>
                      <a:pt x="94" y="52"/>
                    </a:lnTo>
                    <a:cubicBezTo>
                      <a:pt x="38" y="57"/>
                      <a:pt x="1" y="90"/>
                      <a:pt x="1" y="136"/>
                    </a:cubicBezTo>
                    <a:cubicBezTo>
                      <a:pt x="0" y="181"/>
                      <a:pt x="37" y="216"/>
                      <a:pt x="94" y="229"/>
                    </a:cubicBezTo>
                    <a:lnTo>
                      <a:pt x="94" y="347"/>
                    </a:lnTo>
                    <a:cubicBezTo>
                      <a:pt x="62" y="343"/>
                      <a:pt x="32" y="326"/>
                      <a:pt x="32" y="294"/>
                    </a:cubicBezTo>
                    <a:cubicBezTo>
                      <a:pt x="32" y="286"/>
                      <a:pt x="25" y="279"/>
                      <a:pt x="16" y="279"/>
                    </a:cubicBezTo>
                    <a:lnTo>
                      <a:pt x="16" y="279"/>
                    </a:lnTo>
                    <a:cubicBezTo>
                      <a:pt x="7" y="279"/>
                      <a:pt x="0" y="286"/>
                      <a:pt x="0" y="295"/>
                    </a:cubicBezTo>
                    <a:cubicBezTo>
                      <a:pt x="1" y="340"/>
                      <a:pt x="39" y="373"/>
                      <a:pt x="94" y="379"/>
                    </a:cubicBezTo>
                    <a:lnTo>
                      <a:pt x="94" y="386"/>
                    </a:lnTo>
                    <a:cubicBezTo>
                      <a:pt x="94" y="386"/>
                      <a:pt x="94" y="386"/>
                      <a:pt x="94" y="387"/>
                    </a:cubicBezTo>
                    <a:lnTo>
                      <a:pt x="94" y="415"/>
                    </a:lnTo>
                    <a:cubicBezTo>
                      <a:pt x="94" y="424"/>
                      <a:pt x="101" y="431"/>
                      <a:pt x="110" y="431"/>
                    </a:cubicBezTo>
                    <a:cubicBezTo>
                      <a:pt x="119" y="431"/>
                      <a:pt x="126" y="424"/>
                      <a:pt x="126" y="415"/>
                    </a:cubicBezTo>
                    <a:lnTo>
                      <a:pt x="126" y="379"/>
                    </a:lnTo>
                    <a:cubicBezTo>
                      <a:pt x="126" y="379"/>
                      <a:pt x="126" y="379"/>
                      <a:pt x="126" y="379"/>
                    </a:cubicBezTo>
                    <a:cubicBezTo>
                      <a:pt x="150" y="376"/>
                      <a:pt x="171" y="369"/>
                      <a:pt x="187" y="357"/>
                    </a:cubicBezTo>
                    <a:cubicBezTo>
                      <a:pt x="208" y="341"/>
                      <a:pt x="220" y="319"/>
                      <a:pt x="220" y="295"/>
                    </a:cubicBezTo>
                    <a:cubicBezTo>
                      <a:pt x="220" y="249"/>
                      <a:pt x="184" y="214"/>
                      <a:pt x="126" y="202"/>
                    </a:cubicBezTo>
                    <a:lnTo>
                      <a:pt x="126" y="84"/>
                    </a:lnTo>
                    <a:cubicBezTo>
                      <a:pt x="158" y="88"/>
                      <a:pt x="188" y="105"/>
                      <a:pt x="188" y="136"/>
                    </a:cubicBezTo>
                    <a:cubicBezTo>
                      <a:pt x="188" y="145"/>
                      <a:pt x="195" y="152"/>
                      <a:pt x="204" y="152"/>
                    </a:cubicBezTo>
                    <a:lnTo>
                      <a:pt x="204" y="152"/>
                    </a:lnTo>
                    <a:cubicBezTo>
                      <a:pt x="213" y="152"/>
                      <a:pt x="220" y="145"/>
                      <a:pt x="220" y="136"/>
                    </a:cubicBezTo>
                    <a:cubicBezTo>
                      <a:pt x="220" y="90"/>
                      <a:pt x="182" y="57"/>
                      <a:pt x="126" y="52"/>
                    </a:cubicBezTo>
                    <a:lnTo>
                      <a:pt x="126" y="52"/>
                    </a:lnTo>
                    <a:lnTo>
                      <a:pt x="126" y="45"/>
                    </a:lnTo>
                    <a:lnTo>
                      <a:pt x="126" y="16"/>
                    </a:lnTo>
                    <a:cubicBezTo>
                      <a:pt x="126" y="7"/>
                      <a:pt x="119" y="0"/>
                      <a:pt x="110" y="0"/>
                    </a:cubicBezTo>
                    <a:cubicBezTo>
                      <a:pt x="101" y="0"/>
                      <a:pt x="94" y="7"/>
                      <a:pt x="94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8DBE9FB-944C-1257-D8BA-B881201FF36B}"/>
              </a:ext>
            </a:extLst>
          </p:cNvPr>
          <p:cNvGrpSpPr/>
          <p:nvPr/>
        </p:nvGrpSpPr>
        <p:grpSpPr>
          <a:xfrm>
            <a:off x="1451484" y="1700808"/>
            <a:ext cx="1224136" cy="1224136"/>
            <a:chOff x="1451484" y="1700808"/>
            <a:chExt cx="1224136" cy="1224136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83F21B9-B76F-4A10-C806-E6955C76344E}"/>
                </a:ext>
              </a:extLst>
            </p:cNvPr>
            <p:cNvSpPr/>
            <p:nvPr/>
          </p:nvSpPr>
          <p:spPr>
            <a:xfrm>
              <a:off x="1451484" y="1700808"/>
              <a:ext cx="1224136" cy="122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8" name="Graphic 87" descr="Presentatie met controlelijst silhouet">
              <a:extLst>
                <a:ext uri="{FF2B5EF4-FFF2-40B4-BE49-F238E27FC236}">
                  <a16:creationId xmlns:a16="http://schemas.microsoft.com/office/drawing/2014/main" id="{8DE890F7-6A13-E3DB-18FD-984A9350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" r="69"/>
            <a:stretch/>
          </p:blipFill>
          <p:spPr>
            <a:xfrm>
              <a:off x="1692891" y="1937463"/>
              <a:ext cx="739799" cy="74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9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5300-345E-155D-ACAF-54855BB4D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48;p5">
            <a:extLst>
              <a:ext uri="{FF2B5EF4-FFF2-40B4-BE49-F238E27FC236}">
                <a16:creationId xmlns:a16="http://schemas.microsoft.com/office/drawing/2014/main" id="{17B1A13B-093F-82C0-56F1-8FE1D1398D33}"/>
              </a:ext>
            </a:extLst>
          </p:cNvPr>
          <p:cNvSpPr txBox="1"/>
          <p:nvPr/>
        </p:nvSpPr>
        <p:spPr>
          <a:xfrm>
            <a:off x="2891644" y="1922059"/>
            <a:ext cx="6876764" cy="495108"/>
          </a:xfrm>
          <a:prstGeom prst="rect">
            <a:avLst/>
          </a:prstGeom>
          <a:solidFill>
            <a:srgbClr val="A8E7B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0" tIns="108000" rIns="288000" bIns="108000" anchor="ctr" anchorCtr="0">
            <a:spAutoFit/>
          </a:bodyPr>
          <a:lstStyle/>
          <a:p>
            <a:pPr lvl="0">
              <a:buClr>
                <a:schemeClr val="lt2"/>
              </a:buClr>
              <a:buSzPts val="2800"/>
            </a:pP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Pensioeninkomen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maakt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verschil</a:t>
            </a:r>
            <a:endParaRPr lang="nl-NL" sz="1800" i="0" u="none" strike="noStrike" cap="non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4" name="Google Shape;248;p5">
            <a:extLst>
              <a:ext uri="{FF2B5EF4-FFF2-40B4-BE49-F238E27FC236}">
                <a16:creationId xmlns:a16="http://schemas.microsoft.com/office/drawing/2014/main" id="{94420362-520F-752F-2D29-6EED67DDB9C3}"/>
              </a:ext>
            </a:extLst>
          </p:cNvPr>
          <p:cNvSpPr txBox="1"/>
          <p:nvPr/>
        </p:nvSpPr>
        <p:spPr>
          <a:xfrm>
            <a:off x="2891644" y="2568430"/>
            <a:ext cx="6876764" cy="495108"/>
          </a:xfrm>
          <a:prstGeom prst="rect">
            <a:avLst/>
          </a:prstGeom>
          <a:solidFill>
            <a:srgbClr val="A8E7B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0" tIns="108000" rIns="288000" bIns="108000" anchor="ctr" anchorCtr="0">
            <a:spAutoFit/>
          </a:bodyPr>
          <a:lstStyle/>
          <a:p>
            <a:pPr lvl="0">
              <a:buClr>
                <a:schemeClr val="lt2"/>
              </a:buClr>
              <a:buSzPts val="2800"/>
            </a:pP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Klanten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verwachten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allround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adviseur</a:t>
            </a:r>
            <a:endParaRPr lang="nl-NL" sz="1800" i="0" u="none" strike="noStrike" cap="non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5" name="Google Shape;248;p5">
            <a:extLst>
              <a:ext uri="{FF2B5EF4-FFF2-40B4-BE49-F238E27FC236}">
                <a16:creationId xmlns:a16="http://schemas.microsoft.com/office/drawing/2014/main" id="{80F94214-C434-207A-9178-764A0C773BA2}"/>
              </a:ext>
            </a:extLst>
          </p:cNvPr>
          <p:cNvSpPr txBox="1"/>
          <p:nvPr/>
        </p:nvSpPr>
        <p:spPr>
          <a:xfrm>
            <a:off x="2891644" y="3214801"/>
            <a:ext cx="6876764" cy="495108"/>
          </a:xfrm>
          <a:prstGeom prst="rect">
            <a:avLst/>
          </a:prstGeom>
          <a:solidFill>
            <a:srgbClr val="A8E7B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0" tIns="108000" rIns="288000" bIns="108000" anchor="ctr" anchorCtr="0">
            <a:spAutoFit/>
          </a:bodyPr>
          <a:lstStyle/>
          <a:p>
            <a:pPr lvl="0">
              <a:buClr>
                <a:schemeClr val="lt2"/>
              </a:buClr>
              <a:buSzPts val="2800"/>
            </a:pP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advieskansen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voor</a:t>
            </a:r>
            <a:r>
              <a:rPr lang="en-US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hypotheekadviseurs</a:t>
            </a:r>
            <a:endParaRPr lang="nl-NL" sz="1800" i="0" u="none" strike="noStrike" cap="non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6" name="Google Shape;248;p5">
            <a:extLst>
              <a:ext uri="{FF2B5EF4-FFF2-40B4-BE49-F238E27FC236}">
                <a16:creationId xmlns:a16="http://schemas.microsoft.com/office/drawing/2014/main" id="{C9C48D0D-DC59-9BF9-698D-F20A7B154C60}"/>
              </a:ext>
            </a:extLst>
          </p:cNvPr>
          <p:cNvSpPr txBox="1"/>
          <p:nvPr/>
        </p:nvSpPr>
        <p:spPr>
          <a:xfrm>
            <a:off x="2891644" y="3861172"/>
            <a:ext cx="6876764" cy="495108"/>
          </a:xfrm>
          <a:prstGeom prst="rect">
            <a:avLst/>
          </a:prstGeom>
          <a:solidFill>
            <a:srgbClr val="A8E7B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0" tIns="108000" rIns="288000" bIns="108000" anchor="ctr" anchorCtr="0">
            <a:spAutoFit/>
          </a:bodyPr>
          <a:lstStyle/>
          <a:p>
            <a:pPr>
              <a:buClr>
                <a:schemeClr val="lt2"/>
              </a:buClr>
              <a:buSzPts val="2800"/>
            </a:pPr>
            <a:r>
              <a:rPr lang="en-US"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Breder </a:t>
            </a:r>
            <a:r>
              <a:rPr lang="en-US" sz="180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kijken</a:t>
            </a:r>
            <a:r>
              <a:rPr lang="en-US"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bouwt</a:t>
            </a:r>
            <a:r>
              <a:rPr lang="en-US"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duur</a:t>
            </a:r>
            <a:r>
              <a:rPr lang="en-US" sz="18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relaties</a:t>
            </a:r>
            <a:endParaRPr lang="nl-NL" sz="1800" i="0" u="none" strike="noStrike" cap="none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7" name="Google Shape;248;p5">
            <a:extLst>
              <a:ext uri="{FF2B5EF4-FFF2-40B4-BE49-F238E27FC236}">
                <a16:creationId xmlns:a16="http://schemas.microsoft.com/office/drawing/2014/main" id="{716514F4-C919-6994-0137-E4B2A70979BC}"/>
              </a:ext>
            </a:extLst>
          </p:cNvPr>
          <p:cNvSpPr txBox="1"/>
          <p:nvPr/>
        </p:nvSpPr>
        <p:spPr>
          <a:xfrm>
            <a:off x="2891644" y="4507544"/>
            <a:ext cx="6876764" cy="495108"/>
          </a:xfrm>
          <a:prstGeom prst="rect">
            <a:avLst/>
          </a:prstGeom>
          <a:solidFill>
            <a:srgbClr val="A8E7B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0" tIns="108000" rIns="288000" bIns="108000" anchor="ctr" anchorCtr="0">
            <a:spAutoFit/>
          </a:bodyPr>
          <a:lstStyle/>
          <a:p>
            <a:pPr lvl="0">
              <a:buClr>
                <a:schemeClr val="lt2"/>
              </a:buClr>
              <a:buSzPts val="2800"/>
            </a:pPr>
            <a:r>
              <a:rPr lang="en-U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Verdienmodel</a:t>
            </a:r>
            <a:endParaRPr lang="nl-NL" sz="1800" i="0" u="none" strike="noStrike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15598EC3-B94A-869D-CB32-238FCC46496C}"/>
              </a:ext>
            </a:extLst>
          </p:cNvPr>
          <p:cNvSpPr/>
          <p:nvPr/>
        </p:nvSpPr>
        <p:spPr>
          <a:xfrm>
            <a:off x="260856" y="1422029"/>
            <a:ext cx="3945982" cy="3945982"/>
          </a:xfrm>
          <a:prstGeom prst="ellipse">
            <a:avLst/>
          </a:prstGeom>
          <a:solidFill>
            <a:srgbClr val="DDF3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3028C35-6804-BCB0-7468-1A0E4E0B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vermogen een gamechanger is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B561ABA-E545-ADEC-D94A-334E9F91A382}"/>
              </a:ext>
            </a:extLst>
          </p:cNvPr>
          <p:cNvGrpSpPr/>
          <p:nvPr/>
        </p:nvGrpSpPr>
        <p:grpSpPr>
          <a:xfrm>
            <a:off x="551630" y="1712803"/>
            <a:ext cx="3364434" cy="3364434"/>
            <a:chOff x="587635" y="2060848"/>
            <a:chExt cx="3364434" cy="3364434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9979AC3-3A13-4678-4550-FA3D48C665EE}"/>
                </a:ext>
              </a:extLst>
            </p:cNvPr>
            <p:cNvSpPr/>
            <p:nvPr/>
          </p:nvSpPr>
          <p:spPr>
            <a:xfrm>
              <a:off x="587635" y="2060848"/>
              <a:ext cx="3364434" cy="3364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Graphic 20" descr="Schatkist silhouet">
              <a:extLst>
                <a:ext uri="{FF2B5EF4-FFF2-40B4-BE49-F238E27FC236}">
                  <a16:creationId xmlns:a16="http://schemas.microsoft.com/office/drawing/2014/main" id="{CC4DAC94-9A9E-C967-E94A-1A63C90EC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" r="69"/>
            <a:stretch/>
          </p:blipFill>
          <p:spPr>
            <a:xfrm>
              <a:off x="1347518" y="2819449"/>
              <a:ext cx="1844668" cy="1847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2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19 -0.00024 L -6.25E-7 4.8148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19 -0.00023 L -6.25E-7 1.85185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719 -0.00023 L -6.25E-7 -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3 L -6.25E-7 -4.07407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1719 -0.00023 L -6.25E-7 2.96296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416A-24CB-8C44-E996-BF63DA61E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762E-B497-01BE-2CF5-E1E50B99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Praktijkvoorbeeld; de impact van vermogen</a:t>
            </a:r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3953B0-587D-2D71-F3B3-33AC933056DC}"/>
              </a:ext>
            </a:extLst>
          </p:cNvPr>
          <p:cNvSpPr/>
          <p:nvPr/>
        </p:nvSpPr>
        <p:spPr>
          <a:xfrm>
            <a:off x="6696468" y="2180965"/>
            <a:ext cx="1620180" cy="16201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02F6EB-A89F-48B0-58EC-856431C33A64}"/>
              </a:ext>
            </a:extLst>
          </p:cNvPr>
          <p:cNvGrpSpPr/>
          <p:nvPr/>
        </p:nvGrpSpPr>
        <p:grpSpPr>
          <a:xfrm>
            <a:off x="7114297" y="2498041"/>
            <a:ext cx="784522" cy="870438"/>
            <a:chOff x="7114297" y="2498041"/>
            <a:chExt cx="784522" cy="870438"/>
          </a:xfrm>
        </p:grpSpPr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B5481294-6748-17AC-8938-D3C32A9BBB48}"/>
                </a:ext>
              </a:extLst>
            </p:cNvPr>
            <p:cNvSpPr/>
            <p:nvPr/>
          </p:nvSpPr>
          <p:spPr>
            <a:xfrm>
              <a:off x="7114297" y="2976218"/>
              <a:ext cx="784522" cy="392261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:a16="http://schemas.microsoft.com/office/drawing/2014/main" id="{7487C254-96A7-C4D5-70B2-542BDA610CDC}"/>
                </a:ext>
              </a:extLst>
            </p:cNvPr>
            <p:cNvSpPr/>
            <p:nvPr/>
          </p:nvSpPr>
          <p:spPr>
            <a:xfrm>
              <a:off x="7296758" y="2498041"/>
              <a:ext cx="419601" cy="220754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  <p:sp>
          <p:nvSpPr>
            <p:cNvPr id="32" name="Freeform: Shape 21">
              <a:extLst>
                <a:ext uri="{FF2B5EF4-FFF2-40B4-BE49-F238E27FC236}">
                  <a16:creationId xmlns:a16="http://schemas.microsoft.com/office/drawing/2014/main" id="{A49FF01C-4548-4DA0-476B-42B270569AC4}"/>
                </a:ext>
              </a:extLst>
            </p:cNvPr>
            <p:cNvSpPr/>
            <p:nvPr/>
          </p:nvSpPr>
          <p:spPr>
            <a:xfrm>
              <a:off x="7311408" y="2625633"/>
              <a:ext cx="390300" cy="300098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6AA19B-78A2-88B9-9D2C-3A6D216407F8}"/>
              </a:ext>
            </a:extLst>
          </p:cNvPr>
          <p:cNvGrpSpPr/>
          <p:nvPr/>
        </p:nvGrpSpPr>
        <p:grpSpPr>
          <a:xfrm>
            <a:off x="6314773" y="1589773"/>
            <a:ext cx="2383571" cy="3686670"/>
            <a:chOff x="6314773" y="1589773"/>
            <a:chExt cx="2383571" cy="3686670"/>
          </a:xfrm>
        </p:grpSpPr>
        <p:sp>
          <p:nvSpPr>
            <p:cNvPr id="16" name="Tekstvak 23">
              <a:extLst>
                <a:ext uri="{FF2B5EF4-FFF2-40B4-BE49-F238E27FC236}">
                  <a16:creationId xmlns:a16="http://schemas.microsoft.com/office/drawing/2014/main" id="{E071FB80-DB67-B452-42D5-DC4BBB04D1FC}"/>
                </a:ext>
              </a:extLst>
            </p:cNvPr>
            <p:cNvSpPr txBox="1"/>
            <p:nvPr/>
          </p:nvSpPr>
          <p:spPr>
            <a:xfrm>
              <a:off x="6314773" y="4023005"/>
              <a:ext cx="2383571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Hypotheek</a:t>
              </a:r>
              <a:b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</a:b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Lijfrenterekening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CC36477-1EB2-8121-7DE1-A9C004B1BC81}"/>
                </a:ext>
              </a:extLst>
            </p:cNvPr>
            <p:cNvGrpSpPr/>
            <p:nvPr/>
          </p:nvGrpSpPr>
          <p:grpSpPr>
            <a:xfrm>
              <a:off x="6585714" y="4907111"/>
              <a:ext cx="1841689" cy="369332"/>
              <a:chOff x="6267950" y="4887067"/>
              <a:chExt cx="1841689" cy="369332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DE51C053-D364-A20B-5F14-7E18ED9A8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267950" y="4932314"/>
                <a:ext cx="278838" cy="27883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22F8A0-B96B-C1D7-2465-BF14A8689D0C}"/>
                  </a:ext>
                </a:extLst>
              </p:cNvPr>
              <p:cNvSpPr txBox="1"/>
              <p:nvPr/>
            </p:nvSpPr>
            <p:spPr>
              <a:xfrm>
                <a:off x="6559215" y="4887067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err="1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Goedgekeurd</a:t>
                </a:r>
                <a:endParaRPr lang="en-US" sz="18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5FC8151E-9BAB-72F5-209D-AD9CFF1B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440157" y="4650605"/>
              <a:ext cx="132803" cy="17707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F19D0A-7881-B2D9-3208-DEC0786AFAD8}"/>
                </a:ext>
              </a:extLst>
            </p:cNvPr>
            <p:cNvSpPr txBox="1"/>
            <p:nvPr/>
          </p:nvSpPr>
          <p:spPr>
            <a:xfrm>
              <a:off x="7023582" y="1589773"/>
              <a:ext cx="965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Klant</a:t>
              </a:r>
              <a:r>
                <a:rPr lang="en-US" sz="1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F0F5150-450C-E200-82F1-F14B1FFFFC41}"/>
              </a:ext>
            </a:extLst>
          </p:cNvPr>
          <p:cNvSpPr/>
          <p:nvPr/>
        </p:nvSpPr>
        <p:spPr>
          <a:xfrm>
            <a:off x="3875351" y="2180965"/>
            <a:ext cx="1620180" cy="16201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89BE4B9-98F8-017F-C992-2C3C52827AA3}"/>
              </a:ext>
            </a:extLst>
          </p:cNvPr>
          <p:cNvGrpSpPr/>
          <p:nvPr/>
        </p:nvGrpSpPr>
        <p:grpSpPr>
          <a:xfrm>
            <a:off x="4293180" y="2498041"/>
            <a:ext cx="784522" cy="870438"/>
            <a:chOff x="4293180" y="2498041"/>
            <a:chExt cx="784522" cy="870438"/>
          </a:xfrm>
        </p:grpSpPr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0AE359BB-E69B-45AB-0DAA-D8BA96EDB4D5}"/>
                </a:ext>
              </a:extLst>
            </p:cNvPr>
            <p:cNvSpPr/>
            <p:nvPr/>
          </p:nvSpPr>
          <p:spPr>
            <a:xfrm>
              <a:off x="4293180" y="2976218"/>
              <a:ext cx="784522" cy="392261"/>
            </a:xfrm>
            <a:custGeom>
              <a:avLst/>
              <a:gdLst>
                <a:gd name="connsiteX0" fmla="*/ 609600 w 609600"/>
                <a:gd name="connsiteY0" fmla="*/ 152400 h 304800"/>
                <a:gd name="connsiteX1" fmla="*/ 579120 w 609600"/>
                <a:gd name="connsiteY1" fmla="*/ 91440 h 304800"/>
                <a:gd name="connsiteX2" fmla="*/ 430530 w 609600"/>
                <a:gd name="connsiteY2" fmla="*/ 19050 h 304800"/>
                <a:gd name="connsiteX3" fmla="*/ 304800 w 609600"/>
                <a:gd name="connsiteY3" fmla="*/ 0 h 304800"/>
                <a:gd name="connsiteX4" fmla="*/ 179070 w 609600"/>
                <a:gd name="connsiteY4" fmla="*/ 19050 h 304800"/>
                <a:gd name="connsiteX5" fmla="*/ 30480 w 609600"/>
                <a:gd name="connsiteY5" fmla="*/ 91440 h 304800"/>
                <a:gd name="connsiteX6" fmla="*/ 0 w 609600"/>
                <a:gd name="connsiteY6" fmla="*/ 152400 h 304800"/>
                <a:gd name="connsiteX7" fmla="*/ 0 w 609600"/>
                <a:gd name="connsiteY7" fmla="*/ 304800 h 304800"/>
                <a:gd name="connsiteX8" fmla="*/ 609600 w 609600"/>
                <a:gd name="connsiteY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" h="304800">
                  <a:moveTo>
                    <a:pt x="609600" y="152400"/>
                  </a:moveTo>
                  <a:cubicBezTo>
                    <a:pt x="609103" y="128536"/>
                    <a:pt x="597913" y="106157"/>
                    <a:pt x="579120" y="91440"/>
                  </a:cubicBezTo>
                  <a:cubicBezTo>
                    <a:pt x="537210" y="57150"/>
                    <a:pt x="483870" y="34290"/>
                    <a:pt x="430530" y="19050"/>
                  </a:cubicBezTo>
                  <a:cubicBezTo>
                    <a:pt x="389779" y="6575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5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C1716E3E-AEE9-17E2-59A0-BE22C1181CCF}"/>
                </a:ext>
              </a:extLst>
            </p:cNvPr>
            <p:cNvSpPr/>
            <p:nvPr/>
          </p:nvSpPr>
          <p:spPr>
            <a:xfrm>
              <a:off x="4475641" y="2498041"/>
              <a:ext cx="419601" cy="220754"/>
            </a:xfrm>
            <a:custGeom>
              <a:avLst/>
              <a:gdLst>
                <a:gd name="connsiteX0" fmla="*/ 141402 w 326044"/>
                <a:gd name="connsiteY0" fmla="*/ 140577 h 171533"/>
                <a:gd name="connsiteX1" fmla="*/ 227127 w 326044"/>
                <a:gd name="connsiteY1" fmla="*/ 78951 h 171533"/>
                <a:gd name="connsiteX2" fmla="*/ 227127 w 326044"/>
                <a:gd name="connsiteY2" fmla="*/ 78951 h 171533"/>
                <a:gd name="connsiteX3" fmla="*/ 253416 w 326044"/>
                <a:gd name="connsiteY3" fmla="*/ 89523 h 171533"/>
                <a:gd name="connsiteX4" fmla="*/ 298945 w 326044"/>
                <a:gd name="connsiteY4" fmla="*/ 137815 h 171533"/>
                <a:gd name="connsiteX5" fmla="*/ 321329 w 326044"/>
                <a:gd name="connsiteY5" fmla="*/ 170200 h 171533"/>
                <a:gd name="connsiteX6" fmla="*/ 321329 w 326044"/>
                <a:gd name="connsiteY6" fmla="*/ 170200 h 171533"/>
                <a:gd name="connsiteX7" fmla="*/ 322377 w 326044"/>
                <a:gd name="connsiteY7" fmla="*/ 171534 h 171533"/>
                <a:gd name="connsiteX8" fmla="*/ 322377 w 326044"/>
                <a:gd name="connsiteY8" fmla="*/ 171534 h 171533"/>
                <a:gd name="connsiteX9" fmla="*/ 323615 w 326044"/>
                <a:gd name="connsiteY9" fmla="*/ 111240 h 171533"/>
                <a:gd name="connsiteX10" fmla="*/ 293802 w 326044"/>
                <a:gd name="connsiteY10" fmla="*/ 50090 h 171533"/>
                <a:gd name="connsiteX11" fmla="*/ 243795 w 326044"/>
                <a:gd name="connsiteY11" fmla="*/ 33421 h 171533"/>
                <a:gd name="connsiteX12" fmla="*/ 157880 w 326044"/>
                <a:gd name="connsiteY12" fmla="*/ 84 h 171533"/>
                <a:gd name="connsiteX13" fmla="*/ 36150 w 326044"/>
                <a:gd name="connsiteY13" fmla="*/ 52376 h 171533"/>
                <a:gd name="connsiteX14" fmla="*/ 6432 w 326044"/>
                <a:gd name="connsiteY14" fmla="*/ 134958 h 171533"/>
                <a:gd name="connsiteX15" fmla="*/ 2908 w 326044"/>
                <a:gd name="connsiteY15" fmla="*/ 162866 h 171533"/>
                <a:gd name="connsiteX16" fmla="*/ 18815 w 326044"/>
                <a:gd name="connsiteY16" fmla="*/ 162866 h 171533"/>
                <a:gd name="connsiteX17" fmla="*/ 18815 w 326044"/>
                <a:gd name="connsiteY17" fmla="*/ 162866 h 171533"/>
                <a:gd name="connsiteX18" fmla="*/ 141402 w 326044"/>
                <a:gd name="connsiteY18" fmla="*/ 140577 h 17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6044" h="171533">
                  <a:moveTo>
                    <a:pt x="141402" y="140577"/>
                  </a:moveTo>
                  <a:cubicBezTo>
                    <a:pt x="166167" y="126004"/>
                    <a:pt x="227127" y="78951"/>
                    <a:pt x="227127" y="78951"/>
                  </a:cubicBezTo>
                  <a:lnTo>
                    <a:pt x="227127" y="78951"/>
                  </a:lnTo>
                  <a:cubicBezTo>
                    <a:pt x="236746" y="79784"/>
                    <a:pt x="245898" y="83465"/>
                    <a:pt x="253416" y="89523"/>
                  </a:cubicBezTo>
                  <a:cubicBezTo>
                    <a:pt x="271708" y="102368"/>
                    <a:pt x="287199" y="118799"/>
                    <a:pt x="298945" y="137815"/>
                  </a:cubicBezTo>
                  <a:cubicBezTo>
                    <a:pt x="309518" y="153627"/>
                    <a:pt x="318567" y="166390"/>
                    <a:pt x="321329" y="170200"/>
                  </a:cubicBezTo>
                  <a:lnTo>
                    <a:pt x="321329" y="170200"/>
                  </a:lnTo>
                  <a:lnTo>
                    <a:pt x="322377" y="171534"/>
                  </a:lnTo>
                  <a:lnTo>
                    <a:pt x="322377" y="171534"/>
                  </a:lnTo>
                  <a:cubicBezTo>
                    <a:pt x="327139" y="162009"/>
                    <a:pt x="326949" y="135434"/>
                    <a:pt x="323615" y="111240"/>
                  </a:cubicBezTo>
                  <a:cubicBezTo>
                    <a:pt x="318948" y="77903"/>
                    <a:pt x="315138" y="67997"/>
                    <a:pt x="293802" y="50090"/>
                  </a:cubicBezTo>
                  <a:cubicBezTo>
                    <a:pt x="280207" y="37769"/>
                    <a:pt x="262063" y="31721"/>
                    <a:pt x="243795" y="33421"/>
                  </a:cubicBezTo>
                  <a:cubicBezTo>
                    <a:pt x="219009" y="14187"/>
                    <a:pt x="189151" y="2602"/>
                    <a:pt x="157880" y="84"/>
                  </a:cubicBezTo>
                  <a:cubicBezTo>
                    <a:pt x="110255" y="-1631"/>
                    <a:pt x="58248" y="23229"/>
                    <a:pt x="36150" y="52376"/>
                  </a:cubicBezTo>
                  <a:cubicBezTo>
                    <a:pt x="2718" y="96191"/>
                    <a:pt x="6432" y="124766"/>
                    <a:pt x="6432" y="134958"/>
                  </a:cubicBezTo>
                  <a:cubicBezTo>
                    <a:pt x="6432" y="145149"/>
                    <a:pt x="-5283" y="162866"/>
                    <a:pt x="2908" y="162866"/>
                  </a:cubicBezTo>
                  <a:cubicBezTo>
                    <a:pt x="8242" y="162866"/>
                    <a:pt x="13481" y="162866"/>
                    <a:pt x="18815" y="162866"/>
                  </a:cubicBezTo>
                  <a:lnTo>
                    <a:pt x="18815" y="162866"/>
                  </a:lnTo>
                  <a:cubicBezTo>
                    <a:pt x="49009" y="162009"/>
                    <a:pt x="110636" y="158675"/>
                    <a:pt x="141402" y="14057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  <p:sp>
          <p:nvSpPr>
            <p:cNvPr id="26" name="Freeform: Shape 21">
              <a:extLst>
                <a:ext uri="{FF2B5EF4-FFF2-40B4-BE49-F238E27FC236}">
                  <a16:creationId xmlns:a16="http://schemas.microsoft.com/office/drawing/2014/main" id="{46BDE258-36E3-F7C0-92DF-CAB0C48DC5A6}"/>
                </a:ext>
              </a:extLst>
            </p:cNvPr>
            <p:cNvSpPr/>
            <p:nvPr/>
          </p:nvSpPr>
          <p:spPr>
            <a:xfrm>
              <a:off x="4490291" y="2625633"/>
              <a:ext cx="390300" cy="300098"/>
            </a:xfrm>
            <a:custGeom>
              <a:avLst/>
              <a:gdLst>
                <a:gd name="connsiteX0" fmla="*/ 289655 w 303276"/>
                <a:gd name="connsiteY0" fmla="*/ 83534 h 233186"/>
                <a:gd name="connsiteX1" fmla="*/ 265938 w 303276"/>
                <a:gd name="connsiteY1" fmla="*/ 49340 h 233186"/>
                <a:gd name="connsiteX2" fmla="*/ 225076 w 303276"/>
                <a:gd name="connsiteY2" fmla="*/ 5715 h 233186"/>
                <a:gd name="connsiteX3" fmla="*/ 214694 w 303276"/>
                <a:gd name="connsiteY3" fmla="*/ 0 h 233186"/>
                <a:gd name="connsiteX4" fmla="*/ 133350 w 303276"/>
                <a:gd name="connsiteY4" fmla="*/ 57721 h 233186"/>
                <a:gd name="connsiteX5" fmla="*/ 0 w 303276"/>
                <a:gd name="connsiteY5" fmla="*/ 82677 h 233186"/>
                <a:gd name="connsiteX6" fmla="*/ 154278 w 303276"/>
                <a:gd name="connsiteY6" fmla="*/ 233175 h 233186"/>
                <a:gd name="connsiteX7" fmla="*/ 303276 w 303276"/>
                <a:gd name="connsiteY7" fmla="*/ 102203 h 23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276" h="233186">
                  <a:moveTo>
                    <a:pt x="289655" y="83534"/>
                  </a:moveTo>
                  <a:cubicBezTo>
                    <a:pt x="289179" y="82868"/>
                    <a:pt x="278702" y="68294"/>
                    <a:pt x="265938" y="49340"/>
                  </a:cubicBezTo>
                  <a:cubicBezTo>
                    <a:pt x="255456" y="32148"/>
                    <a:pt x="241546" y="17297"/>
                    <a:pt x="225076" y="5715"/>
                  </a:cubicBezTo>
                  <a:cubicBezTo>
                    <a:pt x="221870" y="3380"/>
                    <a:pt x="218382" y="1460"/>
                    <a:pt x="214694" y="0"/>
                  </a:cubicBezTo>
                  <a:cubicBezTo>
                    <a:pt x="197739" y="12859"/>
                    <a:pt x="154115" y="45625"/>
                    <a:pt x="133350" y="57721"/>
                  </a:cubicBezTo>
                  <a:cubicBezTo>
                    <a:pt x="100394" y="76771"/>
                    <a:pt x="40291" y="81820"/>
                    <a:pt x="0" y="82677"/>
                  </a:cubicBezTo>
                  <a:cubicBezTo>
                    <a:pt x="1044" y="166839"/>
                    <a:pt x="70116" y="234219"/>
                    <a:pt x="154278" y="233175"/>
                  </a:cubicBezTo>
                  <a:cubicBezTo>
                    <a:pt x="229450" y="232243"/>
                    <a:pt x="292712" y="176634"/>
                    <a:pt x="303276" y="10220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163D59A-D9D0-A35B-25DE-A31A338151BB}"/>
              </a:ext>
            </a:extLst>
          </p:cNvPr>
          <p:cNvGrpSpPr/>
          <p:nvPr/>
        </p:nvGrpSpPr>
        <p:grpSpPr>
          <a:xfrm>
            <a:off x="3493656" y="1589773"/>
            <a:ext cx="2383571" cy="3686670"/>
            <a:chOff x="3493656" y="1589773"/>
            <a:chExt cx="2383571" cy="3686670"/>
          </a:xfrm>
        </p:grpSpPr>
        <p:sp>
          <p:nvSpPr>
            <p:cNvPr id="7" name="Tekstvak 23">
              <a:extLst>
                <a:ext uri="{FF2B5EF4-FFF2-40B4-BE49-F238E27FC236}">
                  <a16:creationId xmlns:a16="http://schemas.microsoft.com/office/drawing/2014/main" id="{3C65B38F-F1C3-A627-79DA-A6E4B5568191}"/>
                </a:ext>
              </a:extLst>
            </p:cNvPr>
            <p:cNvSpPr txBox="1"/>
            <p:nvPr/>
          </p:nvSpPr>
          <p:spPr>
            <a:xfrm>
              <a:off x="3493656" y="4025387"/>
              <a:ext cx="2383571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Goed inkomen</a:t>
              </a:r>
              <a:b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</a:b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Geen pensioenopbouw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896EA6CF-13FE-3AAC-0103-35D302413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80056" y="4955607"/>
              <a:ext cx="272339" cy="2723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C2AE5F-5F0F-5DAE-EE47-998FA7916E62}"/>
                </a:ext>
              </a:extLst>
            </p:cNvPr>
            <p:cNvSpPr txBox="1"/>
            <p:nvPr/>
          </p:nvSpPr>
          <p:spPr>
            <a:xfrm>
              <a:off x="4164822" y="4907111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err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Afgewezen</a:t>
              </a:r>
              <a:endParaRPr lang="en-US" sz="1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50B20D9-913D-EB9B-15C1-95BF821B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619040" y="4650604"/>
              <a:ext cx="132803" cy="17707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0A5185-E6B1-ED54-211C-6D6A1079B308}"/>
                </a:ext>
              </a:extLst>
            </p:cNvPr>
            <p:cNvSpPr txBox="1"/>
            <p:nvPr/>
          </p:nvSpPr>
          <p:spPr>
            <a:xfrm>
              <a:off x="4202465" y="1589773"/>
              <a:ext cx="965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Klant</a:t>
              </a:r>
              <a:r>
                <a:rPr lang="en-US" sz="1800" b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C8F6-8F86-9F04-2F40-F1FB19EF1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76B528-F3CF-2783-8517-2DDA725C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</a:t>
            </a:r>
            <a:r>
              <a:rPr lang="en-US" err="1"/>
              <a:t>levert</a:t>
            </a:r>
            <a:r>
              <a:rPr lang="en-US"/>
              <a:t> het </a:t>
            </a:r>
            <a:r>
              <a:rPr lang="en-US" err="1"/>
              <a:t>jou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adviseur</a:t>
            </a:r>
            <a:r>
              <a:rPr lang="en-US"/>
              <a:t> op?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F1202D-4772-2F19-B2CD-2CA27EEAE4E7}"/>
              </a:ext>
            </a:extLst>
          </p:cNvPr>
          <p:cNvGrpSpPr/>
          <p:nvPr/>
        </p:nvGrpSpPr>
        <p:grpSpPr>
          <a:xfrm>
            <a:off x="550863" y="1391985"/>
            <a:ext cx="8361096" cy="513305"/>
            <a:chOff x="550863" y="1391985"/>
            <a:chExt cx="8361096" cy="513305"/>
          </a:xfrm>
        </p:grpSpPr>
        <p:sp>
          <p:nvSpPr>
            <p:cNvPr id="6" name="Google Shape;206;p3">
              <a:extLst>
                <a:ext uri="{FF2B5EF4-FFF2-40B4-BE49-F238E27FC236}">
                  <a16:creationId xmlns:a16="http://schemas.microsoft.com/office/drawing/2014/main" id="{5E8ECC60-679C-677C-D40A-85EC4A48DE26}"/>
                </a:ext>
              </a:extLst>
            </p:cNvPr>
            <p:cNvSpPr/>
            <p:nvPr/>
          </p:nvSpPr>
          <p:spPr>
            <a:xfrm>
              <a:off x="550863" y="1391985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7" name="Tijdelijke aanduiding voor tekst 3">
              <a:extLst>
                <a:ext uri="{FF2B5EF4-FFF2-40B4-BE49-F238E27FC236}">
                  <a16:creationId xmlns:a16="http://schemas.microsoft.com/office/drawing/2014/main" id="{47EC83D6-A713-BD99-0B33-B16CE0C9E110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1463971"/>
              <a:ext cx="75968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Blijf betrokken bij financiële welzijn van je klant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8A8A1-3D5C-8E77-653F-E116F1D0387C}"/>
              </a:ext>
            </a:extLst>
          </p:cNvPr>
          <p:cNvGrpSpPr/>
          <p:nvPr/>
        </p:nvGrpSpPr>
        <p:grpSpPr>
          <a:xfrm>
            <a:off x="550863" y="2297283"/>
            <a:ext cx="9477220" cy="513305"/>
            <a:chOff x="550863" y="2297283"/>
            <a:chExt cx="9477220" cy="513305"/>
          </a:xfrm>
        </p:grpSpPr>
        <p:sp>
          <p:nvSpPr>
            <p:cNvPr id="8" name="Google Shape;206;p3">
              <a:extLst>
                <a:ext uri="{FF2B5EF4-FFF2-40B4-BE49-F238E27FC236}">
                  <a16:creationId xmlns:a16="http://schemas.microsoft.com/office/drawing/2014/main" id="{3FE58A92-65B2-65E9-E19E-A2301EFFEA58}"/>
                </a:ext>
              </a:extLst>
            </p:cNvPr>
            <p:cNvSpPr/>
            <p:nvPr/>
          </p:nvSpPr>
          <p:spPr>
            <a:xfrm>
              <a:off x="550863" y="2297283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9" name="Tijdelijke aanduiding voor tekst 3">
              <a:extLst>
                <a:ext uri="{FF2B5EF4-FFF2-40B4-BE49-F238E27FC236}">
                  <a16:creationId xmlns:a16="http://schemas.microsoft.com/office/drawing/2014/main" id="{AFB7DE42-F4A4-5571-008D-0502B930E395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2368809"/>
              <a:ext cx="87129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Klanten zien je als complete financiële gids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1C6646-EA6A-B053-A981-9E07403051DA}"/>
              </a:ext>
            </a:extLst>
          </p:cNvPr>
          <p:cNvGrpSpPr/>
          <p:nvPr/>
        </p:nvGrpSpPr>
        <p:grpSpPr>
          <a:xfrm>
            <a:off x="550863" y="3202581"/>
            <a:ext cx="7897698" cy="513305"/>
            <a:chOff x="550863" y="3202581"/>
            <a:chExt cx="7897698" cy="513305"/>
          </a:xfrm>
        </p:grpSpPr>
        <p:sp>
          <p:nvSpPr>
            <p:cNvPr id="10" name="Google Shape;206;p3">
              <a:extLst>
                <a:ext uri="{FF2B5EF4-FFF2-40B4-BE49-F238E27FC236}">
                  <a16:creationId xmlns:a16="http://schemas.microsoft.com/office/drawing/2014/main" id="{EA1BF6A6-43BB-2FC4-9162-FBACC3218828}"/>
                </a:ext>
              </a:extLst>
            </p:cNvPr>
            <p:cNvSpPr/>
            <p:nvPr/>
          </p:nvSpPr>
          <p:spPr>
            <a:xfrm>
              <a:off x="550863" y="3202581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1" name="Tijdelijke aanduiding voor tekst 3">
              <a:extLst>
                <a:ext uri="{FF2B5EF4-FFF2-40B4-BE49-F238E27FC236}">
                  <a16:creationId xmlns:a16="http://schemas.microsoft.com/office/drawing/2014/main" id="{E65CF281-8317-644A-A860-B948367FEB07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3273647"/>
              <a:ext cx="7133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Klanten keren terug voor vervolgstappen in hun financiële planning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314D78-D6BF-0F5A-60B3-A57895406826}"/>
              </a:ext>
            </a:extLst>
          </p:cNvPr>
          <p:cNvGrpSpPr/>
          <p:nvPr/>
        </p:nvGrpSpPr>
        <p:grpSpPr>
          <a:xfrm>
            <a:off x="550863" y="4107879"/>
            <a:ext cx="6323062" cy="513305"/>
            <a:chOff x="550863" y="4107879"/>
            <a:chExt cx="6323062" cy="513305"/>
          </a:xfrm>
        </p:grpSpPr>
        <p:sp>
          <p:nvSpPr>
            <p:cNvPr id="12" name="Google Shape;206;p3">
              <a:extLst>
                <a:ext uri="{FF2B5EF4-FFF2-40B4-BE49-F238E27FC236}">
                  <a16:creationId xmlns:a16="http://schemas.microsoft.com/office/drawing/2014/main" id="{E145EC8D-4AB3-33D5-17E7-A088530131A0}"/>
                </a:ext>
              </a:extLst>
            </p:cNvPr>
            <p:cNvSpPr/>
            <p:nvPr/>
          </p:nvSpPr>
          <p:spPr>
            <a:xfrm>
              <a:off x="550863" y="4107879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3" name="Tijdelijke aanduiding voor tekst 3">
              <a:extLst>
                <a:ext uri="{FF2B5EF4-FFF2-40B4-BE49-F238E27FC236}">
                  <a16:creationId xmlns:a16="http://schemas.microsoft.com/office/drawing/2014/main" id="{4D5512F4-AEB7-BE41-8D37-763CF0D638F2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4178485"/>
              <a:ext cx="5558810" cy="369332"/>
            </a:xfrm>
            <a:prstGeom prst="rect">
              <a:avLst/>
            </a:prstGeom>
          </p:spPr>
          <p:txBody>
            <a:bodyPr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180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Ontzorg</a:t>
              </a:r>
              <a:r>
                <a:rPr lang="en-GB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GB" sz="180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klanten</a:t>
              </a:r>
              <a:r>
                <a:rPr lang="en-GB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en-GB" sz="180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versterk</a:t>
              </a:r>
              <a:r>
                <a:rPr lang="en-GB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je </a:t>
              </a:r>
              <a:r>
                <a:rPr lang="en-GB" sz="180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adviespraktijk</a:t>
              </a:r>
              <a:endParaRPr lang="nl-NL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B6A3C-5B1D-9D95-67D4-D1C1995E6386}"/>
              </a:ext>
            </a:extLst>
          </p:cNvPr>
          <p:cNvGrpSpPr/>
          <p:nvPr/>
        </p:nvGrpSpPr>
        <p:grpSpPr>
          <a:xfrm>
            <a:off x="550863" y="5013176"/>
            <a:ext cx="8106075" cy="513305"/>
            <a:chOff x="550863" y="5013176"/>
            <a:chExt cx="8106075" cy="513305"/>
          </a:xfrm>
        </p:grpSpPr>
        <p:sp>
          <p:nvSpPr>
            <p:cNvPr id="14" name="Google Shape;206;p3">
              <a:extLst>
                <a:ext uri="{FF2B5EF4-FFF2-40B4-BE49-F238E27FC236}">
                  <a16:creationId xmlns:a16="http://schemas.microsoft.com/office/drawing/2014/main" id="{E39D988C-F419-ACF9-31E4-EA4384057AA6}"/>
                </a:ext>
              </a:extLst>
            </p:cNvPr>
            <p:cNvSpPr/>
            <p:nvPr/>
          </p:nvSpPr>
          <p:spPr>
            <a:xfrm>
              <a:off x="550863" y="5013176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5" name="Tijdelijke aanduiding voor tekst 3">
              <a:extLst>
                <a:ext uri="{FF2B5EF4-FFF2-40B4-BE49-F238E27FC236}">
                  <a16:creationId xmlns:a16="http://schemas.microsoft.com/office/drawing/2014/main" id="{B0DAE6AC-1014-4DD8-4D20-9FB81EFE0DAB}"/>
                </a:ext>
              </a:extLst>
            </p:cNvPr>
            <p:cNvSpPr txBox="1">
              <a:spLocks/>
            </p:cNvSpPr>
            <p:nvPr/>
          </p:nvSpPr>
          <p:spPr>
            <a:xfrm>
              <a:off x="1307468" y="5083323"/>
              <a:ext cx="73494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Geen extra tijdsbelasting, assistent opent rekening snel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3555-68A0-1B6C-F4DC-B8FF508CD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8659-6308-10FF-AC2D-19CCA460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Startkapitaal opbouwen voor de volgende generatie</a:t>
            </a:r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588F62-B971-7237-9D90-814A5340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564106"/>
              </p:ext>
            </p:extLst>
          </p:nvPr>
        </p:nvGraphicFramePr>
        <p:xfrm>
          <a:off x="371364" y="1952836"/>
          <a:ext cx="123133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7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B618-1F17-39CC-2496-0317FA83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E8E415-9B26-0CB9-5AD4-769FF0A5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Hoe </a:t>
            </a:r>
            <a:r>
              <a:rPr lang="en-US" err="1"/>
              <a:t>integreer</a:t>
            </a:r>
            <a:r>
              <a:rPr lang="en-US"/>
              <a:t> je </a:t>
            </a:r>
            <a:r>
              <a:rPr lang="en-US" err="1"/>
              <a:t>vermogen</a:t>
            </a:r>
            <a:r>
              <a:rPr lang="en-US"/>
              <a:t> in je </a:t>
            </a:r>
            <a:r>
              <a:rPr lang="en-US" err="1"/>
              <a:t>advies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4F7B1-E7E3-615C-1DED-476DF34970AE}"/>
              </a:ext>
            </a:extLst>
          </p:cNvPr>
          <p:cNvGrpSpPr/>
          <p:nvPr/>
        </p:nvGrpSpPr>
        <p:grpSpPr>
          <a:xfrm>
            <a:off x="537576" y="1916832"/>
            <a:ext cx="8361096" cy="513305"/>
            <a:chOff x="550863" y="1391985"/>
            <a:chExt cx="8361096" cy="513305"/>
          </a:xfrm>
        </p:grpSpPr>
        <p:sp>
          <p:nvSpPr>
            <p:cNvPr id="6" name="Google Shape;206;p3">
              <a:extLst>
                <a:ext uri="{FF2B5EF4-FFF2-40B4-BE49-F238E27FC236}">
                  <a16:creationId xmlns:a16="http://schemas.microsoft.com/office/drawing/2014/main" id="{4458A985-ECDD-0A7B-FCAC-C19D90E0AC62}"/>
                </a:ext>
              </a:extLst>
            </p:cNvPr>
            <p:cNvSpPr/>
            <p:nvPr/>
          </p:nvSpPr>
          <p:spPr>
            <a:xfrm>
              <a:off x="550863" y="1391985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7" name="Tijdelijke aanduiding voor tekst 3">
              <a:extLst>
                <a:ext uri="{FF2B5EF4-FFF2-40B4-BE49-F238E27FC236}">
                  <a16:creationId xmlns:a16="http://schemas.microsoft.com/office/drawing/2014/main" id="{2F44F194-F8AB-B393-1B66-AC9212E36DF1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1463971"/>
              <a:ext cx="75968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Stel de juiste vragen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F9D6B-BAFE-BFF7-4FED-CF2B8C98D1E8}"/>
              </a:ext>
            </a:extLst>
          </p:cNvPr>
          <p:cNvGrpSpPr/>
          <p:nvPr/>
        </p:nvGrpSpPr>
        <p:grpSpPr>
          <a:xfrm>
            <a:off x="537576" y="2822130"/>
            <a:ext cx="9477220" cy="513305"/>
            <a:chOff x="550863" y="2297283"/>
            <a:chExt cx="9477220" cy="513305"/>
          </a:xfrm>
        </p:grpSpPr>
        <p:sp>
          <p:nvSpPr>
            <p:cNvPr id="8" name="Google Shape;206;p3">
              <a:extLst>
                <a:ext uri="{FF2B5EF4-FFF2-40B4-BE49-F238E27FC236}">
                  <a16:creationId xmlns:a16="http://schemas.microsoft.com/office/drawing/2014/main" id="{5478AFA7-C70B-FAD6-8344-431ADE18EDCC}"/>
                </a:ext>
              </a:extLst>
            </p:cNvPr>
            <p:cNvSpPr/>
            <p:nvPr/>
          </p:nvSpPr>
          <p:spPr>
            <a:xfrm>
              <a:off x="550863" y="2297283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9" name="Tijdelijke aanduiding voor tekst 3">
              <a:extLst>
                <a:ext uri="{FF2B5EF4-FFF2-40B4-BE49-F238E27FC236}">
                  <a16:creationId xmlns:a16="http://schemas.microsoft.com/office/drawing/2014/main" id="{53C313AD-E292-4B78-8A24-7F56030AA517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2368809"/>
              <a:ext cx="87129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Werk met specialisten samen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CB234B-60DE-D234-1FB2-E9ADB2CB1BA8}"/>
              </a:ext>
            </a:extLst>
          </p:cNvPr>
          <p:cNvGrpSpPr/>
          <p:nvPr/>
        </p:nvGrpSpPr>
        <p:grpSpPr>
          <a:xfrm>
            <a:off x="537576" y="3727428"/>
            <a:ext cx="7897698" cy="513305"/>
            <a:chOff x="550863" y="3202581"/>
            <a:chExt cx="7897698" cy="513305"/>
          </a:xfrm>
        </p:grpSpPr>
        <p:sp>
          <p:nvSpPr>
            <p:cNvPr id="10" name="Google Shape;206;p3">
              <a:extLst>
                <a:ext uri="{FF2B5EF4-FFF2-40B4-BE49-F238E27FC236}">
                  <a16:creationId xmlns:a16="http://schemas.microsoft.com/office/drawing/2014/main" id="{83F9DFE2-682B-94FE-69D3-6D662F3138CA}"/>
                </a:ext>
              </a:extLst>
            </p:cNvPr>
            <p:cNvSpPr/>
            <p:nvPr/>
          </p:nvSpPr>
          <p:spPr>
            <a:xfrm>
              <a:off x="550863" y="3202581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1" name="Tijdelijke aanduiding voor tekst 3">
              <a:extLst>
                <a:ext uri="{FF2B5EF4-FFF2-40B4-BE49-F238E27FC236}">
                  <a16:creationId xmlns:a16="http://schemas.microsoft.com/office/drawing/2014/main" id="{4DC42B11-BB27-E54E-C3E9-3B3EE2BA31C8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3273647"/>
              <a:ext cx="7133446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latin typeface="Roboto"/>
                  <a:ea typeface="Roboto"/>
                  <a:cs typeface="Roboto"/>
                </a:rPr>
                <a:t>Gebruik OAKK pensioenbooster / </a:t>
              </a:r>
              <a:r>
                <a:rPr lang="nl-NL" sz="1800" err="1">
                  <a:latin typeface="Roboto"/>
                  <a:ea typeface="Roboto"/>
                  <a:cs typeface="Roboto"/>
                </a:rPr>
                <a:t>Prognosse</a:t>
              </a:r>
              <a:r>
                <a:rPr lang="nl-NL" sz="1800">
                  <a:latin typeface="Roboto"/>
                  <a:ea typeface="Roboto"/>
                  <a:cs typeface="Roboto"/>
                </a:rPr>
                <a:t> Tool</a:t>
              </a:r>
              <a:endParaRPr lang="nl-NL"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41EA7-61C9-AF53-70CC-55D2ACD3EE43}"/>
              </a:ext>
            </a:extLst>
          </p:cNvPr>
          <p:cNvGrpSpPr/>
          <p:nvPr/>
        </p:nvGrpSpPr>
        <p:grpSpPr>
          <a:xfrm>
            <a:off x="537576" y="4632726"/>
            <a:ext cx="8106075" cy="513305"/>
            <a:chOff x="550863" y="5013176"/>
            <a:chExt cx="8106075" cy="513305"/>
          </a:xfrm>
        </p:grpSpPr>
        <p:sp>
          <p:nvSpPr>
            <p:cNvPr id="14" name="Google Shape;206;p3">
              <a:extLst>
                <a:ext uri="{FF2B5EF4-FFF2-40B4-BE49-F238E27FC236}">
                  <a16:creationId xmlns:a16="http://schemas.microsoft.com/office/drawing/2014/main" id="{749ABBD5-91D6-7CEB-49F3-E2597E2FE0AA}"/>
                </a:ext>
              </a:extLst>
            </p:cNvPr>
            <p:cNvSpPr/>
            <p:nvPr/>
          </p:nvSpPr>
          <p:spPr>
            <a:xfrm>
              <a:off x="550863" y="5013176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5" name="Tijdelijke aanduiding voor tekst 3">
              <a:extLst>
                <a:ext uri="{FF2B5EF4-FFF2-40B4-BE49-F238E27FC236}">
                  <a16:creationId xmlns:a16="http://schemas.microsoft.com/office/drawing/2014/main" id="{BB98CD3C-AF37-59C8-0314-113721B78384}"/>
                </a:ext>
              </a:extLst>
            </p:cNvPr>
            <p:cNvSpPr txBox="1">
              <a:spLocks/>
            </p:cNvSpPr>
            <p:nvPr/>
          </p:nvSpPr>
          <p:spPr>
            <a:xfrm>
              <a:off x="1307468" y="5083323"/>
              <a:ext cx="73494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Geen extra tijdsbelasting, assistent opent rekening snel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0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F557-A4EB-CBB1-35DD-55A8DBA5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02;p89">
            <a:extLst>
              <a:ext uri="{FF2B5EF4-FFF2-40B4-BE49-F238E27FC236}">
                <a16:creationId xmlns:a16="http://schemas.microsoft.com/office/drawing/2014/main" id="{D66059D9-46AC-E637-C8A0-9093CF8AF3A0}"/>
              </a:ext>
            </a:extLst>
          </p:cNvPr>
          <p:cNvSpPr txBox="1"/>
          <p:nvPr/>
        </p:nvSpPr>
        <p:spPr>
          <a:xfrm>
            <a:off x="553873" y="1731617"/>
            <a:ext cx="4136140" cy="14099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24000" tIns="180000" rIns="324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Adviseert holistisch over </a:t>
            </a:r>
            <a:r>
              <a:rPr lang="nl-NL" sz="17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vermogens- en pensioen-vraagstukken </a:t>
            </a: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met een </a:t>
            </a:r>
            <a:r>
              <a:rPr lang="nl-NL" sz="17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inkomens- of rendementsdoel</a:t>
            </a: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7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3;p89">
            <a:extLst>
              <a:ext uri="{FF2B5EF4-FFF2-40B4-BE49-F238E27FC236}">
                <a16:creationId xmlns:a16="http://schemas.microsoft.com/office/drawing/2014/main" id="{37E77DE4-C165-35CA-A943-75A9B8C7D5DD}"/>
              </a:ext>
            </a:extLst>
          </p:cNvPr>
          <p:cNvSpPr txBox="1"/>
          <p:nvPr/>
        </p:nvSpPr>
        <p:spPr>
          <a:xfrm>
            <a:off x="7501989" y="1731617"/>
            <a:ext cx="4136138" cy="14099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24000" tIns="180000" rIns="324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Is verantwoordelijk voor de </a:t>
            </a:r>
            <a:r>
              <a:rPr lang="nl-NL" sz="17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invulling van het risicoprofiel </a:t>
            </a: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wat door planner met de klant is bepaald, zowel </a:t>
            </a:r>
            <a:r>
              <a:rPr lang="nl-NL" sz="17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opbouwend</a:t>
            </a: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 als </a:t>
            </a:r>
            <a:r>
              <a:rPr lang="nl-NL" sz="17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uitkerend</a:t>
            </a:r>
            <a:r>
              <a:rPr lang="nl-NL" sz="17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7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37;p111">
            <a:extLst>
              <a:ext uri="{FF2B5EF4-FFF2-40B4-BE49-F238E27FC236}">
                <a16:creationId xmlns:a16="http://schemas.microsoft.com/office/drawing/2014/main" id="{27AA87AB-2F66-55BC-3D18-CFE8614A6A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206" y="745382"/>
            <a:ext cx="1991683" cy="4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1291;p89">
            <a:extLst>
              <a:ext uri="{FF2B5EF4-FFF2-40B4-BE49-F238E27FC236}">
                <a16:creationId xmlns:a16="http://schemas.microsoft.com/office/drawing/2014/main" id="{A1ED215D-BA5F-E1C1-93B0-82CB392D58FD}"/>
              </a:ext>
            </a:extLst>
          </p:cNvPr>
          <p:cNvSpPr txBox="1"/>
          <p:nvPr/>
        </p:nvSpPr>
        <p:spPr>
          <a:xfrm>
            <a:off x="976132" y="5125570"/>
            <a:ext cx="329162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Geen producten</a:t>
            </a: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maar </a:t>
            </a:r>
            <a:r>
              <a:rPr lang="nl-NL" sz="18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diensten</a:t>
            </a:r>
            <a:endParaRPr sz="18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293;p89">
            <a:extLst>
              <a:ext uri="{FF2B5EF4-FFF2-40B4-BE49-F238E27FC236}">
                <a16:creationId xmlns:a16="http://schemas.microsoft.com/office/drawing/2014/main" id="{D3A9D3AC-9DB2-425E-F683-C31B1D44AB29}"/>
              </a:ext>
            </a:extLst>
          </p:cNvPr>
          <p:cNvSpPr txBox="1"/>
          <p:nvPr/>
        </p:nvSpPr>
        <p:spPr>
          <a:xfrm>
            <a:off x="4585858" y="5125570"/>
            <a:ext cx="302028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Profiteren van het</a:t>
            </a:r>
            <a:br>
              <a:rPr lang="nl-NL"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nl-NL" sz="18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beste van twee werelden</a:t>
            </a:r>
            <a:endParaRPr sz="18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95;p89">
            <a:extLst>
              <a:ext uri="{FF2B5EF4-FFF2-40B4-BE49-F238E27FC236}">
                <a16:creationId xmlns:a16="http://schemas.microsoft.com/office/drawing/2014/main" id="{12BED828-1FE7-25FC-FC33-4E336F8FFCDE}"/>
              </a:ext>
            </a:extLst>
          </p:cNvPr>
          <p:cNvSpPr txBox="1"/>
          <p:nvPr/>
        </p:nvSpPr>
        <p:spPr>
          <a:xfrm>
            <a:off x="7924248" y="5125570"/>
            <a:ext cx="32916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Jaarlijkse monitoring waarin</a:t>
            </a:r>
            <a:endParaRPr lang="nl-NL"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jij centraal staat</a:t>
            </a:r>
            <a:endParaRPr lang="nl-NL" sz="1800" b="1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8B072E4A-0406-EE24-552E-155526D6CA25}"/>
              </a:ext>
            </a:extLst>
          </p:cNvPr>
          <p:cNvSpPr txBox="1"/>
          <p:nvPr/>
        </p:nvSpPr>
        <p:spPr>
          <a:xfrm>
            <a:off x="5267907" y="2083361"/>
            <a:ext cx="165618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Klant</a:t>
            </a:r>
            <a:endParaRPr kumimoji="0" lang="nl-NL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C3212C90-FEAE-36D6-877C-8D669ADA30CB}"/>
              </a:ext>
            </a:extLst>
          </p:cNvPr>
          <p:cNvSpPr/>
          <p:nvPr/>
        </p:nvSpPr>
        <p:spPr>
          <a:xfrm rot="5400000" flipH="1">
            <a:off x="6015210" y="-2071073"/>
            <a:ext cx="161582" cy="11078234"/>
          </a:xfrm>
          <a:custGeom>
            <a:avLst/>
            <a:gdLst>
              <a:gd name="connsiteX0" fmla="*/ 0 w 313105"/>
              <a:gd name="connsiteY0" fmla="*/ 0 h 2071350"/>
              <a:gd name="connsiteX1" fmla="*/ 313105 w 313105"/>
              <a:gd name="connsiteY1" fmla="*/ 0 h 2071350"/>
              <a:gd name="connsiteX2" fmla="*/ 313105 w 313105"/>
              <a:gd name="connsiteY2" fmla="*/ 2071350 h 2071350"/>
              <a:gd name="connsiteX3" fmla="*/ 0 w 313105"/>
              <a:gd name="connsiteY3" fmla="*/ 2071350 h 2071350"/>
              <a:gd name="connsiteX4" fmla="*/ 0 w 313105"/>
              <a:gd name="connsiteY4" fmla="*/ 0 h 2071350"/>
              <a:gd name="connsiteX0" fmla="*/ 313105 w 404545"/>
              <a:gd name="connsiteY0" fmla="*/ 2071350 h 2162790"/>
              <a:gd name="connsiteX1" fmla="*/ 0 w 404545"/>
              <a:gd name="connsiteY1" fmla="*/ 2071350 h 2162790"/>
              <a:gd name="connsiteX2" fmla="*/ 0 w 404545"/>
              <a:gd name="connsiteY2" fmla="*/ 0 h 2162790"/>
              <a:gd name="connsiteX3" fmla="*/ 313105 w 404545"/>
              <a:gd name="connsiteY3" fmla="*/ 0 h 2162790"/>
              <a:gd name="connsiteX4" fmla="*/ 404545 w 404545"/>
              <a:gd name="connsiteY4" fmla="*/ 2162790 h 2162790"/>
              <a:gd name="connsiteX0" fmla="*/ 313105 w 313105"/>
              <a:gd name="connsiteY0" fmla="*/ 2071350 h 2071350"/>
              <a:gd name="connsiteX1" fmla="*/ 0 w 313105"/>
              <a:gd name="connsiteY1" fmla="*/ 2071350 h 2071350"/>
              <a:gd name="connsiteX2" fmla="*/ 0 w 313105"/>
              <a:gd name="connsiteY2" fmla="*/ 0 h 2071350"/>
              <a:gd name="connsiteX3" fmla="*/ 313105 w 313105"/>
              <a:gd name="connsiteY3" fmla="*/ 0 h 20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05" h="2071350">
                <a:moveTo>
                  <a:pt x="313105" y="2071350"/>
                </a:moveTo>
                <a:lnTo>
                  <a:pt x="0" y="2071350"/>
                </a:lnTo>
                <a:lnTo>
                  <a:pt x="0" y="0"/>
                </a:lnTo>
                <a:lnTo>
                  <a:pt x="313105" y="0"/>
                </a:ln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cxnSp>
        <p:nvCxnSpPr>
          <p:cNvPr id="120" name="Straight Connector 7">
            <a:extLst>
              <a:ext uri="{FF2B5EF4-FFF2-40B4-BE49-F238E27FC236}">
                <a16:creationId xmlns:a16="http://schemas.microsoft.com/office/drawing/2014/main" id="{8E447A57-E847-B890-3853-3D2CA5769E1A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3548836"/>
            <a:ext cx="1" cy="211589"/>
          </a:xfrm>
          <a:prstGeom prst="lin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Straight Connector 7">
            <a:extLst>
              <a:ext uri="{FF2B5EF4-FFF2-40B4-BE49-F238E27FC236}">
                <a16:creationId xmlns:a16="http://schemas.microsoft.com/office/drawing/2014/main" id="{DF524784-DBB0-2D98-D8D4-2A152A0EDB27}"/>
              </a:ext>
            </a:extLst>
          </p:cNvPr>
          <p:cNvCxnSpPr>
            <a:cxnSpLocks/>
          </p:cNvCxnSpPr>
          <p:nvPr/>
        </p:nvCxnSpPr>
        <p:spPr>
          <a:xfrm flipH="1" flipV="1">
            <a:off x="9570058" y="3548836"/>
            <a:ext cx="1" cy="211589"/>
          </a:xfrm>
          <a:prstGeom prst="lin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7">
            <a:extLst>
              <a:ext uri="{FF2B5EF4-FFF2-40B4-BE49-F238E27FC236}">
                <a16:creationId xmlns:a16="http://schemas.microsoft.com/office/drawing/2014/main" id="{217DFE38-69A0-C97E-10AA-9A5153E76A84}"/>
              </a:ext>
            </a:extLst>
          </p:cNvPr>
          <p:cNvCxnSpPr>
            <a:cxnSpLocks/>
          </p:cNvCxnSpPr>
          <p:nvPr/>
        </p:nvCxnSpPr>
        <p:spPr>
          <a:xfrm flipH="1" flipV="1">
            <a:off x="2621943" y="3548836"/>
            <a:ext cx="1" cy="211589"/>
          </a:xfrm>
          <a:prstGeom prst="lin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6" name="Groep 135">
            <a:extLst>
              <a:ext uri="{FF2B5EF4-FFF2-40B4-BE49-F238E27FC236}">
                <a16:creationId xmlns:a16="http://schemas.microsoft.com/office/drawing/2014/main" id="{23D7A107-6435-AF9C-59BA-2893643B00B1}"/>
              </a:ext>
            </a:extLst>
          </p:cNvPr>
          <p:cNvGrpSpPr/>
          <p:nvPr/>
        </p:nvGrpSpPr>
        <p:grpSpPr>
          <a:xfrm>
            <a:off x="5540273" y="3872030"/>
            <a:ext cx="1111454" cy="1111454"/>
            <a:chOff x="5540273" y="3988701"/>
            <a:chExt cx="1111454" cy="1111454"/>
          </a:xfrm>
        </p:grpSpPr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EA058A50-4E76-967D-45DB-4BE3654C9A1A}"/>
                </a:ext>
              </a:extLst>
            </p:cNvPr>
            <p:cNvSpPr/>
            <p:nvPr/>
          </p:nvSpPr>
          <p:spPr>
            <a:xfrm>
              <a:off x="5540273" y="3988701"/>
              <a:ext cx="1111454" cy="11114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26" name="Graphic 125" descr="Handdruk silhouet">
              <a:extLst>
                <a:ext uri="{FF2B5EF4-FFF2-40B4-BE49-F238E27FC236}">
                  <a16:creationId xmlns:a16="http://schemas.microsoft.com/office/drawing/2014/main" id="{5736AD31-6D70-EB20-9872-65EE7DF1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212" y="4104640"/>
              <a:ext cx="879576" cy="879576"/>
            </a:xfrm>
            <a:prstGeom prst="rect">
              <a:avLst/>
            </a:prstGeom>
          </p:spPr>
        </p:pic>
      </p:grpSp>
      <p:sp>
        <p:nvSpPr>
          <p:cNvPr id="119" name="Ovaal 118">
            <a:extLst>
              <a:ext uri="{FF2B5EF4-FFF2-40B4-BE49-F238E27FC236}">
                <a16:creationId xmlns:a16="http://schemas.microsoft.com/office/drawing/2014/main" id="{E9B4750C-D5C7-FC2D-1395-6DEAFA2CDD1D}"/>
              </a:ext>
            </a:extLst>
          </p:cNvPr>
          <p:cNvSpPr/>
          <p:nvPr/>
        </p:nvSpPr>
        <p:spPr>
          <a:xfrm>
            <a:off x="2066216" y="3872030"/>
            <a:ext cx="1111454" cy="111145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9A3ACA5-50C9-6F32-F87C-D99153F5D261}"/>
              </a:ext>
            </a:extLst>
          </p:cNvPr>
          <p:cNvGrpSpPr/>
          <p:nvPr/>
        </p:nvGrpSpPr>
        <p:grpSpPr>
          <a:xfrm>
            <a:off x="2292102" y="4061267"/>
            <a:ext cx="654632" cy="733208"/>
            <a:chOff x="2292102" y="4177938"/>
            <a:chExt cx="654632" cy="733208"/>
          </a:xfrm>
          <a:solidFill>
            <a:schemeClr val="bg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6283BE-B290-8A01-19B6-7DAB17C0F205}"/>
                </a:ext>
              </a:extLst>
            </p:cNvPr>
            <p:cNvSpPr/>
            <p:nvPr/>
          </p:nvSpPr>
          <p:spPr>
            <a:xfrm>
              <a:off x="2599101" y="4559197"/>
              <a:ext cx="164920" cy="164920"/>
            </a:xfrm>
            <a:custGeom>
              <a:avLst/>
              <a:gdLst>
                <a:gd name="connsiteX0" fmla="*/ 82460 w 164920"/>
                <a:gd name="connsiteY0" fmla="*/ 18325 h 164920"/>
                <a:gd name="connsiteX1" fmla="*/ 146596 w 164920"/>
                <a:gd name="connsiteY1" fmla="*/ 82460 h 164920"/>
                <a:gd name="connsiteX2" fmla="*/ 82460 w 164920"/>
                <a:gd name="connsiteY2" fmla="*/ 146596 h 164920"/>
                <a:gd name="connsiteX3" fmla="*/ 18325 w 164920"/>
                <a:gd name="connsiteY3" fmla="*/ 82460 h 164920"/>
                <a:gd name="connsiteX4" fmla="*/ 82460 w 164920"/>
                <a:gd name="connsiteY4" fmla="*/ 18325 h 164920"/>
                <a:gd name="connsiteX5" fmla="*/ 82460 w 164920"/>
                <a:gd name="connsiteY5" fmla="*/ 0 h 164920"/>
                <a:gd name="connsiteX6" fmla="*/ 0 w 164920"/>
                <a:gd name="connsiteY6" fmla="*/ 82460 h 164920"/>
                <a:gd name="connsiteX7" fmla="*/ 82460 w 164920"/>
                <a:gd name="connsiteY7" fmla="*/ 164921 h 164920"/>
                <a:gd name="connsiteX8" fmla="*/ 164921 w 164920"/>
                <a:gd name="connsiteY8" fmla="*/ 82460 h 164920"/>
                <a:gd name="connsiteX9" fmla="*/ 82460 w 164920"/>
                <a:gd name="connsiteY9" fmla="*/ 0 h 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20" h="164920">
                  <a:moveTo>
                    <a:pt x="82460" y="18325"/>
                  </a:moveTo>
                  <a:cubicBezTo>
                    <a:pt x="117882" y="18325"/>
                    <a:pt x="146596" y="47039"/>
                    <a:pt x="146596" y="82460"/>
                  </a:cubicBezTo>
                  <a:cubicBezTo>
                    <a:pt x="146596" y="117882"/>
                    <a:pt x="117882" y="146596"/>
                    <a:pt x="82460" y="146596"/>
                  </a:cubicBezTo>
                  <a:cubicBezTo>
                    <a:pt x="47039" y="146596"/>
                    <a:pt x="18325" y="117882"/>
                    <a:pt x="18325" y="82460"/>
                  </a:cubicBezTo>
                  <a:cubicBezTo>
                    <a:pt x="18375" y="47060"/>
                    <a:pt x="47060" y="18375"/>
                    <a:pt x="82460" y="18325"/>
                  </a:cubicBezTo>
                  <a:moveTo>
                    <a:pt x="82460" y="0"/>
                  </a:moveTo>
                  <a:cubicBezTo>
                    <a:pt x="36918" y="0"/>
                    <a:pt x="0" y="36918"/>
                    <a:pt x="0" y="82460"/>
                  </a:cubicBezTo>
                  <a:cubicBezTo>
                    <a:pt x="0" y="128002"/>
                    <a:pt x="36918" y="164921"/>
                    <a:pt x="82460" y="164921"/>
                  </a:cubicBezTo>
                  <a:cubicBezTo>
                    <a:pt x="128002" y="164921"/>
                    <a:pt x="164921" y="128002"/>
                    <a:pt x="164921" y="82460"/>
                  </a:cubicBezTo>
                  <a:cubicBezTo>
                    <a:pt x="164921" y="36918"/>
                    <a:pt x="128002" y="0"/>
                    <a:pt x="82460" y="0"/>
                  </a:cubicBezTo>
                  <a:close/>
                </a:path>
              </a:pathLst>
            </a:custGeom>
            <a:grpFill/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1CC4347-0BE5-17B3-FD05-6801100F137E}"/>
                </a:ext>
              </a:extLst>
            </p:cNvPr>
            <p:cNvSpPr/>
            <p:nvPr/>
          </p:nvSpPr>
          <p:spPr>
            <a:xfrm>
              <a:off x="2516476" y="4745997"/>
              <a:ext cx="330198" cy="165149"/>
            </a:xfrm>
            <a:custGeom>
              <a:avLst/>
              <a:gdLst>
                <a:gd name="connsiteX0" fmla="*/ 330198 w 330198"/>
                <a:gd name="connsiteY0" fmla="*/ 165122 h 165149"/>
                <a:gd name="connsiteX1" fmla="*/ 311874 w 330198"/>
                <a:gd name="connsiteY1" fmla="*/ 165122 h 165149"/>
                <a:gd name="connsiteX2" fmla="*/ 311874 w 330198"/>
                <a:gd name="connsiteY2" fmla="*/ 87133 h 165149"/>
                <a:gd name="connsiteX3" fmla="*/ 300137 w 330198"/>
                <a:gd name="connsiteY3" fmla="*/ 63403 h 165149"/>
                <a:gd name="connsiteX4" fmla="*/ 227141 w 330198"/>
                <a:gd name="connsiteY4" fmla="*/ 28467 h 165149"/>
                <a:gd name="connsiteX5" fmla="*/ 164838 w 330198"/>
                <a:gd name="connsiteY5" fmla="*/ 18297 h 165149"/>
                <a:gd name="connsiteX6" fmla="*/ 103863 w 330198"/>
                <a:gd name="connsiteY6" fmla="*/ 28238 h 165149"/>
                <a:gd name="connsiteX7" fmla="*/ 30107 w 330198"/>
                <a:gd name="connsiteY7" fmla="*/ 63375 h 165149"/>
                <a:gd name="connsiteX8" fmla="*/ 18325 w 330198"/>
                <a:gd name="connsiteY8" fmla="*/ 87197 h 165149"/>
                <a:gd name="connsiteX9" fmla="*/ 18325 w 330198"/>
                <a:gd name="connsiteY9" fmla="*/ 165150 h 165149"/>
                <a:gd name="connsiteX10" fmla="*/ 0 w 330198"/>
                <a:gd name="connsiteY10" fmla="*/ 165150 h 165149"/>
                <a:gd name="connsiteX11" fmla="*/ 0 w 330198"/>
                <a:gd name="connsiteY11" fmla="*/ 87133 h 165149"/>
                <a:gd name="connsiteX12" fmla="*/ 19241 w 330198"/>
                <a:gd name="connsiteY12" fmla="*/ 48652 h 165149"/>
                <a:gd name="connsiteX13" fmla="*/ 98595 w 330198"/>
                <a:gd name="connsiteY13" fmla="*/ 10720 h 165149"/>
                <a:gd name="connsiteX14" fmla="*/ 165021 w 330198"/>
                <a:gd name="connsiteY14" fmla="*/ 0 h 165149"/>
                <a:gd name="connsiteX15" fmla="*/ 231805 w 330198"/>
                <a:gd name="connsiteY15" fmla="*/ 10784 h 165149"/>
                <a:gd name="connsiteX16" fmla="*/ 311058 w 330198"/>
                <a:gd name="connsiteY16" fmla="*/ 48743 h 165149"/>
                <a:gd name="connsiteX17" fmla="*/ 330162 w 330198"/>
                <a:gd name="connsiteY17" fmla="*/ 87390 h 16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0198" h="165149">
                  <a:moveTo>
                    <a:pt x="330198" y="165122"/>
                  </a:moveTo>
                  <a:lnTo>
                    <a:pt x="311874" y="165122"/>
                  </a:lnTo>
                  <a:lnTo>
                    <a:pt x="311874" y="87133"/>
                  </a:lnTo>
                  <a:cubicBezTo>
                    <a:pt x="312183" y="77756"/>
                    <a:pt x="307777" y="68848"/>
                    <a:pt x="300137" y="63403"/>
                  </a:cubicBezTo>
                  <a:cubicBezTo>
                    <a:pt x="278642" y="46576"/>
                    <a:pt x="253729" y="34653"/>
                    <a:pt x="227141" y="28467"/>
                  </a:cubicBezTo>
                  <a:cubicBezTo>
                    <a:pt x="206909" y="22362"/>
                    <a:pt x="185962" y="18943"/>
                    <a:pt x="164838" y="18297"/>
                  </a:cubicBezTo>
                  <a:cubicBezTo>
                    <a:pt x="144118" y="18388"/>
                    <a:pt x="123540" y="21743"/>
                    <a:pt x="103863" y="28238"/>
                  </a:cubicBezTo>
                  <a:cubicBezTo>
                    <a:pt x="77375" y="35446"/>
                    <a:pt x="52394" y="47347"/>
                    <a:pt x="30107" y="63375"/>
                  </a:cubicBezTo>
                  <a:cubicBezTo>
                    <a:pt x="22713" y="69071"/>
                    <a:pt x="18365" y="77864"/>
                    <a:pt x="18325" y="87197"/>
                  </a:cubicBezTo>
                  <a:lnTo>
                    <a:pt x="18325" y="165150"/>
                  </a:lnTo>
                  <a:lnTo>
                    <a:pt x="0" y="165150"/>
                  </a:lnTo>
                  <a:lnTo>
                    <a:pt x="0" y="87133"/>
                  </a:lnTo>
                  <a:cubicBezTo>
                    <a:pt x="107" y="72018"/>
                    <a:pt x="7213" y="57806"/>
                    <a:pt x="19241" y="48652"/>
                  </a:cubicBezTo>
                  <a:cubicBezTo>
                    <a:pt x="43212" y="31365"/>
                    <a:pt x="70088" y="18519"/>
                    <a:pt x="98595" y="10720"/>
                  </a:cubicBezTo>
                  <a:cubicBezTo>
                    <a:pt x="120036" y="3675"/>
                    <a:pt x="142453" y="57"/>
                    <a:pt x="165021" y="0"/>
                  </a:cubicBezTo>
                  <a:cubicBezTo>
                    <a:pt x="187659" y="648"/>
                    <a:pt x="210113" y="4273"/>
                    <a:pt x="231805" y="10784"/>
                  </a:cubicBezTo>
                  <a:cubicBezTo>
                    <a:pt x="260665" y="17533"/>
                    <a:pt x="287710" y="30486"/>
                    <a:pt x="311058" y="48743"/>
                  </a:cubicBezTo>
                  <a:cubicBezTo>
                    <a:pt x="323444" y="57658"/>
                    <a:pt x="330601" y="72135"/>
                    <a:pt x="330162" y="87390"/>
                  </a:cubicBezTo>
                  <a:close/>
                </a:path>
              </a:pathLst>
            </a:custGeom>
            <a:grpFill/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23BEBD9-6E51-2822-67BF-DB24D0F0BEE3}"/>
                </a:ext>
              </a:extLst>
            </p:cNvPr>
            <p:cNvSpPr/>
            <p:nvPr/>
          </p:nvSpPr>
          <p:spPr>
            <a:xfrm>
              <a:off x="2374791" y="4430697"/>
              <a:ext cx="164920" cy="164920"/>
            </a:xfrm>
            <a:custGeom>
              <a:avLst/>
              <a:gdLst>
                <a:gd name="connsiteX0" fmla="*/ 82460 w 164920"/>
                <a:gd name="connsiteY0" fmla="*/ 18325 h 164920"/>
                <a:gd name="connsiteX1" fmla="*/ 146596 w 164920"/>
                <a:gd name="connsiteY1" fmla="*/ 82460 h 164920"/>
                <a:gd name="connsiteX2" fmla="*/ 82460 w 164920"/>
                <a:gd name="connsiteY2" fmla="*/ 146596 h 164920"/>
                <a:gd name="connsiteX3" fmla="*/ 18325 w 164920"/>
                <a:gd name="connsiteY3" fmla="*/ 82460 h 164920"/>
                <a:gd name="connsiteX4" fmla="*/ 82460 w 164920"/>
                <a:gd name="connsiteY4" fmla="*/ 18325 h 164920"/>
                <a:gd name="connsiteX5" fmla="*/ 82460 w 164920"/>
                <a:gd name="connsiteY5" fmla="*/ 0 h 164920"/>
                <a:gd name="connsiteX6" fmla="*/ 0 w 164920"/>
                <a:gd name="connsiteY6" fmla="*/ 82460 h 164920"/>
                <a:gd name="connsiteX7" fmla="*/ 82460 w 164920"/>
                <a:gd name="connsiteY7" fmla="*/ 164921 h 164920"/>
                <a:gd name="connsiteX8" fmla="*/ 164921 w 164920"/>
                <a:gd name="connsiteY8" fmla="*/ 82460 h 164920"/>
                <a:gd name="connsiteX9" fmla="*/ 82460 w 164920"/>
                <a:gd name="connsiteY9" fmla="*/ 0 h 1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20" h="164920">
                  <a:moveTo>
                    <a:pt x="82460" y="18325"/>
                  </a:moveTo>
                  <a:cubicBezTo>
                    <a:pt x="117882" y="18325"/>
                    <a:pt x="146596" y="47039"/>
                    <a:pt x="146596" y="82460"/>
                  </a:cubicBezTo>
                  <a:cubicBezTo>
                    <a:pt x="146596" y="117881"/>
                    <a:pt x="117882" y="146596"/>
                    <a:pt x="82460" y="146596"/>
                  </a:cubicBezTo>
                  <a:cubicBezTo>
                    <a:pt x="47039" y="146596"/>
                    <a:pt x="18325" y="117881"/>
                    <a:pt x="18325" y="82460"/>
                  </a:cubicBezTo>
                  <a:cubicBezTo>
                    <a:pt x="18375" y="47060"/>
                    <a:pt x="47060" y="18375"/>
                    <a:pt x="82460" y="18325"/>
                  </a:cubicBezTo>
                  <a:moveTo>
                    <a:pt x="82460" y="0"/>
                  </a:moveTo>
                  <a:cubicBezTo>
                    <a:pt x="36918" y="0"/>
                    <a:pt x="0" y="36918"/>
                    <a:pt x="0" y="82460"/>
                  </a:cubicBezTo>
                  <a:cubicBezTo>
                    <a:pt x="0" y="128002"/>
                    <a:pt x="36918" y="164921"/>
                    <a:pt x="82460" y="164921"/>
                  </a:cubicBezTo>
                  <a:cubicBezTo>
                    <a:pt x="128002" y="164921"/>
                    <a:pt x="164921" y="128002"/>
                    <a:pt x="164921" y="82460"/>
                  </a:cubicBezTo>
                  <a:cubicBezTo>
                    <a:pt x="164921" y="36918"/>
                    <a:pt x="128002" y="0"/>
                    <a:pt x="82460" y="0"/>
                  </a:cubicBezTo>
                  <a:close/>
                </a:path>
              </a:pathLst>
            </a:custGeom>
            <a:grpFill/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2A23E8D-7A25-B5E2-5BCA-0428AA77144F}"/>
                </a:ext>
              </a:extLst>
            </p:cNvPr>
            <p:cNvSpPr/>
            <p:nvPr/>
          </p:nvSpPr>
          <p:spPr>
            <a:xfrm>
              <a:off x="2292102" y="4617478"/>
              <a:ext cx="295290" cy="165167"/>
            </a:xfrm>
            <a:custGeom>
              <a:avLst/>
              <a:gdLst>
                <a:gd name="connsiteX0" fmla="*/ 289161 w 295290"/>
                <a:gd name="connsiteY0" fmla="*/ 33845 h 165167"/>
                <a:gd name="connsiteX1" fmla="*/ 231906 w 295290"/>
                <a:gd name="connsiteY1" fmla="*/ 10793 h 165167"/>
                <a:gd name="connsiteX2" fmla="*/ 165122 w 295290"/>
                <a:gd name="connsiteY2" fmla="*/ 0 h 165167"/>
                <a:gd name="connsiteX3" fmla="*/ 98622 w 295290"/>
                <a:gd name="connsiteY3" fmla="*/ 10729 h 165167"/>
                <a:gd name="connsiteX4" fmla="*/ 19241 w 295290"/>
                <a:gd name="connsiteY4" fmla="*/ 48652 h 165167"/>
                <a:gd name="connsiteX5" fmla="*/ 0 w 295290"/>
                <a:gd name="connsiteY5" fmla="*/ 87133 h 165167"/>
                <a:gd name="connsiteX6" fmla="*/ 0 w 295290"/>
                <a:gd name="connsiteY6" fmla="*/ 165168 h 165167"/>
                <a:gd name="connsiteX7" fmla="*/ 18325 w 295290"/>
                <a:gd name="connsiteY7" fmla="*/ 165168 h 165167"/>
                <a:gd name="connsiteX8" fmla="*/ 18325 w 295290"/>
                <a:gd name="connsiteY8" fmla="*/ 87197 h 165167"/>
                <a:gd name="connsiteX9" fmla="*/ 30107 w 295290"/>
                <a:gd name="connsiteY9" fmla="*/ 63375 h 165167"/>
                <a:gd name="connsiteX10" fmla="*/ 103863 w 295290"/>
                <a:gd name="connsiteY10" fmla="*/ 28247 h 165167"/>
                <a:gd name="connsiteX11" fmla="*/ 164921 w 295290"/>
                <a:gd name="connsiteY11" fmla="*/ 18315 h 165167"/>
                <a:gd name="connsiteX12" fmla="*/ 227224 w 295290"/>
                <a:gd name="connsiteY12" fmla="*/ 28495 h 165167"/>
                <a:gd name="connsiteX13" fmla="*/ 295290 w 295290"/>
                <a:gd name="connsiteY13" fmla="*/ 59802 h 165167"/>
                <a:gd name="connsiteX14" fmla="*/ 289161 w 295290"/>
                <a:gd name="connsiteY14" fmla="*/ 33845 h 16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290" h="165167">
                  <a:moveTo>
                    <a:pt x="289161" y="33845"/>
                  </a:moveTo>
                  <a:cubicBezTo>
                    <a:pt x="271368" y="23276"/>
                    <a:pt x="252058" y="15501"/>
                    <a:pt x="231906" y="10793"/>
                  </a:cubicBezTo>
                  <a:cubicBezTo>
                    <a:pt x="210217" y="4272"/>
                    <a:pt x="187761" y="643"/>
                    <a:pt x="165122" y="0"/>
                  </a:cubicBezTo>
                  <a:cubicBezTo>
                    <a:pt x="142529" y="51"/>
                    <a:pt x="120086" y="3672"/>
                    <a:pt x="98622" y="10729"/>
                  </a:cubicBezTo>
                  <a:cubicBezTo>
                    <a:pt x="70105" y="18515"/>
                    <a:pt x="43217" y="31360"/>
                    <a:pt x="19241" y="48652"/>
                  </a:cubicBezTo>
                  <a:cubicBezTo>
                    <a:pt x="7213" y="57806"/>
                    <a:pt x="108" y="72018"/>
                    <a:pt x="0" y="87133"/>
                  </a:cubicBezTo>
                  <a:lnTo>
                    <a:pt x="0" y="165168"/>
                  </a:lnTo>
                  <a:lnTo>
                    <a:pt x="18325" y="165168"/>
                  </a:lnTo>
                  <a:lnTo>
                    <a:pt x="18325" y="87197"/>
                  </a:lnTo>
                  <a:cubicBezTo>
                    <a:pt x="18365" y="77864"/>
                    <a:pt x="22713" y="69071"/>
                    <a:pt x="30107" y="63375"/>
                  </a:cubicBezTo>
                  <a:cubicBezTo>
                    <a:pt x="52394" y="47350"/>
                    <a:pt x="77375" y="35452"/>
                    <a:pt x="103863" y="28247"/>
                  </a:cubicBezTo>
                  <a:cubicBezTo>
                    <a:pt x="123567" y="21746"/>
                    <a:pt x="144173" y="18394"/>
                    <a:pt x="164921" y="18315"/>
                  </a:cubicBezTo>
                  <a:cubicBezTo>
                    <a:pt x="186045" y="18961"/>
                    <a:pt x="206993" y="22384"/>
                    <a:pt x="227224" y="28495"/>
                  </a:cubicBezTo>
                  <a:cubicBezTo>
                    <a:pt x="251790" y="34238"/>
                    <a:pt x="274942" y="44888"/>
                    <a:pt x="295290" y="59802"/>
                  </a:cubicBezTo>
                  <a:cubicBezTo>
                    <a:pt x="292097" y="51463"/>
                    <a:pt x="290036" y="42733"/>
                    <a:pt x="289161" y="33845"/>
                  </a:cubicBezTo>
                  <a:close/>
                </a:path>
              </a:pathLst>
            </a:custGeom>
            <a:grpFill/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1029E21-26B1-8752-A386-72FEB10C14BB}"/>
                </a:ext>
              </a:extLst>
            </p:cNvPr>
            <p:cNvSpPr/>
            <p:nvPr/>
          </p:nvSpPr>
          <p:spPr>
            <a:xfrm>
              <a:off x="2562448" y="4177938"/>
              <a:ext cx="384286" cy="352297"/>
            </a:xfrm>
            <a:custGeom>
              <a:avLst/>
              <a:gdLst>
                <a:gd name="connsiteX0" fmla="*/ 364991 w 384286"/>
                <a:gd name="connsiteY0" fmla="*/ 18325 h 352297"/>
                <a:gd name="connsiteX1" fmla="*/ 365962 w 384286"/>
                <a:gd name="connsiteY1" fmla="*/ 19342 h 352297"/>
                <a:gd name="connsiteX2" fmla="*/ 365962 w 384286"/>
                <a:gd name="connsiteY2" fmla="*/ 255627 h 352297"/>
                <a:gd name="connsiteX3" fmla="*/ 365138 w 384286"/>
                <a:gd name="connsiteY3" fmla="*/ 256635 h 352297"/>
                <a:gd name="connsiteX4" fmla="*/ 142312 w 384286"/>
                <a:gd name="connsiteY4" fmla="*/ 256635 h 352297"/>
                <a:gd name="connsiteX5" fmla="*/ 136924 w 384286"/>
                <a:gd name="connsiteY5" fmla="*/ 262132 h 352297"/>
                <a:gd name="connsiteX6" fmla="*/ 92359 w 384286"/>
                <a:gd name="connsiteY6" fmla="*/ 307485 h 352297"/>
                <a:gd name="connsiteX7" fmla="*/ 92359 w 384286"/>
                <a:gd name="connsiteY7" fmla="*/ 256616 h 352297"/>
                <a:gd name="connsiteX8" fmla="*/ 19180 w 384286"/>
                <a:gd name="connsiteY8" fmla="*/ 256616 h 352297"/>
                <a:gd name="connsiteX9" fmla="*/ 18264 w 384286"/>
                <a:gd name="connsiteY9" fmla="*/ 255334 h 352297"/>
                <a:gd name="connsiteX10" fmla="*/ 18264 w 384286"/>
                <a:gd name="connsiteY10" fmla="*/ 19241 h 352297"/>
                <a:gd name="connsiteX11" fmla="*/ 18997 w 384286"/>
                <a:gd name="connsiteY11" fmla="*/ 18325 h 352297"/>
                <a:gd name="connsiteX12" fmla="*/ 364991 w 384286"/>
                <a:gd name="connsiteY12" fmla="*/ 18325 h 352297"/>
                <a:gd name="connsiteX13" fmla="*/ 365138 w 384286"/>
                <a:gd name="connsiteY13" fmla="*/ 0 h 352297"/>
                <a:gd name="connsiteX14" fmla="*/ 19061 w 384286"/>
                <a:gd name="connsiteY14" fmla="*/ 0 h 352297"/>
                <a:gd name="connsiteX15" fmla="*/ 4 w 384286"/>
                <a:gd name="connsiteY15" fmla="*/ 19342 h 352297"/>
                <a:gd name="connsiteX16" fmla="*/ 4 w 384286"/>
                <a:gd name="connsiteY16" fmla="*/ 255334 h 352297"/>
                <a:gd name="connsiteX17" fmla="*/ 18869 w 384286"/>
                <a:gd name="connsiteY17" fmla="*/ 274941 h 352297"/>
                <a:gd name="connsiteX18" fmla="*/ 74035 w 384286"/>
                <a:gd name="connsiteY18" fmla="*/ 274941 h 352297"/>
                <a:gd name="connsiteX19" fmla="*/ 74035 w 384286"/>
                <a:gd name="connsiteY19" fmla="*/ 352298 h 352297"/>
                <a:gd name="connsiteX20" fmla="*/ 149999 w 384286"/>
                <a:gd name="connsiteY20" fmla="*/ 274941 h 352297"/>
                <a:gd name="connsiteX21" fmla="*/ 365138 w 384286"/>
                <a:gd name="connsiteY21" fmla="*/ 274941 h 352297"/>
                <a:gd name="connsiteX22" fmla="*/ 384287 w 384286"/>
                <a:gd name="connsiteY22" fmla="*/ 255608 h 352297"/>
                <a:gd name="connsiteX23" fmla="*/ 384287 w 384286"/>
                <a:gd name="connsiteY23" fmla="*/ 19342 h 352297"/>
                <a:gd name="connsiteX24" fmla="*/ 365138 w 384286"/>
                <a:gd name="connsiteY24" fmla="*/ 0 h 3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4286" h="352297">
                  <a:moveTo>
                    <a:pt x="364991" y="18325"/>
                  </a:moveTo>
                  <a:cubicBezTo>
                    <a:pt x="365537" y="18345"/>
                    <a:pt x="365968" y="18795"/>
                    <a:pt x="365962" y="19342"/>
                  </a:cubicBezTo>
                  <a:lnTo>
                    <a:pt x="365962" y="255627"/>
                  </a:lnTo>
                  <a:cubicBezTo>
                    <a:pt x="365974" y="256121"/>
                    <a:pt x="365624" y="256548"/>
                    <a:pt x="365138" y="256635"/>
                  </a:cubicBezTo>
                  <a:lnTo>
                    <a:pt x="142312" y="256635"/>
                  </a:lnTo>
                  <a:lnTo>
                    <a:pt x="136924" y="262132"/>
                  </a:lnTo>
                  <a:lnTo>
                    <a:pt x="92359" y="307485"/>
                  </a:lnTo>
                  <a:lnTo>
                    <a:pt x="92359" y="256616"/>
                  </a:lnTo>
                  <a:lnTo>
                    <a:pt x="19180" y="256616"/>
                  </a:lnTo>
                  <a:cubicBezTo>
                    <a:pt x="18750" y="256616"/>
                    <a:pt x="18264" y="256112"/>
                    <a:pt x="18264" y="255334"/>
                  </a:cubicBezTo>
                  <a:lnTo>
                    <a:pt x="18264" y="19241"/>
                  </a:lnTo>
                  <a:cubicBezTo>
                    <a:pt x="18255" y="18798"/>
                    <a:pt x="18564" y="18412"/>
                    <a:pt x="18997" y="18325"/>
                  </a:cubicBezTo>
                  <a:lnTo>
                    <a:pt x="364991" y="18325"/>
                  </a:lnTo>
                  <a:moveTo>
                    <a:pt x="365138" y="0"/>
                  </a:moveTo>
                  <a:lnTo>
                    <a:pt x="19061" y="0"/>
                  </a:lnTo>
                  <a:cubicBezTo>
                    <a:pt x="8467" y="101"/>
                    <a:pt x="-52" y="8747"/>
                    <a:pt x="4" y="19342"/>
                  </a:cubicBezTo>
                  <a:lnTo>
                    <a:pt x="4" y="255334"/>
                  </a:lnTo>
                  <a:cubicBezTo>
                    <a:pt x="-201" y="265957"/>
                    <a:pt x="8245" y="274736"/>
                    <a:pt x="18869" y="274941"/>
                  </a:cubicBezTo>
                  <a:lnTo>
                    <a:pt x="74035" y="274941"/>
                  </a:lnTo>
                  <a:lnTo>
                    <a:pt x="74035" y="352298"/>
                  </a:lnTo>
                  <a:lnTo>
                    <a:pt x="149999" y="274941"/>
                  </a:lnTo>
                  <a:lnTo>
                    <a:pt x="365138" y="274941"/>
                  </a:lnTo>
                  <a:cubicBezTo>
                    <a:pt x="375743" y="274840"/>
                    <a:pt x="384288" y="266215"/>
                    <a:pt x="384287" y="255608"/>
                  </a:cubicBezTo>
                  <a:lnTo>
                    <a:pt x="384287" y="19342"/>
                  </a:lnTo>
                  <a:cubicBezTo>
                    <a:pt x="384288" y="8734"/>
                    <a:pt x="375745" y="106"/>
                    <a:pt x="365138" y="0"/>
                  </a:cubicBezTo>
                  <a:close/>
                </a:path>
              </a:pathLst>
            </a:custGeom>
            <a:grpFill/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35" name="Groep 134">
            <a:extLst>
              <a:ext uri="{FF2B5EF4-FFF2-40B4-BE49-F238E27FC236}">
                <a16:creationId xmlns:a16="http://schemas.microsoft.com/office/drawing/2014/main" id="{FDBDA813-0A90-4103-13A2-2B0963DDD6D4}"/>
              </a:ext>
            </a:extLst>
          </p:cNvPr>
          <p:cNvGrpSpPr/>
          <p:nvPr/>
        </p:nvGrpSpPr>
        <p:grpSpPr>
          <a:xfrm>
            <a:off x="9014331" y="3872030"/>
            <a:ext cx="1111454" cy="1111454"/>
            <a:chOff x="9014331" y="3988701"/>
            <a:chExt cx="1111454" cy="1111454"/>
          </a:xfrm>
        </p:grpSpPr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9D1B5A8D-B1A8-5529-55B3-BC7113330CD6}"/>
                </a:ext>
              </a:extLst>
            </p:cNvPr>
            <p:cNvSpPr/>
            <p:nvPr/>
          </p:nvSpPr>
          <p:spPr>
            <a:xfrm>
              <a:off x="9014331" y="3988701"/>
              <a:ext cx="1111454" cy="11114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30" name="Graphic 129" descr="Doelgroep silhouet">
              <a:extLst>
                <a:ext uri="{FF2B5EF4-FFF2-40B4-BE49-F238E27FC236}">
                  <a16:creationId xmlns:a16="http://schemas.microsoft.com/office/drawing/2014/main" id="{9781F896-ED56-1FC1-D17C-B612B1A7E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30270" y="4104640"/>
              <a:ext cx="879576" cy="879576"/>
            </a:xfrm>
            <a:prstGeom prst="rect">
              <a:avLst/>
            </a:prstGeom>
          </p:spPr>
        </p:pic>
      </p:grpSp>
      <p:sp>
        <p:nvSpPr>
          <p:cNvPr id="5" name="Kruis 4">
            <a:extLst>
              <a:ext uri="{FF2B5EF4-FFF2-40B4-BE49-F238E27FC236}">
                <a16:creationId xmlns:a16="http://schemas.microsoft.com/office/drawing/2014/main" id="{4CFABDD7-026B-E6DB-6C86-8ECF4EA8E501}"/>
              </a:ext>
            </a:extLst>
          </p:cNvPr>
          <p:cNvSpPr/>
          <p:nvPr/>
        </p:nvSpPr>
        <p:spPr>
          <a:xfrm>
            <a:off x="5676783" y="867881"/>
            <a:ext cx="838433" cy="838433"/>
          </a:xfrm>
          <a:prstGeom prst="plus">
            <a:avLst>
              <a:gd name="adj" fmla="val 431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0DE18-6283-D72D-2AC2-A5C74EF8228A}"/>
              </a:ext>
            </a:extLst>
          </p:cNvPr>
          <p:cNvSpPr txBox="1"/>
          <p:nvPr/>
        </p:nvSpPr>
        <p:spPr>
          <a:xfrm>
            <a:off x="553873" y="745382"/>
            <a:ext cx="413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Financieel</a:t>
            </a:r>
            <a:r>
              <a: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Adviseur</a:t>
            </a:r>
            <a:endParaRPr lang="en-US" sz="32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F557-A4EB-CBB1-35DD-55A8DBA5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DE534C-D24C-3619-E0A5-48589CE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Onze beleggingsovertuigingen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CC4C0B-BD9E-A940-FDC8-26236B4F432C}"/>
              </a:ext>
            </a:extLst>
          </p:cNvPr>
          <p:cNvGrpSpPr/>
          <p:nvPr/>
        </p:nvGrpSpPr>
        <p:grpSpPr>
          <a:xfrm>
            <a:off x="1940823" y="1724025"/>
            <a:ext cx="2207972" cy="3094085"/>
            <a:chOff x="1940823" y="1724025"/>
            <a:chExt cx="2207972" cy="3094085"/>
          </a:xfrm>
        </p:grpSpPr>
        <p:sp>
          <p:nvSpPr>
            <p:cNvPr id="11" name="Ovaal 14">
              <a:extLst>
                <a:ext uri="{FF2B5EF4-FFF2-40B4-BE49-F238E27FC236}">
                  <a16:creationId xmlns:a16="http://schemas.microsoft.com/office/drawing/2014/main" id="{9302116A-31EB-9A82-C74B-8753FFB04D73}"/>
                </a:ext>
              </a:extLst>
            </p:cNvPr>
            <p:cNvSpPr/>
            <p:nvPr/>
          </p:nvSpPr>
          <p:spPr>
            <a:xfrm>
              <a:off x="1940823" y="1724025"/>
              <a:ext cx="2207972" cy="2207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248D962-14EC-98CB-1503-B29A4C319262}"/>
                </a:ext>
              </a:extLst>
            </p:cNvPr>
            <p:cNvSpPr/>
            <p:nvPr/>
          </p:nvSpPr>
          <p:spPr>
            <a:xfrm>
              <a:off x="2257425" y="1981200"/>
              <a:ext cx="1516354" cy="1307202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CC58C464-21B2-3E78-1E6C-AFF23F9EA1FF}"/>
                </a:ext>
              </a:extLst>
            </p:cNvPr>
            <p:cNvSpPr txBox="1"/>
            <p:nvPr/>
          </p:nvSpPr>
          <p:spPr>
            <a:xfrm>
              <a:off x="1940823" y="4264112"/>
              <a:ext cx="2207972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Timing leidt tot teleurstelling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61FE918-0EA9-DC60-5C5B-56638676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6648" y="2439057"/>
              <a:ext cx="777908" cy="77790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4B46D6-034F-AA54-6596-4E48FA12279D}"/>
              </a:ext>
            </a:extLst>
          </p:cNvPr>
          <p:cNvGrpSpPr/>
          <p:nvPr/>
        </p:nvGrpSpPr>
        <p:grpSpPr>
          <a:xfrm>
            <a:off x="4986113" y="1724025"/>
            <a:ext cx="2207972" cy="3371084"/>
            <a:chOff x="4986113" y="1724025"/>
            <a:chExt cx="2207972" cy="3371084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A1C1B29-E2FC-42BF-977A-A68C21234A3E}"/>
                </a:ext>
              </a:extLst>
            </p:cNvPr>
            <p:cNvSpPr txBox="1"/>
            <p:nvPr/>
          </p:nvSpPr>
          <p:spPr>
            <a:xfrm>
              <a:off x="4986113" y="4264112"/>
              <a:ext cx="2207972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R="0" lvl="0" indent="0" algn="ctr" fontAlgn="auto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cs typeface="Arial"/>
                </a:defRPr>
              </a:lvl1pPr>
            </a:lstStyle>
            <a:p>
              <a:r>
                <a:rPr lang="nl-NL" sz="1800">
                  <a:solidFill>
                    <a:schemeClr val="accent1"/>
                  </a:solidFill>
                  <a:sym typeface="Arial"/>
                </a:rPr>
                <a:t>Financiele markten zijn overwegend efficient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813DD06-535C-BF1D-ED9B-E01C4B465900}"/>
                </a:ext>
              </a:extLst>
            </p:cNvPr>
            <p:cNvSpPr/>
            <p:nvPr/>
          </p:nvSpPr>
          <p:spPr>
            <a:xfrm>
              <a:off x="4986113" y="1724025"/>
              <a:ext cx="2207972" cy="2207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85403E1-50A0-C9B8-6746-CAB15856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60888" y="2069099"/>
              <a:ext cx="1670224" cy="167022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A3EF47-11BC-38DF-F759-03B3BB0B9497}"/>
              </a:ext>
            </a:extLst>
          </p:cNvPr>
          <p:cNvGrpSpPr/>
          <p:nvPr/>
        </p:nvGrpSpPr>
        <p:grpSpPr>
          <a:xfrm>
            <a:off x="8031403" y="1724025"/>
            <a:ext cx="2207972" cy="3371084"/>
            <a:chOff x="8031403" y="1724025"/>
            <a:chExt cx="2207972" cy="3371084"/>
          </a:xfrm>
        </p:grpSpPr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F62AA4C-4DB2-66E3-F57C-48FFD2667905}"/>
                </a:ext>
              </a:extLst>
            </p:cNvPr>
            <p:cNvSpPr txBox="1"/>
            <p:nvPr/>
          </p:nvSpPr>
          <p:spPr>
            <a:xfrm>
              <a:off x="8031403" y="4264112"/>
              <a:ext cx="2207972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R="0" lvl="0" indent="0" algn="ctr" fontAlgn="auto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cs typeface="Arial"/>
                </a:defRPr>
              </a:lvl1pPr>
            </a:lstStyle>
            <a:p>
              <a:r>
                <a:rPr lang="nl-NL" sz="1800">
                  <a:solidFill>
                    <a:schemeClr val="accent1"/>
                  </a:solidFill>
                  <a:sym typeface="Arial"/>
                </a:rPr>
                <a:t>Meer spreiding met Skills voor een lager risico</a:t>
              </a:r>
            </a:p>
          </p:txBody>
        </p:sp>
        <p:sp>
          <p:nvSpPr>
            <p:cNvPr id="12" name="Ovaal 14">
              <a:extLst>
                <a:ext uri="{FF2B5EF4-FFF2-40B4-BE49-F238E27FC236}">
                  <a16:creationId xmlns:a16="http://schemas.microsoft.com/office/drawing/2014/main" id="{D04F1D1B-4A9D-4F62-6DFE-6CC1E1971634}"/>
                </a:ext>
              </a:extLst>
            </p:cNvPr>
            <p:cNvSpPr/>
            <p:nvPr/>
          </p:nvSpPr>
          <p:spPr>
            <a:xfrm>
              <a:off x="8031403" y="1724025"/>
              <a:ext cx="2207972" cy="2207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882087F-3247-CCF3-0814-2B2FECB6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26703" y="2207626"/>
              <a:ext cx="1217372" cy="121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0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889 L 8.33333E-7 -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F557-A4EB-CBB1-35DD-55A8DBA5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>
            <a:extLst>
              <a:ext uri="{FF2B5EF4-FFF2-40B4-BE49-F238E27FC236}">
                <a16:creationId xmlns:a16="http://schemas.microsoft.com/office/drawing/2014/main" id="{39EB7958-F252-3F52-77BB-57B26346B4FD}"/>
              </a:ext>
            </a:extLst>
          </p:cNvPr>
          <p:cNvSpPr txBox="1"/>
          <p:nvPr/>
        </p:nvSpPr>
        <p:spPr>
          <a:xfrm>
            <a:off x="550865" y="864217"/>
            <a:ext cx="1109027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nl-NL" sz="3200" b="1">
                <a:solidFill>
                  <a:srgbClr val="090F3D"/>
                </a:solidFill>
                <a:latin typeface="+mn-lt"/>
              </a:rPr>
              <a:t>Wij kopen niet de speld, </a:t>
            </a:r>
            <a:r>
              <a:rPr lang="nl-NL" sz="3200" b="1">
                <a:solidFill>
                  <a:schemeClr val="tx2"/>
                </a:solidFill>
                <a:latin typeface="+mn-lt"/>
              </a:rPr>
              <a:t>maar kopen de hele hooiberg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474E2-7BB0-D6D1-38E9-0B9882DA3088}"/>
              </a:ext>
            </a:extLst>
          </p:cNvPr>
          <p:cNvGrpSpPr/>
          <p:nvPr/>
        </p:nvGrpSpPr>
        <p:grpSpPr>
          <a:xfrm flipV="1">
            <a:off x="550863" y="1520825"/>
            <a:ext cx="11090274" cy="537338"/>
            <a:chOff x="894283" y="4477044"/>
            <a:chExt cx="10403434" cy="53733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AF272E73-F4DB-AD9C-B5EB-12E4A3864B25}"/>
                </a:ext>
              </a:extLst>
            </p:cNvPr>
            <p:cNvSpPr/>
            <p:nvPr/>
          </p:nvSpPr>
          <p:spPr>
            <a:xfrm rot="5400000" flipH="1">
              <a:off x="6015209" y="-643882"/>
              <a:ext cx="161582" cy="10403434"/>
            </a:xfrm>
            <a:custGeom>
              <a:avLst/>
              <a:gdLst>
                <a:gd name="connsiteX0" fmla="*/ 0 w 313105"/>
                <a:gd name="connsiteY0" fmla="*/ 0 h 2071350"/>
                <a:gd name="connsiteX1" fmla="*/ 313105 w 313105"/>
                <a:gd name="connsiteY1" fmla="*/ 0 h 2071350"/>
                <a:gd name="connsiteX2" fmla="*/ 313105 w 313105"/>
                <a:gd name="connsiteY2" fmla="*/ 2071350 h 2071350"/>
                <a:gd name="connsiteX3" fmla="*/ 0 w 313105"/>
                <a:gd name="connsiteY3" fmla="*/ 2071350 h 2071350"/>
                <a:gd name="connsiteX4" fmla="*/ 0 w 313105"/>
                <a:gd name="connsiteY4" fmla="*/ 0 h 2071350"/>
                <a:gd name="connsiteX0" fmla="*/ 313105 w 404545"/>
                <a:gd name="connsiteY0" fmla="*/ 2071350 h 2162790"/>
                <a:gd name="connsiteX1" fmla="*/ 0 w 404545"/>
                <a:gd name="connsiteY1" fmla="*/ 2071350 h 2162790"/>
                <a:gd name="connsiteX2" fmla="*/ 0 w 404545"/>
                <a:gd name="connsiteY2" fmla="*/ 0 h 2162790"/>
                <a:gd name="connsiteX3" fmla="*/ 313105 w 404545"/>
                <a:gd name="connsiteY3" fmla="*/ 0 h 2162790"/>
                <a:gd name="connsiteX4" fmla="*/ 404545 w 404545"/>
                <a:gd name="connsiteY4" fmla="*/ 2162790 h 2162790"/>
                <a:gd name="connsiteX0" fmla="*/ 313105 w 313105"/>
                <a:gd name="connsiteY0" fmla="*/ 2071350 h 2071350"/>
                <a:gd name="connsiteX1" fmla="*/ 0 w 313105"/>
                <a:gd name="connsiteY1" fmla="*/ 2071350 h 2071350"/>
                <a:gd name="connsiteX2" fmla="*/ 0 w 313105"/>
                <a:gd name="connsiteY2" fmla="*/ 0 h 2071350"/>
                <a:gd name="connsiteX3" fmla="*/ 313105 w 313105"/>
                <a:gd name="connsiteY3" fmla="*/ 0 h 207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05" h="2071350">
                  <a:moveTo>
                    <a:pt x="313105" y="2071350"/>
                  </a:moveTo>
                  <a:lnTo>
                    <a:pt x="0" y="2071350"/>
                  </a:lnTo>
                  <a:lnTo>
                    <a:pt x="0" y="0"/>
                  </a:lnTo>
                  <a:lnTo>
                    <a:pt x="313105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D11010-4862-D392-2B29-DDBDA6FA9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638627"/>
              <a:ext cx="0" cy="375755"/>
            </a:xfrm>
            <a:prstGeom prst="lin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D1A0E12-DEEC-72F6-9CF7-F435D6E2379A}"/>
              </a:ext>
            </a:extLst>
          </p:cNvPr>
          <p:cNvGrpSpPr/>
          <p:nvPr/>
        </p:nvGrpSpPr>
        <p:grpSpPr>
          <a:xfrm>
            <a:off x="5250033" y="2475572"/>
            <a:ext cx="1692188" cy="2197347"/>
            <a:chOff x="5249905" y="2970813"/>
            <a:chExt cx="1692188" cy="2197347"/>
          </a:xfrm>
        </p:grpSpPr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F62AA4C-4DB2-66E3-F57C-48FFD2667905}"/>
                </a:ext>
              </a:extLst>
            </p:cNvPr>
            <p:cNvSpPr txBox="1"/>
            <p:nvPr/>
          </p:nvSpPr>
          <p:spPr>
            <a:xfrm>
              <a:off x="5345813" y="4891161"/>
              <a:ext cx="1500372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Lage </a:t>
              </a: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kosten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90F3D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2A539551-62C0-6AC5-CB6E-48E41AFBA950}"/>
                </a:ext>
              </a:extLst>
            </p:cNvPr>
            <p:cNvSpPr/>
            <p:nvPr/>
          </p:nvSpPr>
          <p:spPr>
            <a:xfrm>
              <a:off x="5249905" y="2970813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0" name="Graphic 29" descr="Staafdiagram met dalende lijn silhouet">
              <a:extLst>
                <a:ext uri="{FF2B5EF4-FFF2-40B4-BE49-F238E27FC236}">
                  <a16:creationId xmlns:a16="http://schemas.microsoft.com/office/drawing/2014/main" id="{EBD75A46-B36E-BE57-7FE6-8066D7FC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" r="69"/>
            <a:stretch/>
          </p:blipFill>
          <p:spPr>
            <a:xfrm>
              <a:off x="5493519" y="3214442"/>
              <a:ext cx="1203260" cy="1204932"/>
            </a:xfrm>
            <a:prstGeom prst="rect">
              <a:avLst/>
            </a:prstGeom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5FD31DAC-4A61-33ED-1DF2-A8B88D16505D}"/>
              </a:ext>
            </a:extLst>
          </p:cNvPr>
          <p:cNvGrpSpPr/>
          <p:nvPr/>
        </p:nvGrpSpPr>
        <p:grpSpPr>
          <a:xfrm>
            <a:off x="835385" y="2475572"/>
            <a:ext cx="1692188" cy="2191047"/>
            <a:chOff x="550863" y="2970813"/>
            <a:chExt cx="1692188" cy="2191047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A7ABCAC7-9BC1-B4DF-C2E2-0DA0DAB630D1}"/>
                </a:ext>
              </a:extLst>
            </p:cNvPr>
            <p:cNvSpPr/>
            <p:nvPr/>
          </p:nvSpPr>
          <p:spPr>
            <a:xfrm>
              <a:off x="550863" y="2970813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CC58C464-21B2-3E78-1E6C-AFF23F9EA1FF}"/>
                </a:ext>
              </a:extLst>
            </p:cNvPr>
            <p:cNvSpPr txBox="1"/>
            <p:nvPr/>
          </p:nvSpPr>
          <p:spPr>
            <a:xfrm>
              <a:off x="646772" y="4884861"/>
              <a:ext cx="150037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Wereldwijd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90F3D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endParaRPr>
            </a:p>
          </p:txBody>
        </p:sp>
        <p:pic>
          <p:nvPicPr>
            <p:cNvPr id="35" name="Graphic 34" descr="Bol silhouet">
              <a:extLst>
                <a:ext uri="{FF2B5EF4-FFF2-40B4-BE49-F238E27FC236}">
                  <a16:creationId xmlns:a16="http://schemas.microsoft.com/office/drawing/2014/main" id="{23C2D5C2-CA3C-2983-E2FA-3CE9BD9C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5131" y="3183962"/>
              <a:ext cx="1204934" cy="120493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D057FF8-841D-91DB-9662-5355D39E076B}"/>
              </a:ext>
            </a:extLst>
          </p:cNvPr>
          <p:cNvGrpSpPr/>
          <p:nvPr/>
        </p:nvGrpSpPr>
        <p:grpSpPr>
          <a:xfrm>
            <a:off x="3042709" y="2475572"/>
            <a:ext cx="1692188" cy="2468046"/>
            <a:chOff x="2900384" y="2970813"/>
            <a:chExt cx="1692188" cy="2468046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A1C1B29-E2FC-42BF-977A-A68C21234A3E}"/>
                </a:ext>
              </a:extLst>
            </p:cNvPr>
            <p:cNvSpPr txBox="1"/>
            <p:nvPr/>
          </p:nvSpPr>
          <p:spPr>
            <a:xfrm>
              <a:off x="2996293" y="4884861"/>
              <a:ext cx="1500371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Duurzaam screening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813DD06-535C-BF1D-ED9B-E01C4B465900}"/>
                </a:ext>
              </a:extLst>
            </p:cNvPr>
            <p:cNvSpPr/>
            <p:nvPr/>
          </p:nvSpPr>
          <p:spPr>
            <a:xfrm>
              <a:off x="2900384" y="2970813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8" name="Graphic 37" descr="GMO silhouet">
              <a:extLst>
                <a:ext uri="{FF2B5EF4-FFF2-40B4-BE49-F238E27FC236}">
                  <a16:creationId xmlns:a16="http://schemas.microsoft.com/office/drawing/2014/main" id="{5D90C3A0-A662-BDF4-AC94-5E13306A7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04" r="104"/>
            <a:stretch/>
          </p:blipFill>
          <p:spPr>
            <a:xfrm>
              <a:off x="3170555" y="3241040"/>
              <a:ext cx="1149332" cy="1151734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A6D04C54-3D04-043D-A71E-13F3320B48A2}"/>
              </a:ext>
            </a:extLst>
          </p:cNvPr>
          <p:cNvGrpSpPr/>
          <p:nvPr/>
        </p:nvGrpSpPr>
        <p:grpSpPr>
          <a:xfrm>
            <a:off x="7457357" y="2475572"/>
            <a:ext cx="1692188" cy="2468046"/>
            <a:chOff x="7599426" y="2970813"/>
            <a:chExt cx="1692188" cy="2468046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19EC705-C7F2-DC0A-34A9-D72AE1278A63}"/>
                </a:ext>
              </a:extLst>
            </p:cNvPr>
            <p:cNvSpPr txBox="1"/>
            <p:nvPr/>
          </p:nvSpPr>
          <p:spPr>
            <a:xfrm>
              <a:off x="7695335" y="4886033"/>
              <a:ext cx="1500371" cy="5528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Fiscaal vriendelijk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E4082B14-FAC0-A957-03DD-C68E1DDEFE4E}"/>
                </a:ext>
              </a:extLst>
            </p:cNvPr>
            <p:cNvSpPr/>
            <p:nvPr/>
          </p:nvSpPr>
          <p:spPr>
            <a:xfrm>
              <a:off x="7599426" y="2970813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51" name="Graphic 50" descr="Portemonnee silhouet">
              <a:extLst>
                <a:ext uri="{FF2B5EF4-FFF2-40B4-BE49-F238E27FC236}">
                  <a16:creationId xmlns:a16="http://schemas.microsoft.com/office/drawing/2014/main" id="{335AF23F-FE70-B7E1-243B-63030EC75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9" r="69"/>
            <a:stretch/>
          </p:blipFill>
          <p:spPr>
            <a:xfrm>
              <a:off x="7843053" y="3214441"/>
              <a:ext cx="1203261" cy="120493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B5DD5BB-4CBD-95D0-BACB-D20B9649F687}"/>
              </a:ext>
            </a:extLst>
          </p:cNvPr>
          <p:cNvGrpSpPr/>
          <p:nvPr/>
        </p:nvGrpSpPr>
        <p:grpSpPr>
          <a:xfrm>
            <a:off x="9664681" y="2475572"/>
            <a:ext cx="1692188" cy="2468046"/>
            <a:chOff x="9948949" y="2970813"/>
            <a:chExt cx="1692188" cy="2468046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6BEC1DF-F66A-5F94-C9C6-77A94A5A9DD2}"/>
                </a:ext>
              </a:extLst>
            </p:cNvPr>
            <p:cNvSpPr/>
            <p:nvPr/>
          </p:nvSpPr>
          <p:spPr>
            <a:xfrm>
              <a:off x="9948949" y="2970813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F5E43C01-5855-B801-CB86-D7AAEFC1E22D}"/>
                </a:ext>
              </a:extLst>
            </p:cNvPr>
            <p:cNvSpPr txBox="1"/>
            <p:nvPr/>
          </p:nvSpPr>
          <p:spPr>
            <a:xfrm>
              <a:off x="10044858" y="4886033"/>
              <a:ext cx="1500371" cy="5528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Grootste partijen</a:t>
              </a:r>
            </a:p>
          </p:txBody>
        </p:sp>
        <p:pic>
          <p:nvPicPr>
            <p:cNvPr id="52" name="Graphic 51" descr="Presentatie met controlelijst silhouet">
              <a:extLst>
                <a:ext uri="{FF2B5EF4-FFF2-40B4-BE49-F238E27FC236}">
                  <a16:creationId xmlns:a16="http://schemas.microsoft.com/office/drawing/2014/main" id="{5B1ECAAC-D49E-4366-AE5F-EEE7F881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69" r="69"/>
            <a:stretch/>
          </p:blipFill>
          <p:spPr>
            <a:xfrm>
              <a:off x="10192576" y="3214441"/>
              <a:ext cx="1203261" cy="1204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F557-A4EB-CBB1-35DD-55A8DBA52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80D28A-B88A-8E08-4CB8-6761B135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</p:spPr>
        <p:txBody>
          <a:bodyPr>
            <a:normAutofit/>
          </a:bodyPr>
          <a:lstStyle/>
          <a:p>
            <a:r>
              <a:rPr lang="en-US" err="1"/>
              <a:t>Beleggings</a:t>
            </a:r>
            <a:r>
              <a:rPr lang="en-US"/>
              <a:t> tips! </a:t>
            </a:r>
            <a:endParaRPr lang="en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9EB7958-F252-3F52-77BB-57B26346B4FD}"/>
              </a:ext>
            </a:extLst>
          </p:cNvPr>
          <p:cNvSpPr txBox="1"/>
          <p:nvPr/>
        </p:nvSpPr>
        <p:spPr>
          <a:xfrm>
            <a:off x="1859282" y="4775721"/>
            <a:ext cx="8473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2400" b="1">
                <a:solidFill>
                  <a:srgbClr val="090F3D"/>
                </a:solidFill>
                <a:latin typeface="+mn-lt"/>
              </a:rPr>
              <a:t>Kortom, wacht niet, begin ook nu en als je twijfelt, </a:t>
            </a:r>
          </a:p>
          <a:p>
            <a:pPr lvl="0" algn="ctr"/>
            <a:r>
              <a:rPr lang="nl-NL" sz="2400" b="1">
                <a:solidFill>
                  <a:schemeClr val="tx2"/>
                </a:solidFill>
                <a:latin typeface="+mn-lt"/>
              </a:rPr>
              <a:t>hou bovenstaande regels aan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474E2-7BB0-D6D1-38E9-0B9882DA3088}"/>
              </a:ext>
            </a:extLst>
          </p:cNvPr>
          <p:cNvGrpSpPr/>
          <p:nvPr/>
        </p:nvGrpSpPr>
        <p:grpSpPr>
          <a:xfrm>
            <a:off x="550863" y="4102682"/>
            <a:ext cx="11090274" cy="464124"/>
            <a:chOff x="894283" y="4477044"/>
            <a:chExt cx="10403434" cy="464124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AF272E73-F4DB-AD9C-B5EB-12E4A3864B25}"/>
                </a:ext>
              </a:extLst>
            </p:cNvPr>
            <p:cNvSpPr/>
            <p:nvPr/>
          </p:nvSpPr>
          <p:spPr>
            <a:xfrm rot="5400000" flipH="1">
              <a:off x="6015209" y="-643882"/>
              <a:ext cx="161582" cy="10403434"/>
            </a:xfrm>
            <a:custGeom>
              <a:avLst/>
              <a:gdLst>
                <a:gd name="connsiteX0" fmla="*/ 0 w 313105"/>
                <a:gd name="connsiteY0" fmla="*/ 0 h 2071350"/>
                <a:gd name="connsiteX1" fmla="*/ 313105 w 313105"/>
                <a:gd name="connsiteY1" fmla="*/ 0 h 2071350"/>
                <a:gd name="connsiteX2" fmla="*/ 313105 w 313105"/>
                <a:gd name="connsiteY2" fmla="*/ 2071350 h 2071350"/>
                <a:gd name="connsiteX3" fmla="*/ 0 w 313105"/>
                <a:gd name="connsiteY3" fmla="*/ 2071350 h 2071350"/>
                <a:gd name="connsiteX4" fmla="*/ 0 w 313105"/>
                <a:gd name="connsiteY4" fmla="*/ 0 h 2071350"/>
                <a:gd name="connsiteX0" fmla="*/ 313105 w 404545"/>
                <a:gd name="connsiteY0" fmla="*/ 2071350 h 2162790"/>
                <a:gd name="connsiteX1" fmla="*/ 0 w 404545"/>
                <a:gd name="connsiteY1" fmla="*/ 2071350 h 2162790"/>
                <a:gd name="connsiteX2" fmla="*/ 0 w 404545"/>
                <a:gd name="connsiteY2" fmla="*/ 0 h 2162790"/>
                <a:gd name="connsiteX3" fmla="*/ 313105 w 404545"/>
                <a:gd name="connsiteY3" fmla="*/ 0 h 2162790"/>
                <a:gd name="connsiteX4" fmla="*/ 404545 w 404545"/>
                <a:gd name="connsiteY4" fmla="*/ 2162790 h 2162790"/>
                <a:gd name="connsiteX0" fmla="*/ 313105 w 313105"/>
                <a:gd name="connsiteY0" fmla="*/ 2071350 h 2071350"/>
                <a:gd name="connsiteX1" fmla="*/ 0 w 313105"/>
                <a:gd name="connsiteY1" fmla="*/ 2071350 h 2071350"/>
                <a:gd name="connsiteX2" fmla="*/ 0 w 313105"/>
                <a:gd name="connsiteY2" fmla="*/ 0 h 2071350"/>
                <a:gd name="connsiteX3" fmla="*/ 313105 w 313105"/>
                <a:gd name="connsiteY3" fmla="*/ 0 h 207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05" h="2071350">
                  <a:moveTo>
                    <a:pt x="313105" y="2071350"/>
                  </a:moveTo>
                  <a:lnTo>
                    <a:pt x="0" y="2071350"/>
                  </a:lnTo>
                  <a:lnTo>
                    <a:pt x="0" y="0"/>
                  </a:lnTo>
                  <a:lnTo>
                    <a:pt x="313105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D11010-4862-D392-2B29-DDBDA6FA9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638627"/>
              <a:ext cx="0" cy="302541"/>
            </a:xfrm>
            <a:prstGeom prst="lin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32430B8-F095-E057-3779-1C2B0834D65D}"/>
              </a:ext>
            </a:extLst>
          </p:cNvPr>
          <p:cNvGrpSpPr/>
          <p:nvPr/>
        </p:nvGrpSpPr>
        <p:grpSpPr>
          <a:xfrm>
            <a:off x="6007881" y="1412776"/>
            <a:ext cx="2576354" cy="2474346"/>
            <a:chOff x="6138923" y="1412776"/>
            <a:chExt cx="2576354" cy="2474346"/>
          </a:xfrm>
        </p:grpSpPr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BF62AA4C-4DB2-66E3-F57C-48FFD2667905}"/>
                </a:ext>
              </a:extLst>
            </p:cNvPr>
            <p:cNvSpPr txBox="1"/>
            <p:nvPr/>
          </p:nvSpPr>
          <p:spPr>
            <a:xfrm>
              <a:off x="6138923" y="3333124"/>
              <a:ext cx="2576354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err="1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Kies</a:t>
              </a:r>
              <a:r>
                <a: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800" i="0" u="none" strike="noStrike" kern="1200" cap="none" spc="0" normalizeH="0" baseline="0" noProof="0" err="1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een</a:t>
              </a:r>
              <a:br>
                <a: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</a:b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lager </a:t>
              </a: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risicoprofiel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90F3D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64B8C42D-51B5-84FA-1E90-23573A9895B4}"/>
                </a:ext>
              </a:extLst>
            </p:cNvPr>
            <p:cNvGrpSpPr/>
            <p:nvPr/>
          </p:nvGrpSpPr>
          <p:grpSpPr>
            <a:xfrm>
              <a:off x="6581006" y="1412776"/>
              <a:ext cx="1692188" cy="1692188"/>
              <a:chOff x="6451831" y="1412776"/>
              <a:chExt cx="1692188" cy="1692188"/>
            </a:xfrm>
          </p:grpSpPr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2A539551-62C0-6AC5-CB6E-48E41AFBA950}"/>
                  </a:ext>
                </a:extLst>
              </p:cNvPr>
              <p:cNvSpPr/>
              <p:nvPr/>
            </p:nvSpPr>
            <p:spPr>
              <a:xfrm>
                <a:off x="6451831" y="1412776"/>
                <a:ext cx="1692188" cy="1692188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33" name="Group 239">
                <a:extLst>
                  <a:ext uri="{FF2B5EF4-FFF2-40B4-BE49-F238E27FC236}">
                    <a16:creationId xmlns:a16="http://schemas.microsoft.com/office/drawing/2014/main" id="{6E2D2D12-FC3B-43B4-BE94-8246C9348CD4}"/>
                  </a:ext>
                </a:extLst>
              </p:cNvPr>
              <p:cNvGrpSpPr/>
              <p:nvPr/>
            </p:nvGrpSpPr>
            <p:grpSpPr>
              <a:xfrm>
                <a:off x="6945370" y="1825906"/>
                <a:ext cx="867670" cy="865928"/>
                <a:chOff x="5708650" y="4946650"/>
                <a:chExt cx="790576" cy="788988"/>
              </a:xfrm>
            </p:grpSpPr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24DD9614-4867-8498-8376-D7F9505CE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650" y="4946650"/>
                  <a:ext cx="600075" cy="788988"/>
                </a:xfrm>
                <a:custGeom>
                  <a:avLst/>
                  <a:gdLst>
                    <a:gd name="T0" fmla="*/ 440 w 627"/>
                    <a:gd name="T1" fmla="*/ 826 h 826"/>
                    <a:gd name="T2" fmla="*/ 440 w 627"/>
                    <a:gd name="T3" fmla="*/ 826 h 826"/>
                    <a:gd name="T4" fmla="*/ 27 w 627"/>
                    <a:gd name="T5" fmla="*/ 826 h 826"/>
                    <a:gd name="T6" fmla="*/ 0 w 627"/>
                    <a:gd name="T7" fmla="*/ 800 h 826"/>
                    <a:gd name="T8" fmla="*/ 0 w 627"/>
                    <a:gd name="T9" fmla="*/ 26 h 826"/>
                    <a:gd name="T10" fmla="*/ 27 w 627"/>
                    <a:gd name="T11" fmla="*/ 0 h 826"/>
                    <a:gd name="T12" fmla="*/ 600 w 627"/>
                    <a:gd name="T13" fmla="*/ 0 h 826"/>
                    <a:gd name="T14" fmla="*/ 627 w 627"/>
                    <a:gd name="T15" fmla="*/ 26 h 826"/>
                    <a:gd name="T16" fmla="*/ 627 w 627"/>
                    <a:gd name="T17" fmla="*/ 333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7" h="826">
                      <a:moveTo>
                        <a:pt x="440" y="826"/>
                      </a:moveTo>
                      <a:lnTo>
                        <a:pt x="440" y="826"/>
                      </a:lnTo>
                      <a:lnTo>
                        <a:pt x="27" y="826"/>
                      </a:lnTo>
                      <a:cubicBezTo>
                        <a:pt x="12" y="826"/>
                        <a:pt x="0" y="814"/>
                        <a:pt x="0" y="800"/>
                      </a:cubicBezTo>
                      <a:lnTo>
                        <a:pt x="0" y="26"/>
                      </a:lnTo>
                      <a:cubicBezTo>
                        <a:pt x="0" y="11"/>
                        <a:pt x="12" y="0"/>
                        <a:pt x="27" y="0"/>
                      </a:cubicBezTo>
                      <a:lnTo>
                        <a:pt x="600" y="0"/>
                      </a:lnTo>
                      <a:cubicBezTo>
                        <a:pt x="615" y="0"/>
                        <a:pt x="627" y="11"/>
                        <a:pt x="627" y="26"/>
                      </a:cubicBezTo>
                      <a:lnTo>
                        <a:pt x="627" y="33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3">
                  <a:extLst>
                    <a:ext uri="{FF2B5EF4-FFF2-40B4-BE49-F238E27FC236}">
                      <a16:creationId xmlns:a16="http://schemas.microsoft.com/office/drawing/2014/main" id="{13BC2651-C0DE-1C9B-CE6D-266F1DC5B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7550" y="5035550"/>
                  <a:ext cx="420688" cy="127000"/>
                </a:xfrm>
                <a:custGeom>
                  <a:avLst/>
                  <a:gdLst>
                    <a:gd name="T0" fmla="*/ 0 w 440"/>
                    <a:gd name="T1" fmla="*/ 0 h 133"/>
                    <a:gd name="T2" fmla="*/ 0 w 440"/>
                    <a:gd name="T3" fmla="*/ 0 h 133"/>
                    <a:gd name="T4" fmla="*/ 0 w 440"/>
                    <a:gd name="T5" fmla="*/ 133 h 133"/>
                    <a:gd name="T6" fmla="*/ 440 w 440"/>
                    <a:gd name="T7" fmla="*/ 133 h 133"/>
                    <a:gd name="T8" fmla="*/ 440 w 440"/>
                    <a:gd name="T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0" h="1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33"/>
                      </a:lnTo>
                      <a:lnTo>
                        <a:pt x="440" y="133"/>
                      </a:lnTo>
                      <a:lnTo>
                        <a:pt x="44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4">
                  <a:extLst>
                    <a:ext uri="{FF2B5EF4-FFF2-40B4-BE49-F238E27FC236}">
                      <a16:creationId xmlns:a16="http://schemas.microsoft.com/office/drawing/2014/main" id="{7FCD174B-5263-436A-2A59-DF0A78611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7550" y="5238750"/>
                  <a:ext cx="420688" cy="420688"/>
                </a:xfrm>
                <a:custGeom>
                  <a:avLst/>
                  <a:gdLst>
                    <a:gd name="T0" fmla="*/ 267 w 440"/>
                    <a:gd name="T1" fmla="*/ 440 h 440"/>
                    <a:gd name="T2" fmla="*/ 267 w 440"/>
                    <a:gd name="T3" fmla="*/ 440 h 440"/>
                    <a:gd name="T4" fmla="*/ 27 w 440"/>
                    <a:gd name="T5" fmla="*/ 440 h 440"/>
                    <a:gd name="T6" fmla="*/ 0 w 440"/>
                    <a:gd name="T7" fmla="*/ 414 h 440"/>
                    <a:gd name="T8" fmla="*/ 0 w 440"/>
                    <a:gd name="T9" fmla="*/ 27 h 440"/>
                    <a:gd name="T10" fmla="*/ 27 w 440"/>
                    <a:gd name="T11" fmla="*/ 0 h 440"/>
                    <a:gd name="T12" fmla="*/ 414 w 440"/>
                    <a:gd name="T13" fmla="*/ 0 h 440"/>
                    <a:gd name="T14" fmla="*/ 440 w 440"/>
                    <a:gd name="T15" fmla="*/ 27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0" h="440">
                      <a:moveTo>
                        <a:pt x="267" y="440"/>
                      </a:moveTo>
                      <a:lnTo>
                        <a:pt x="267" y="440"/>
                      </a:lnTo>
                      <a:lnTo>
                        <a:pt x="27" y="440"/>
                      </a:lnTo>
                      <a:cubicBezTo>
                        <a:pt x="12" y="440"/>
                        <a:pt x="0" y="428"/>
                        <a:pt x="0" y="414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lnTo>
                        <a:pt x="414" y="0"/>
                      </a:lnTo>
                      <a:cubicBezTo>
                        <a:pt x="429" y="0"/>
                        <a:pt x="440" y="12"/>
                        <a:pt x="440" y="27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5">
                  <a:extLst>
                    <a:ext uri="{FF2B5EF4-FFF2-40B4-BE49-F238E27FC236}">
                      <a16:creationId xmlns:a16="http://schemas.microsoft.com/office/drawing/2014/main" id="{035E6DDF-B49B-7D0E-DDDA-4739E6496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0" y="5380038"/>
                  <a:ext cx="179388" cy="0"/>
                </a:xfrm>
                <a:custGeom>
                  <a:avLst/>
                  <a:gdLst>
                    <a:gd name="T0" fmla="*/ 0 w 187"/>
                    <a:gd name="T1" fmla="*/ 0 w 187"/>
                    <a:gd name="T2" fmla="*/ 187 w 18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8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6">
                  <a:extLst>
                    <a:ext uri="{FF2B5EF4-FFF2-40B4-BE49-F238E27FC236}">
                      <a16:creationId xmlns:a16="http://schemas.microsoft.com/office/drawing/2014/main" id="{15BFEB03-A22E-C216-E619-171947067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8838" y="5238750"/>
                  <a:ext cx="0" cy="420688"/>
                </a:xfrm>
                <a:custGeom>
                  <a:avLst/>
                  <a:gdLst>
                    <a:gd name="T0" fmla="*/ 0 h 440"/>
                    <a:gd name="T1" fmla="*/ 0 h 440"/>
                    <a:gd name="T2" fmla="*/ 440 h 44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4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7">
                  <a:extLst>
                    <a:ext uri="{FF2B5EF4-FFF2-40B4-BE49-F238E27FC236}">
                      <a16:creationId xmlns:a16="http://schemas.microsoft.com/office/drawing/2014/main" id="{13206CD7-A998-656F-86B6-E639D1D32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538" y="5238750"/>
                  <a:ext cx="0" cy="38100"/>
                </a:xfrm>
                <a:custGeom>
                  <a:avLst/>
                  <a:gdLst>
                    <a:gd name="T0" fmla="*/ 0 h 40"/>
                    <a:gd name="T1" fmla="*/ 0 h 40"/>
                    <a:gd name="T2" fmla="*/ 40 h 4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B498A04F-7CA3-03DD-88BD-3B7CC6027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0" y="5519738"/>
                  <a:ext cx="128588" cy="0"/>
                </a:xfrm>
                <a:custGeom>
                  <a:avLst/>
                  <a:gdLst>
                    <a:gd name="T0" fmla="*/ 0 w 134"/>
                    <a:gd name="T1" fmla="*/ 0 w 134"/>
                    <a:gd name="T2" fmla="*/ 134 w 13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4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ED10122E-3107-501B-DB71-D521886A2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3938" y="5010150"/>
                  <a:ext cx="25400" cy="0"/>
                </a:xfrm>
                <a:custGeom>
                  <a:avLst/>
                  <a:gdLst>
                    <a:gd name="T0" fmla="*/ 0 w 27"/>
                    <a:gd name="T1" fmla="*/ 0 w 27"/>
                    <a:gd name="T2" fmla="*/ 27 w 2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39E7F7B2-AFA6-6250-D401-29422A0C1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3938" y="5111750"/>
                  <a:ext cx="25400" cy="0"/>
                </a:xfrm>
                <a:custGeom>
                  <a:avLst/>
                  <a:gdLst>
                    <a:gd name="T0" fmla="*/ 0 w 27"/>
                    <a:gd name="T1" fmla="*/ 0 w 27"/>
                    <a:gd name="T2" fmla="*/ 27 w 2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041C6863-6337-6096-52B3-6FB421855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538" y="5022850"/>
                  <a:ext cx="0" cy="25400"/>
                </a:xfrm>
                <a:custGeom>
                  <a:avLst/>
                  <a:gdLst>
                    <a:gd name="T0" fmla="*/ 0 h 26"/>
                    <a:gd name="T1" fmla="*/ 0 h 26"/>
                    <a:gd name="T2" fmla="*/ 26 h 2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32">
                  <a:extLst>
                    <a:ext uri="{FF2B5EF4-FFF2-40B4-BE49-F238E27FC236}">
                      <a16:creationId xmlns:a16="http://schemas.microsoft.com/office/drawing/2014/main" id="{48AA51BF-C3B7-2A69-94FE-2D02EF064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4738" y="5022850"/>
                  <a:ext cx="0" cy="25400"/>
                </a:xfrm>
                <a:custGeom>
                  <a:avLst/>
                  <a:gdLst>
                    <a:gd name="T0" fmla="*/ 0 h 26"/>
                    <a:gd name="T1" fmla="*/ 0 h 26"/>
                    <a:gd name="T2" fmla="*/ 26 h 2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3">
                  <a:extLst>
                    <a:ext uri="{FF2B5EF4-FFF2-40B4-BE49-F238E27FC236}">
                      <a16:creationId xmlns:a16="http://schemas.microsoft.com/office/drawing/2014/main" id="{4F63AD39-0069-5826-1B86-DD9B97866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8538" y="5073650"/>
                  <a:ext cx="0" cy="25400"/>
                </a:xfrm>
                <a:custGeom>
                  <a:avLst/>
                  <a:gdLst>
                    <a:gd name="T0" fmla="*/ 0 h 27"/>
                    <a:gd name="T1" fmla="*/ 0 h 27"/>
                    <a:gd name="T2" fmla="*/ 27 h 2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4">
                  <a:extLst>
                    <a:ext uri="{FF2B5EF4-FFF2-40B4-BE49-F238E27FC236}">
                      <a16:creationId xmlns:a16="http://schemas.microsoft.com/office/drawing/2014/main" id="{82B51792-C763-3B57-FA1C-97A577C9F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4738" y="5073650"/>
                  <a:ext cx="0" cy="25400"/>
                </a:xfrm>
                <a:custGeom>
                  <a:avLst/>
                  <a:gdLst>
                    <a:gd name="T0" fmla="*/ 0 h 27"/>
                    <a:gd name="T1" fmla="*/ 0 h 27"/>
                    <a:gd name="T2" fmla="*/ 27 h 2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5">
                  <a:extLst>
                    <a:ext uri="{FF2B5EF4-FFF2-40B4-BE49-F238E27FC236}">
                      <a16:creationId xmlns:a16="http://schemas.microsoft.com/office/drawing/2014/main" id="{4D05CADB-65B1-41E4-F868-A583C65F9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8213" y="5275263"/>
                  <a:ext cx="481013" cy="460375"/>
                </a:xfrm>
                <a:custGeom>
                  <a:avLst/>
                  <a:gdLst>
                    <a:gd name="T0" fmla="*/ 307 w 504"/>
                    <a:gd name="T1" fmla="*/ 483 h 483"/>
                    <a:gd name="T2" fmla="*/ 307 w 504"/>
                    <a:gd name="T3" fmla="*/ 483 h 483"/>
                    <a:gd name="T4" fmla="*/ 299 w 504"/>
                    <a:gd name="T5" fmla="*/ 471 h 483"/>
                    <a:gd name="T6" fmla="*/ 210 w 504"/>
                    <a:gd name="T7" fmla="*/ 444 h 483"/>
                    <a:gd name="T8" fmla="*/ 199 w 504"/>
                    <a:gd name="T9" fmla="*/ 440 h 483"/>
                    <a:gd name="T10" fmla="*/ 112 w 504"/>
                    <a:gd name="T11" fmla="*/ 359 h 483"/>
                    <a:gd name="T12" fmla="*/ 71 w 504"/>
                    <a:gd name="T13" fmla="*/ 298 h 483"/>
                    <a:gd name="T14" fmla="*/ 70 w 504"/>
                    <a:gd name="T15" fmla="*/ 253 h 483"/>
                    <a:gd name="T16" fmla="*/ 147 w 504"/>
                    <a:gd name="T17" fmla="*/ 270 h 483"/>
                    <a:gd name="T18" fmla="*/ 173 w 504"/>
                    <a:gd name="T19" fmla="*/ 308 h 483"/>
                    <a:gd name="T20" fmla="*/ 12 w 504"/>
                    <a:gd name="T21" fmla="*/ 65 h 483"/>
                    <a:gd name="T22" fmla="*/ 24 w 504"/>
                    <a:gd name="T23" fmla="*/ 12 h 483"/>
                    <a:gd name="T24" fmla="*/ 77 w 504"/>
                    <a:gd name="T25" fmla="*/ 22 h 483"/>
                    <a:gd name="T26" fmla="*/ 169 w 504"/>
                    <a:gd name="T27" fmla="*/ 160 h 483"/>
                    <a:gd name="T28" fmla="*/ 151 w 504"/>
                    <a:gd name="T29" fmla="*/ 133 h 483"/>
                    <a:gd name="T30" fmla="*/ 163 w 504"/>
                    <a:gd name="T31" fmla="*/ 80 h 483"/>
                    <a:gd name="T32" fmla="*/ 216 w 504"/>
                    <a:gd name="T33" fmla="*/ 90 h 483"/>
                    <a:gd name="T34" fmla="*/ 243 w 504"/>
                    <a:gd name="T35" fmla="*/ 130 h 483"/>
                    <a:gd name="T36" fmla="*/ 233 w 504"/>
                    <a:gd name="T37" fmla="*/ 115 h 483"/>
                    <a:gd name="T38" fmla="*/ 245 w 504"/>
                    <a:gd name="T39" fmla="*/ 62 h 483"/>
                    <a:gd name="T40" fmla="*/ 299 w 504"/>
                    <a:gd name="T41" fmla="*/ 72 h 483"/>
                    <a:gd name="T42" fmla="*/ 326 w 504"/>
                    <a:gd name="T43" fmla="*/ 113 h 483"/>
                    <a:gd name="T44" fmla="*/ 315 w 504"/>
                    <a:gd name="T45" fmla="*/ 97 h 483"/>
                    <a:gd name="T46" fmla="*/ 327 w 504"/>
                    <a:gd name="T47" fmla="*/ 44 h 483"/>
                    <a:gd name="T48" fmla="*/ 381 w 504"/>
                    <a:gd name="T49" fmla="*/ 53 h 483"/>
                    <a:gd name="T50" fmla="*/ 439 w 504"/>
                    <a:gd name="T51" fmla="*/ 142 h 483"/>
                    <a:gd name="T52" fmla="*/ 497 w 504"/>
                    <a:gd name="T53" fmla="*/ 289 h 483"/>
                    <a:gd name="T54" fmla="*/ 498 w 504"/>
                    <a:gd name="T55" fmla="*/ 306 h 483"/>
                    <a:gd name="T56" fmla="*/ 495 w 504"/>
                    <a:gd name="T57" fmla="*/ 340 h 483"/>
                    <a:gd name="T58" fmla="*/ 504 w 504"/>
                    <a:gd name="T59" fmla="*/ 35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4" h="483">
                      <a:moveTo>
                        <a:pt x="307" y="483"/>
                      </a:moveTo>
                      <a:lnTo>
                        <a:pt x="307" y="483"/>
                      </a:lnTo>
                      <a:lnTo>
                        <a:pt x="299" y="471"/>
                      </a:lnTo>
                      <a:lnTo>
                        <a:pt x="210" y="444"/>
                      </a:lnTo>
                      <a:cubicBezTo>
                        <a:pt x="207" y="443"/>
                        <a:pt x="203" y="441"/>
                        <a:pt x="199" y="440"/>
                      </a:cubicBezTo>
                      <a:cubicBezTo>
                        <a:pt x="164" y="421"/>
                        <a:pt x="133" y="392"/>
                        <a:pt x="112" y="359"/>
                      </a:cubicBezTo>
                      <a:lnTo>
                        <a:pt x="71" y="298"/>
                      </a:lnTo>
                      <a:cubicBezTo>
                        <a:pt x="60" y="281"/>
                        <a:pt x="52" y="265"/>
                        <a:pt x="70" y="253"/>
                      </a:cubicBezTo>
                      <a:cubicBezTo>
                        <a:pt x="88" y="241"/>
                        <a:pt x="136" y="252"/>
                        <a:pt x="147" y="270"/>
                      </a:cubicBezTo>
                      <a:lnTo>
                        <a:pt x="173" y="308"/>
                      </a:lnTo>
                      <a:lnTo>
                        <a:pt x="12" y="65"/>
                      </a:lnTo>
                      <a:cubicBezTo>
                        <a:pt x="0" y="48"/>
                        <a:pt x="5" y="24"/>
                        <a:pt x="24" y="12"/>
                      </a:cubicBezTo>
                      <a:cubicBezTo>
                        <a:pt x="42" y="0"/>
                        <a:pt x="66" y="5"/>
                        <a:pt x="77" y="22"/>
                      </a:cubicBezTo>
                      <a:lnTo>
                        <a:pt x="169" y="160"/>
                      </a:lnTo>
                      <a:lnTo>
                        <a:pt x="151" y="133"/>
                      </a:lnTo>
                      <a:cubicBezTo>
                        <a:pt x="139" y="116"/>
                        <a:pt x="145" y="92"/>
                        <a:pt x="163" y="80"/>
                      </a:cubicBezTo>
                      <a:cubicBezTo>
                        <a:pt x="181" y="68"/>
                        <a:pt x="205" y="72"/>
                        <a:pt x="216" y="90"/>
                      </a:cubicBezTo>
                      <a:lnTo>
                        <a:pt x="243" y="130"/>
                      </a:lnTo>
                      <a:lnTo>
                        <a:pt x="233" y="115"/>
                      </a:lnTo>
                      <a:cubicBezTo>
                        <a:pt x="222" y="98"/>
                        <a:pt x="227" y="74"/>
                        <a:pt x="245" y="62"/>
                      </a:cubicBezTo>
                      <a:cubicBezTo>
                        <a:pt x="263" y="50"/>
                        <a:pt x="287" y="54"/>
                        <a:pt x="299" y="72"/>
                      </a:cubicBezTo>
                      <a:lnTo>
                        <a:pt x="326" y="113"/>
                      </a:lnTo>
                      <a:lnTo>
                        <a:pt x="315" y="97"/>
                      </a:lnTo>
                      <a:cubicBezTo>
                        <a:pt x="304" y="79"/>
                        <a:pt x="309" y="55"/>
                        <a:pt x="327" y="44"/>
                      </a:cubicBezTo>
                      <a:cubicBezTo>
                        <a:pt x="345" y="32"/>
                        <a:pt x="369" y="36"/>
                        <a:pt x="381" y="53"/>
                      </a:cubicBezTo>
                      <a:lnTo>
                        <a:pt x="439" y="142"/>
                      </a:lnTo>
                      <a:cubicBezTo>
                        <a:pt x="469" y="187"/>
                        <a:pt x="487" y="236"/>
                        <a:pt x="497" y="289"/>
                      </a:cubicBezTo>
                      <a:cubicBezTo>
                        <a:pt x="498" y="295"/>
                        <a:pt x="499" y="300"/>
                        <a:pt x="498" y="306"/>
                      </a:cubicBezTo>
                      <a:lnTo>
                        <a:pt x="495" y="340"/>
                      </a:lnTo>
                      <a:lnTo>
                        <a:pt x="504" y="35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42FF8A7-C627-301B-451E-44892924C6CC}"/>
              </a:ext>
            </a:extLst>
          </p:cNvPr>
          <p:cNvGrpSpPr/>
          <p:nvPr/>
        </p:nvGrpSpPr>
        <p:grpSpPr>
          <a:xfrm>
            <a:off x="678619" y="1412776"/>
            <a:ext cx="2576354" cy="2480093"/>
            <a:chOff x="744748" y="1412776"/>
            <a:chExt cx="2576354" cy="2480093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CC58C464-21B2-3E78-1E6C-AFF23F9EA1FF}"/>
                </a:ext>
              </a:extLst>
            </p:cNvPr>
            <p:cNvSpPr txBox="1"/>
            <p:nvPr/>
          </p:nvSpPr>
          <p:spPr>
            <a:xfrm>
              <a:off x="744748" y="3338871"/>
              <a:ext cx="2576354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Bespreek je </a:t>
              </a:r>
              <a:br>
                <a: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</a:b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doel en horizon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90F3D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6144E988-AB02-AF8D-8AA5-CC042B00421A}"/>
                </a:ext>
              </a:extLst>
            </p:cNvPr>
            <p:cNvGrpSpPr/>
            <p:nvPr/>
          </p:nvGrpSpPr>
          <p:grpSpPr>
            <a:xfrm>
              <a:off x="1186831" y="1412776"/>
              <a:ext cx="1692188" cy="1692188"/>
              <a:chOff x="1186831" y="1412776"/>
              <a:chExt cx="1692188" cy="1692188"/>
            </a:xfrm>
          </p:grpSpPr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A7ABCAC7-9BC1-B4DF-C2E2-0DA0DAB630D1}"/>
                  </a:ext>
                </a:extLst>
              </p:cNvPr>
              <p:cNvSpPr/>
              <p:nvPr/>
            </p:nvSpPr>
            <p:spPr>
              <a:xfrm>
                <a:off x="1186831" y="1412776"/>
                <a:ext cx="1692188" cy="1692188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63" name="Group 248">
                <a:extLst>
                  <a:ext uri="{FF2B5EF4-FFF2-40B4-BE49-F238E27FC236}">
                    <a16:creationId xmlns:a16="http://schemas.microsoft.com/office/drawing/2014/main" id="{26432E66-E650-1D85-01D2-4A24DDC4C580}"/>
                  </a:ext>
                </a:extLst>
              </p:cNvPr>
              <p:cNvGrpSpPr/>
              <p:nvPr/>
            </p:nvGrpSpPr>
            <p:grpSpPr>
              <a:xfrm>
                <a:off x="1640761" y="1805745"/>
                <a:ext cx="784328" cy="906250"/>
                <a:chOff x="7200900" y="3671888"/>
                <a:chExt cx="684213" cy="790575"/>
              </a:xfrm>
            </p:grpSpPr>
            <p:sp>
              <p:nvSpPr>
                <p:cNvPr id="64" name="Freeform 69">
                  <a:extLst>
                    <a:ext uri="{FF2B5EF4-FFF2-40B4-BE49-F238E27FC236}">
                      <a16:creationId xmlns:a16="http://schemas.microsoft.com/office/drawing/2014/main" id="{4CD7EAFF-2DC8-02CF-B5D6-8DE299726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0900" y="3800475"/>
                  <a:ext cx="684213" cy="661988"/>
                </a:xfrm>
                <a:custGeom>
                  <a:avLst/>
                  <a:gdLst>
                    <a:gd name="T0" fmla="*/ 305 w 716"/>
                    <a:gd name="T1" fmla="*/ 0 h 693"/>
                    <a:gd name="T2" fmla="*/ 305 w 716"/>
                    <a:gd name="T3" fmla="*/ 0 h 693"/>
                    <a:gd name="T4" fmla="*/ 611 w 716"/>
                    <a:gd name="T5" fmla="*/ 0 h 693"/>
                    <a:gd name="T6" fmla="*/ 628 w 716"/>
                    <a:gd name="T7" fmla="*/ 12 h 693"/>
                    <a:gd name="T8" fmla="*/ 713 w 716"/>
                    <a:gd name="T9" fmla="*/ 192 h 693"/>
                    <a:gd name="T10" fmla="*/ 695 w 716"/>
                    <a:gd name="T11" fmla="*/ 616 h 693"/>
                    <a:gd name="T12" fmla="*/ 615 w 716"/>
                    <a:gd name="T13" fmla="*/ 693 h 693"/>
                    <a:gd name="T14" fmla="*/ 101 w 716"/>
                    <a:gd name="T15" fmla="*/ 693 h 693"/>
                    <a:gd name="T16" fmla="*/ 21 w 716"/>
                    <a:gd name="T17" fmla="*/ 616 h 693"/>
                    <a:gd name="T18" fmla="*/ 3 w 716"/>
                    <a:gd name="T19" fmla="*/ 192 h 693"/>
                    <a:gd name="T20" fmla="*/ 88 w 716"/>
                    <a:gd name="T21" fmla="*/ 12 h 693"/>
                    <a:gd name="T22" fmla="*/ 105 w 716"/>
                    <a:gd name="T23" fmla="*/ 0 h 693"/>
                    <a:gd name="T24" fmla="*/ 158 w 716"/>
                    <a:gd name="T25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6" h="693">
                      <a:moveTo>
                        <a:pt x="305" y="0"/>
                      </a:moveTo>
                      <a:lnTo>
                        <a:pt x="305" y="0"/>
                      </a:lnTo>
                      <a:lnTo>
                        <a:pt x="611" y="0"/>
                      </a:lnTo>
                      <a:lnTo>
                        <a:pt x="628" y="12"/>
                      </a:lnTo>
                      <a:cubicBezTo>
                        <a:pt x="684" y="54"/>
                        <a:pt x="716" y="122"/>
                        <a:pt x="713" y="192"/>
                      </a:cubicBezTo>
                      <a:lnTo>
                        <a:pt x="695" y="616"/>
                      </a:lnTo>
                      <a:cubicBezTo>
                        <a:pt x="693" y="659"/>
                        <a:pt x="658" y="693"/>
                        <a:pt x="615" y="693"/>
                      </a:cubicBezTo>
                      <a:lnTo>
                        <a:pt x="101" y="693"/>
                      </a:lnTo>
                      <a:cubicBezTo>
                        <a:pt x="59" y="693"/>
                        <a:pt x="23" y="659"/>
                        <a:pt x="21" y="616"/>
                      </a:cubicBezTo>
                      <a:lnTo>
                        <a:pt x="3" y="192"/>
                      </a:lnTo>
                      <a:cubicBezTo>
                        <a:pt x="0" y="122"/>
                        <a:pt x="32" y="54"/>
                        <a:pt x="88" y="12"/>
                      </a:cubicBezTo>
                      <a:lnTo>
                        <a:pt x="105" y="0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70">
                  <a:extLst>
                    <a:ext uri="{FF2B5EF4-FFF2-40B4-BE49-F238E27FC236}">
                      <a16:creationId xmlns:a16="http://schemas.microsoft.com/office/drawing/2014/main" id="{BF0B24FC-0610-7272-9E7D-46A3791D9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0913" y="3671888"/>
                  <a:ext cx="484188" cy="128588"/>
                </a:xfrm>
                <a:custGeom>
                  <a:avLst/>
                  <a:gdLst>
                    <a:gd name="T0" fmla="*/ 506 w 506"/>
                    <a:gd name="T1" fmla="*/ 134 h 134"/>
                    <a:gd name="T2" fmla="*/ 506 w 506"/>
                    <a:gd name="T3" fmla="*/ 134 h 134"/>
                    <a:gd name="T4" fmla="*/ 506 w 506"/>
                    <a:gd name="T5" fmla="*/ 0 h 134"/>
                    <a:gd name="T6" fmla="*/ 0 w 506"/>
                    <a:gd name="T7" fmla="*/ 0 h 134"/>
                    <a:gd name="T8" fmla="*/ 0 w 506"/>
                    <a:gd name="T9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6" h="134">
                      <a:moveTo>
                        <a:pt x="506" y="134"/>
                      </a:moveTo>
                      <a:lnTo>
                        <a:pt x="506" y="134"/>
                      </a:lnTo>
                      <a:lnTo>
                        <a:pt x="506" y="0"/>
                      </a:lnTo>
                      <a:lnTo>
                        <a:pt x="0" y="0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>
                  <a:extLst>
                    <a:ext uri="{FF2B5EF4-FFF2-40B4-BE49-F238E27FC236}">
                      <a16:creationId xmlns:a16="http://schemas.microsoft.com/office/drawing/2014/main" id="{16541139-7D4B-AE10-AA13-B50FD8C13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5513" y="3735388"/>
                  <a:ext cx="139700" cy="0"/>
                </a:xfrm>
                <a:custGeom>
                  <a:avLst/>
                  <a:gdLst>
                    <a:gd name="T0" fmla="*/ 0 w 147"/>
                    <a:gd name="T1" fmla="*/ 0 w 147"/>
                    <a:gd name="T2" fmla="*/ 147 w 14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72">
                  <a:extLst>
                    <a:ext uri="{FF2B5EF4-FFF2-40B4-BE49-F238E27FC236}">
                      <a16:creationId xmlns:a16="http://schemas.microsoft.com/office/drawing/2014/main" id="{5BE6CB35-1620-1FED-3815-FC68540DF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1113" y="3735388"/>
                  <a:ext cx="179388" cy="0"/>
                </a:xfrm>
                <a:custGeom>
                  <a:avLst/>
                  <a:gdLst>
                    <a:gd name="T0" fmla="*/ 0 w 187"/>
                    <a:gd name="T1" fmla="*/ 0 w 187"/>
                    <a:gd name="T2" fmla="*/ 187 w 18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8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73">
                  <a:extLst>
                    <a:ext uri="{FF2B5EF4-FFF2-40B4-BE49-F238E27FC236}">
                      <a16:creationId xmlns:a16="http://schemas.microsoft.com/office/drawing/2014/main" id="{53568CBD-2498-4B9C-7B0F-1E98B83F5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7113" y="4079875"/>
                  <a:ext cx="306388" cy="331788"/>
                </a:xfrm>
                <a:custGeom>
                  <a:avLst/>
                  <a:gdLst>
                    <a:gd name="T0" fmla="*/ 304 w 321"/>
                    <a:gd name="T1" fmla="*/ 202 h 347"/>
                    <a:gd name="T2" fmla="*/ 304 w 321"/>
                    <a:gd name="T3" fmla="*/ 202 h 347"/>
                    <a:gd name="T4" fmla="*/ 129 w 321"/>
                    <a:gd name="T5" fmla="*/ 330 h 347"/>
                    <a:gd name="T6" fmla="*/ 18 w 321"/>
                    <a:gd name="T7" fmla="*/ 144 h 347"/>
                    <a:gd name="T8" fmla="*/ 192 w 321"/>
                    <a:gd name="T9" fmla="*/ 16 h 347"/>
                    <a:gd name="T10" fmla="*/ 304 w 321"/>
                    <a:gd name="T11" fmla="*/ 202 h 347"/>
                    <a:gd name="T12" fmla="*/ 304 w 321"/>
                    <a:gd name="T13" fmla="*/ 202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1" h="347">
                      <a:moveTo>
                        <a:pt x="304" y="202"/>
                      </a:moveTo>
                      <a:lnTo>
                        <a:pt x="304" y="202"/>
                      </a:lnTo>
                      <a:cubicBezTo>
                        <a:pt x="287" y="289"/>
                        <a:pt x="208" y="347"/>
                        <a:pt x="129" y="330"/>
                      </a:cubicBezTo>
                      <a:cubicBezTo>
                        <a:pt x="50" y="314"/>
                        <a:pt x="0" y="231"/>
                        <a:pt x="18" y="144"/>
                      </a:cubicBezTo>
                      <a:cubicBezTo>
                        <a:pt x="35" y="57"/>
                        <a:pt x="113" y="0"/>
                        <a:pt x="192" y="16"/>
                      </a:cubicBezTo>
                      <a:cubicBezTo>
                        <a:pt x="271" y="32"/>
                        <a:pt x="321" y="115"/>
                        <a:pt x="304" y="202"/>
                      </a:cubicBezTo>
                      <a:lnTo>
                        <a:pt x="304" y="202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74">
                  <a:extLst>
                    <a:ext uri="{FF2B5EF4-FFF2-40B4-BE49-F238E27FC236}">
                      <a16:creationId xmlns:a16="http://schemas.microsoft.com/office/drawing/2014/main" id="{25C52338-3406-5FC7-95F1-960527F0B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1100" y="4092575"/>
                  <a:ext cx="203200" cy="306388"/>
                </a:xfrm>
                <a:custGeom>
                  <a:avLst/>
                  <a:gdLst>
                    <a:gd name="T0" fmla="*/ 13 w 214"/>
                    <a:gd name="T1" fmla="*/ 0 h 320"/>
                    <a:gd name="T2" fmla="*/ 13 w 214"/>
                    <a:gd name="T3" fmla="*/ 0 h 320"/>
                    <a:gd name="T4" fmla="*/ 85 w 214"/>
                    <a:gd name="T5" fmla="*/ 3 h 320"/>
                    <a:gd name="T6" fmla="*/ 197 w 214"/>
                    <a:gd name="T7" fmla="*/ 189 h 320"/>
                    <a:gd name="T8" fmla="*/ 26 w 214"/>
                    <a:gd name="T9" fmla="*/ 320 h 320"/>
                    <a:gd name="T10" fmla="*/ 0 w 214"/>
                    <a:gd name="T11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20">
                      <a:moveTo>
                        <a:pt x="13" y="0"/>
                      </a:moveTo>
                      <a:lnTo>
                        <a:pt x="13" y="0"/>
                      </a:lnTo>
                      <a:cubicBezTo>
                        <a:pt x="13" y="0"/>
                        <a:pt x="67" y="0"/>
                        <a:pt x="85" y="3"/>
                      </a:cubicBezTo>
                      <a:cubicBezTo>
                        <a:pt x="164" y="19"/>
                        <a:pt x="214" y="102"/>
                        <a:pt x="197" y="189"/>
                      </a:cubicBezTo>
                      <a:cubicBezTo>
                        <a:pt x="180" y="274"/>
                        <a:pt x="106" y="320"/>
                        <a:pt x="26" y="320"/>
                      </a:cubicBez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75">
                  <a:extLst>
                    <a:ext uri="{FF2B5EF4-FFF2-40B4-BE49-F238E27FC236}">
                      <a16:creationId xmlns:a16="http://schemas.microsoft.com/office/drawing/2014/main" id="{A3325F81-5A17-557C-A6FA-755F4992F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8238" y="4192588"/>
                  <a:ext cx="84138" cy="106363"/>
                </a:xfrm>
                <a:custGeom>
                  <a:avLst/>
                  <a:gdLst>
                    <a:gd name="T0" fmla="*/ 0 w 88"/>
                    <a:gd name="T1" fmla="*/ 84 h 112"/>
                    <a:gd name="T2" fmla="*/ 0 w 88"/>
                    <a:gd name="T3" fmla="*/ 84 h 112"/>
                    <a:gd name="T4" fmla="*/ 27 w 88"/>
                    <a:gd name="T5" fmla="*/ 108 h 112"/>
                    <a:gd name="T6" fmla="*/ 49 w 88"/>
                    <a:gd name="T7" fmla="*/ 111 h 112"/>
                    <a:gd name="T8" fmla="*/ 79 w 88"/>
                    <a:gd name="T9" fmla="*/ 87 h 112"/>
                    <a:gd name="T10" fmla="*/ 55 w 88"/>
                    <a:gd name="T11" fmla="*/ 58 h 112"/>
                    <a:gd name="T12" fmla="*/ 32 w 88"/>
                    <a:gd name="T13" fmla="*/ 55 h 112"/>
                    <a:gd name="T14" fmla="*/ 9 w 88"/>
                    <a:gd name="T15" fmla="*/ 25 h 112"/>
                    <a:gd name="T16" fmla="*/ 39 w 88"/>
                    <a:gd name="T17" fmla="*/ 2 h 112"/>
                    <a:gd name="T18" fmla="*/ 60 w 88"/>
                    <a:gd name="T19" fmla="*/ 4 h 112"/>
                    <a:gd name="T20" fmla="*/ 88 w 88"/>
                    <a:gd name="T21" fmla="*/ 2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112">
                      <a:moveTo>
                        <a:pt x="0" y="84"/>
                      </a:moveTo>
                      <a:lnTo>
                        <a:pt x="0" y="84"/>
                      </a:lnTo>
                      <a:cubicBezTo>
                        <a:pt x="8" y="105"/>
                        <a:pt x="27" y="108"/>
                        <a:pt x="27" y="108"/>
                      </a:cubicBezTo>
                      <a:lnTo>
                        <a:pt x="49" y="111"/>
                      </a:lnTo>
                      <a:cubicBezTo>
                        <a:pt x="64" y="112"/>
                        <a:pt x="77" y="102"/>
                        <a:pt x="79" y="87"/>
                      </a:cubicBezTo>
                      <a:cubicBezTo>
                        <a:pt x="80" y="73"/>
                        <a:pt x="70" y="59"/>
                        <a:pt x="55" y="58"/>
                      </a:cubicBezTo>
                      <a:lnTo>
                        <a:pt x="32" y="55"/>
                      </a:lnTo>
                      <a:cubicBezTo>
                        <a:pt x="18" y="53"/>
                        <a:pt x="7" y="40"/>
                        <a:pt x="9" y="25"/>
                      </a:cubicBezTo>
                      <a:cubicBezTo>
                        <a:pt x="11" y="11"/>
                        <a:pt x="24" y="0"/>
                        <a:pt x="39" y="2"/>
                      </a:cubicBezTo>
                      <a:lnTo>
                        <a:pt x="60" y="4"/>
                      </a:lnTo>
                      <a:cubicBezTo>
                        <a:pt x="60" y="4"/>
                        <a:pt x="80" y="7"/>
                        <a:pt x="88" y="28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6">
                  <a:extLst>
                    <a:ext uri="{FF2B5EF4-FFF2-40B4-BE49-F238E27FC236}">
                      <a16:creationId xmlns:a16="http://schemas.microsoft.com/office/drawing/2014/main" id="{1813D0A3-003B-220B-2B37-C71F8597A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5863" y="4183063"/>
                  <a:ext cx="1588" cy="11113"/>
                </a:xfrm>
                <a:custGeom>
                  <a:avLst/>
                  <a:gdLst>
                    <a:gd name="T0" fmla="*/ 2 w 2"/>
                    <a:gd name="T1" fmla="*/ 0 h 13"/>
                    <a:gd name="T2" fmla="*/ 2 w 2"/>
                    <a:gd name="T3" fmla="*/ 0 h 13"/>
                    <a:gd name="T4" fmla="*/ 0 w 2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7">
                  <a:extLst>
                    <a:ext uri="{FF2B5EF4-FFF2-40B4-BE49-F238E27FC236}">
                      <a16:creationId xmlns:a16="http://schemas.microsoft.com/office/drawing/2014/main" id="{E23AD0C4-DEF6-1A28-8D87-94FA8224D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3163" y="4295775"/>
                  <a:ext cx="0" cy="12700"/>
                </a:xfrm>
                <a:custGeom>
                  <a:avLst/>
                  <a:gdLst>
                    <a:gd name="T0" fmla="*/ 1 w 1"/>
                    <a:gd name="T1" fmla="*/ 0 h 13"/>
                    <a:gd name="T2" fmla="*/ 1 w 1"/>
                    <a:gd name="T3" fmla="*/ 0 h 13"/>
                    <a:gd name="T4" fmla="*/ 0 w 1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8">
                  <a:extLst>
                    <a:ext uri="{FF2B5EF4-FFF2-40B4-BE49-F238E27FC236}">
                      <a16:creationId xmlns:a16="http://schemas.microsoft.com/office/drawing/2014/main" id="{30BA372E-13F0-FE9B-1E18-165305423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8213" y="4210050"/>
                  <a:ext cx="193675" cy="188913"/>
                </a:xfrm>
                <a:custGeom>
                  <a:avLst/>
                  <a:gdLst>
                    <a:gd name="T0" fmla="*/ 112 w 204"/>
                    <a:gd name="T1" fmla="*/ 0 h 197"/>
                    <a:gd name="T2" fmla="*/ 112 w 204"/>
                    <a:gd name="T3" fmla="*/ 0 h 197"/>
                    <a:gd name="T4" fmla="*/ 0 w 204"/>
                    <a:gd name="T5" fmla="*/ 97 h 197"/>
                    <a:gd name="T6" fmla="*/ 147 w 204"/>
                    <a:gd name="T7" fmla="*/ 197 h 197"/>
                    <a:gd name="T8" fmla="*/ 204 w 204"/>
                    <a:gd name="T9" fmla="*/ 189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97">
                      <a:moveTo>
                        <a:pt x="112" y="0"/>
                      </a:moveTo>
                      <a:lnTo>
                        <a:pt x="112" y="0"/>
                      </a:lnTo>
                      <a:cubicBezTo>
                        <a:pt x="48" y="11"/>
                        <a:pt x="0" y="50"/>
                        <a:pt x="0" y="97"/>
                      </a:cubicBezTo>
                      <a:cubicBezTo>
                        <a:pt x="0" y="152"/>
                        <a:pt x="66" y="197"/>
                        <a:pt x="147" y="197"/>
                      </a:cubicBezTo>
                      <a:cubicBezTo>
                        <a:pt x="167" y="197"/>
                        <a:pt x="186" y="194"/>
                        <a:pt x="204" y="18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EB12C8CE-7784-003C-7AF6-9E9FC05CB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0638" y="4208463"/>
                  <a:ext cx="177800" cy="200025"/>
                </a:xfrm>
                <a:custGeom>
                  <a:avLst/>
                  <a:gdLst>
                    <a:gd name="T0" fmla="*/ 82 w 186"/>
                    <a:gd name="T1" fmla="*/ 0 h 210"/>
                    <a:gd name="T2" fmla="*/ 82 w 186"/>
                    <a:gd name="T3" fmla="*/ 0 h 210"/>
                    <a:gd name="T4" fmla="*/ 161 w 186"/>
                    <a:gd name="T5" fmla="*/ 152 h 210"/>
                    <a:gd name="T6" fmla="*/ 0 w 186"/>
                    <a:gd name="T7" fmla="*/ 18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6" h="210">
                      <a:moveTo>
                        <a:pt x="82" y="0"/>
                      </a:moveTo>
                      <a:lnTo>
                        <a:pt x="82" y="0"/>
                      </a:lnTo>
                      <a:cubicBezTo>
                        <a:pt x="150" y="37"/>
                        <a:pt x="186" y="105"/>
                        <a:pt x="161" y="152"/>
                      </a:cubicBezTo>
                      <a:cubicBezTo>
                        <a:pt x="138" y="198"/>
                        <a:pt x="67" y="210"/>
                        <a:pt x="0" y="182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91CEDC0-6FF4-E85D-C371-F8FC001C7B93}"/>
              </a:ext>
            </a:extLst>
          </p:cNvPr>
          <p:cNvGrpSpPr/>
          <p:nvPr/>
        </p:nvGrpSpPr>
        <p:grpSpPr>
          <a:xfrm>
            <a:off x="3343250" y="1412776"/>
            <a:ext cx="2576354" cy="2475460"/>
            <a:chOff x="3377248" y="1412776"/>
            <a:chExt cx="2576354" cy="2475460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A1C1B29-E2FC-42BF-977A-A68C21234A3E}"/>
                </a:ext>
              </a:extLst>
            </p:cNvPr>
            <p:cNvSpPr txBox="1"/>
            <p:nvPr/>
          </p:nvSpPr>
          <p:spPr>
            <a:xfrm>
              <a:off x="3377248" y="3334238"/>
              <a:ext cx="2576354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Stap gespreid in</a:t>
              </a:r>
              <a:b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</a:b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als je twijfelt</a:t>
              </a:r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B79418B1-2F4A-FBF8-B452-B093741A3F1E}"/>
                </a:ext>
              </a:extLst>
            </p:cNvPr>
            <p:cNvGrpSpPr/>
            <p:nvPr/>
          </p:nvGrpSpPr>
          <p:grpSpPr>
            <a:xfrm>
              <a:off x="3819331" y="1412776"/>
              <a:ext cx="1692188" cy="1692188"/>
              <a:chOff x="3819331" y="1412776"/>
              <a:chExt cx="1692188" cy="1692188"/>
            </a:xfrm>
          </p:grpSpPr>
          <p:sp>
            <p:nvSpPr>
              <p:cNvPr id="15" name="Ovaal 14">
                <a:extLst>
                  <a:ext uri="{FF2B5EF4-FFF2-40B4-BE49-F238E27FC236}">
                    <a16:creationId xmlns:a16="http://schemas.microsoft.com/office/drawing/2014/main" id="{2813DD06-535C-BF1D-ED9B-E01C4B465900}"/>
                  </a:ext>
                </a:extLst>
              </p:cNvPr>
              <p:cNvSpPr/>
              <p:nvPr/>
            </p:nvSpPr>
            <p:spPr>
              <a:xfrm>
                <a:off x="3819331" y="1412776"/>
                <a:ext cx="1692188" cy="1692188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57BA1B03-2CD1-94C7-7CDA-8893BB0D1D4C}"/>
                  </a:ext>
                </a:extLst>
              </p:cNvPr>
              <p:cNvGrpSpPr/>
              <p:nvPr/>
            </p:nvGrpSpPr>
            <p:grpSpPr>
              <a:xfrm>
                <a:off x="4279054" y="1811539"/>
                <a:ext cx="894662" cy="894662"/>
                <a:chOff x="5041900" y="2351088"/>
                <a:chExt cx="750888" cy="750888"/>
              </a:xfrm>
            </p:grpSpPr>
            <p:sp>
              <p:nvSpPr>
                <p:cNvPr id="76" name="Freeform 58">
                  <a:extLst>
                    <a:ext uri="{FF2B5EF4-FFF2-40B4-BE49-F238E27FC236}">
                      <a16:creationId xmlns:a16="http://schemas.microsoft.com/office/drawing/2014/main" id="{C1C800A8-EF1B-E6B9-379D-58800CBF8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913" y="2476501"/>
                  <a:ext cx="19050" cy="131763"/>
                </a:xfrm>
                <a:custGeom>
                  <a:avLst/>
                  <a:gdLst>
                    <a:gd name="T0" fmla="*/ 0 w 68"/>
                    <a:gd name="T1" fmla="*/ 450 h 450"/>
                    <a:gd name="T2" fmla="*/ 0 w 68"/>
                    <a:gd name="T3" fmla="*/ 450 h 450"/>
                    <a:gd name="T4" fmla="*/ 68 w 68"/>
                    <a:gd name="T5" fmla="*/ 266 h 450"/>
                    <a:gd name="T6" fmla="*/ 68 w 68"/>
                    <a:gd name="T7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450">
                      <a:moveTo>
                        <a:pt x="0" y="450"/>
                      </a:moveTo>
                      <a:lnTo>
                        <a:pt x="0" y="450"/>
                      </a:lnTo>
                      <a:cubicBezTo>
                        <a:pt x="43" y="394"/>
                        <a:pt x="68" y="332"/>
                        <a:pt x="68" y="266"/>
                      </a:cubicBezTo>
                      <a:lnTo>
                        <a:pt x="68" y="0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77" name="Freeform 59">
                  <a:extLst>
                    <a:ext uri="{FF2B5EF4-FFF2-40B4-BE49-F238E27FC236}">
                      <a16:creationId xmlns:a16="http://schemas.microsoft.com/office/drawing/2014/main" id="{9665A3A7-EC34-5034-7F4A-9A9AAAD65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5563" y="2476501"/>
                  <a:ext cx="269875" cy="203200"/>
                </a:xfrm>
                <a:custGeom>
                  <a:avLst/>
                  <a:gdLst>
                    <a:gd name="T0" fmla="*/ 0 w 920"/>
                    <a:gd name="T1" fmla="*/ 0 h 693"/>
                    <a:gd name="T2" fmla="*/ 0 w 920"/>
                    <a:gd name="T3" fmla="*/ 0 h 693"/>
                    <a:gd name="T4" fmla="*/ 0 w 920"/>
                    <a:gd name="T5" fmla="*/ 267 h 693"/>
                    <a:gd name="T6" fmla="*/ 693 w 920"/>
                    <a:gd name="T7" fmla="*/ 693 h 693"/>
                    <a:gd name="T8" fmla="*/ 920 w 920"/>
                    <a:gd name="T9" fmla="*/ 67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0" h="69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7"/>
                      </a:lnTo>
                      <a:cubicBezTo>
                        <a:pt x="0" y="502"/>
                        <a:pt x="310" y="693"/>
                        <a:pt x="693" y="693"/>
                      </a:cubicBezTo>
                      <a:cubicBezTo>
                        <a:pt x="773" y="693"/>
                        <a:pt x="849" y="685"/>
                        <a:pt x="920" y="67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78" name="Freeform 60">
                  <a:extLst>
                    <a:ext uri="{FF2B5EF4-FFF2-40B4-BE49-F238E27FC236}">
                      <a16:creationId xmlns:a16="http://schemas.microsoft.com/office/drawing/2014/main" id="{2B151F51-4976-FE7A-1AE3-B72FB85CB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5563" y="2351088"/>
                  <a:ext cx="406400" cy="249238"/>
                </a:xfrm>
                <a:custGeom>
                  <a:avLst/>
                  <a:gdLst>
                    <a:gd name="T0" fmla="*/ 1386 w 1386"/>
                    <a:gd name="T1" fmla="*/ 427 h 854"/>
                    <a:gd name="T2" fmla="*/ 1386 w 1386"/>
                    <a:gd name="T3" fmla="*/ 427 h 854"/>
                    <a:gd name="T4" fmla="*/ 693 w 1386"/>
                    <a:gd name="T5" fmla="*/ 854 h 854"/>
                    <a:gd name="T6" fmla="*/ 0 w 1386"/>
                    <a:gd name="T7" fmla="*/ 427 h 854"/>
                    <a:gd name="T8" fmla="*/ 693 w 1386"/>
                    <a:gd name="T9" fmla="*/ 0 h 854"/>
                    <a:gd name="T10" fmla="*/ 1386 w 1386"/>
                    <a:gd name="T11" fmla="*/ 427 h 854"/>
                    <a:gd name="T12" fmla="*/ 1386 w 1386"/>
                    <a:gd name="T13" fmla="*/ 427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6" h="854">
                      <a:moveTo>
                        <a:pt x="1386" y="427"/>
                      </a:moveTo>
                      <a:lnTo>
                        <a:pt x="1386" y="427"/>
                      </a:lnTo>
                      <a:cubicBezTo>
                        <a:pt x="1386" y="662"/>
                        <a:pt x="1076" y="854"/>
                        <a:pt x="693" y="854"/>
                      </a:cubicBezTo>
                      <a:cubicBezTo>
                        <a:pt x="310" y="854"/>
                        <a:pt x="0" y="662"/>
                        <a:pt x="0" y="427"/>
                      </a:cubicBezTo>
                      <a:cubicBezTo>
                        <a:pt x="0" y="191"/>
                        <a:pt x="310" y="0"/>
                        <a:pt x="693" y="0"/>
                      </a:cubicBezTo>
                      <a:cubicBezTo>
                        <a:pt x="1076" y="0"/>
                        <a:pt x="1386" y="191"/>
                        <a:pt x="1386" y="427"/>
                      </a:cubicBezTo>
                      <a:lnTo>
                        <a:pt x="1386" y="4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79" name="Freeform 61">
                  <a:extLst>
                    <a:ext uri="{FF2B5EF4-FFF2-40B4-BE49-F238E27FC236}">
                      <a16:creationId xmlns:a16="http://schemas.microsoft.com/office/drawing/2014/main" id="{0E131C56-7F50-780E-33DD-A45FD7517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725" y="2413001"/>
                  <a:ext cx="93663" cy="125413"/>
                </a:xfrm>
                <a:custGeom>
                  <a:avLst/>
                  <a:gdLst>
                    <a:gd name="T0" fmla="*/ 0 w 320"/>
                    <a:gd name="T1" fmla="*/ 346 h 426"/>
                    <a:gd name="T2" fmla="*/ 0 w 320"/>
                    <a:gd name="T3" fmla="*/ 346 h 426"/>
                    <a:gd name="T4" fmla="*/ 160 w 320"/>
                    <a:gd name="T5" fmla="*/ 426 h 426"/>
                    <a:gd name="T6" fmla="*/ 320 w 320"/>
                    <a:gd name="T7" fmla="*/ 329 h 426"/>
                    <a:gd name="T8" fmla="*/ 160 w 320"/>
                    <a:gd name="T9" fmla="*/ 213 h 426"/>
                    <a:gd name="T10" fmla="*/ 0 w 320"/>
                    <a:gd name="T11" fmla="*/ 96 h 426"/>
                    <a:gd name="T12" fmla="*/ 160 w 320"/>
                    <a:gd name="T13" fmla="*/ 0 h 426"/>
                    <a:gd name="T14" fmla="*/ 320 w 320"/>
                    <a:gd name="T15" fmla="*/ 8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0" h="426">
                      <a:moveTo>
                        <a:pt x="0" y="346"/>
                      </a:moveTo>
                      <a:lnTo>
                        <a:pt x="0" y="346"/>
                      </a:lnTo>
                      <a:cubicBezTo>
                        <a:pt x="0" y="346"/>
                        <a:pt x="9" y="426"/>
                        <a:pt x="160" y="426"/>
                      </a:cubicBezTo>
                      <a:cubicBezTo>
                        <a:pt x="269" y="426"/>
                        <a:pt x="320" y="382"/>
                        <a:pt x="320" y="329"/>
                      </a:cubicBezTo>
                      <a:cubicBezTo>
                        <a:pt x="320" y="266"/>
                        <a:pt x="264" y="235"/>
                        <a:pt x="160" y="213"/>
                      </a:cubicBezTo>
                      <a:cubicBezTo>
                        <a:pt x="56" y="191"/>
                        <a:pt x="0" y="159"/>
                        <a:pt x="0" y="96"/>
                      </a:cubicBezTo>
                      <a:cubicBezTo>
                        <a:pt x="0" y="43"/>
                        <a:pt x="51" y="0"/>
                        <a:pt x="160" y="0"/>
                      </a:cubicBezTo>
                      <a:cubicBezTo>
                        <a:pt x="311" y="0"/>
                        <a:pt x="320" y="80"/>
                        <a:pt x="320" y="8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0" name="Freeform 62">
                  <a:extLst>
                    <a:ext uri="{FF2B5EF4-FFF2-40B4-BE49-F238E27FC236}">
                      <a16:creationId xmlns:a16="http://schemas.microsoft.com/office/drawing/2014/main" id="{70161785-76B2-2CD0-F46E-E687957AC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8763" y="2389188"/>
                  <a:ext cx="0" cy="23813"/>
                </a:xfrm>
                <a:custGeom>
                  <a:avLst/>
                  <a:gdLst>
                    <a:gd name="T0" fmla="*/ 0 h 80"/>
                    <a:gd name="T1" fmla="*/ 0 h 80"/>
                    <a:gd name="T2" fmla="*/ 80 h 8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1" name="Freeform 63">
                  <a:extLst>
                    <a:ext uri="{FF2B5EF4-FFF2-40B4-BE49-F238E27FC236}">
                      <a16:creationId xmlns:a16="http://schemas.microsoft.com/office/drawing/2014/main" id="{2554FDA4-3594-9383-8280-253080874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8763" y="2538413"/>
                  <a:ext cx="0" cy="23813"/>
                </a:xfrm>
                <a:custGeom>
                  <a:avLst/>
                  <a:gdLst>
                    <a:gd name="T0" fmla="*/ 0 h 80"/>
                    <a:gd name="T1" fmla="*/ 0 h 80"/>
                    <a:gd name="T2" fmla="*/ 80 h 8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2" name="Freeform 64">
                  <a:extLst>
                    <a:ext uri="{FF2B5EF4-FFF2-40B4-BE49-F238E27FC236}">
                      <a16:creationId xmlns:a16="http://schemas.microsoft.com/office/drawing/2014/main" id="{19CE4C48-673B-8143-9ADE-96CC0CC4F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8300" y="2725738"/>
                  <a:ext cx="344488" cy="203200"/>
                </a:xfrm>
                <a:custGeom>
                  <a:avLst/>
                  <a:gdLst>
                    <a:gd name="T0" fmla="*/ 0 w 1174"/>
                    <a:gd name="T1" fmla="*/ 575 h 693"/>
                    <a:gd name="T2" fmla="*/ 0 w 1174"/>
                    <a:gd name="T3" fmla="*/ 575 h 693"/>
                    <a:gd name="T4" fmla="*/ 480 w 1174"/>
                    <a:gd name="T5" fmla="*/ 693 h 693"/>
                    <a:gd name="T6" fmla="*/ 1174 w 1174"/>
                    <a:gd name="T7" fmla="*/ 267 h 693"/>
                    <a:gd name="T8" fmla="*/ 1174 w 1174"/>
                    <a:gd name="T9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4" h="693">
                      <a:moveTo>
                        <a:pt x="0" y="575"/>
                      </a:moveTo>
                      <a:lnTo>
                        <a:pt x="0" y="575"/>
                      </a:lnTo>
                      <a:cubicBezTo>
                        <a:pt x="125" y="648"/>
                        <a:pt x="294" y="693"/>
                        <a:pt x="480" y="693"/>
                      </a:cubicBezTo>
                      <a:cubicBezTo>
                        <a:pt x="863" y="693"/>
                        <a:pt x="1174" y="502"/>
                        <a:pt x="1174" y="267"/>
                      </a:cubicBezTo>
                      <a:lnTo>
                        <a:pt x="1174" y="0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3" name="Freeform 65">
                  <a:extLst>
                    <a:ext uri="{FF2B5EF4-FFF2-40B4-BE49-F238E27FC236}">
                      <a16:creationId xmlns:a16="http://schemas.microsoft.com/office/drawing/2014/main" id="{F976323B-43F5-82D3-D6E5-FE26FE44A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388" y="2725738"/>
                  <a:ext cx="0" cy="82550"/>
                </a:xfrm>
                <a:custGeom>
                  <a:avLst/>
                  <a:gdLst>
                    <a:gd name="T0" fmla="*/ 0 h 279"/>
                    <a:gd name="T1" fmla="*/ 0 h 279"/>
                    <a:gd name="T2" fmla="*/ 267 h 279"/>
                    <a:gd name="T3" fmla="*/ 279 h 27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7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7"/>
                      </a:lnTo>
                      <a:cubicBezTo>
                        <a:pt x="0" y="271"/>
                        <a:pt x="0" y="275"/>
                        <a:pt x="0" y="279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4" name="Freeform 66">
                  <a:extLst>
                    <a:ext uri="{FF2B5EF4-FFF2-40B4-BE49-F238E27FC236}">
                      <a16:creationId xmlns:a16="http://schemas.microsoft.com/office/drawing/2014/main" id="{2EB0A1E4-7DA9-6285-3452-1736F20B0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388" y="2600326"/>
                  <a:ext cx="406400" cy="250825"/>
                </a:xfrm>
                <a:custGeom>
                  <a:avLst/>
                  <a:gdLst>
                    <a:gd name="T0" fmla="*/ 1387 w 1387"/>
                    <a:gd name="T1" fmla="*/ 426 h 853"/>
                    <a:gd name="T2" fmla="*/ 1387 w 1387"/>
                    <a:gd name="T3" fmla="*/ 426 h 853"/>
                    <a:gd name="T4" fmla="*/ 693 w 1387"/>
                    <a:gd name="T5" fmla="*/ 853 h 853"/>
                    <a:gd name="T6" fmla="*/ 0 w 1387"/>
                    <a:gd name="T7" fmla="*/ 426 h 853"/>
                    <a:gd name="T8" fmla="*/ 693 w 1387"/>
                    <a:gd name="T9" fmla="*/ 0 h 853"/>
                    <a:gd name="T10" fmla="*/ 1387 w 1387"/>
                    <a:gd name="T11" fmla="*/ 426 h 853"/>
                    <a:gd name="T12" fmla="*/ 1387 w 1387"/>
                    <a:gd name="T13" fmla="*/ 426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7" h="853">
                      <a:moveTo>
                        <a:pt x="1387" y="426"/>
                      </a:moveTo>
                      <a:lnTo>
                        <a:pt x="1387" y="426"/>
                      </a:lnTo>
                      <a:cubicBezTo>
                        <a:pt x="1387" y="662"/>
                        <a:pt x="1076" y="853"/>
                        <a:pt x="693" y="853"/>
                      </a:cubicBezTo>
                      <a:cubicBezTo>
                        <a:pt x="311" y="853"/>
                        <a:pt x="0" y="662"/>
                        <a:pt x="0" y="426"/>
                      </a:cubicBezTo>
                      <a:cubicBezTo>
                        <a:pt x="0" y="191"/>
                        <a:pt x="311" y="0"/>
                        <a:pt x="693" y="0"/>
                      </a:cubicBezTo>
                      <a:cubicBezTo>
                        <a:pt x="1076" y="0"/>
                        <a:pt x="1387" y="191"/>
                        <a:pt x="1387" y="426"/>
                      </a:cubicBezTo>
                      <a:lnTo>
                        <a:pt x="1387" y="426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5" name="Freeform 67">
                  <a:extLst>
                    <a:ext uri="{FF2B5EF4-FFF2-40B4-BE49-F238E27FC236}">
                      <a16:creationId xmlns:a16="http://schemas.microsoft.com/office/drawing/2014/main" id="{5BFA83C1-E566-DFDF-7772-45F259645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388" y="2657476"/>
                  <a:ext cx="152400" cy="136525"/>
                </a:xfrm>
                <a:custGeom>
                  <a:avLst/>
                  <a:gdLst>
                    <a:gd name="T0" fmla="*/ 50 w 515"/>
                    <a:gd name="T1" fmla="*/ 214 h 466"/>
                    <a:gd name="T2" fmla="*/ 50 w 515"/>
                    <a:gd name="T3" fmla="*/ 214 h 466"/>
                    <a:gd name="T4" fmla="*/ 107 w 515"/>
                    <a:gd name="T5" fmla="*/ 384 h 466"/>
                    <a:gd name="T6" fmla="*/ 289 w 515"/>
                    <a:gd name="T7" fmla="*/ 428 h 466"/>
                    <a:gd name="T8" fmla="*/ 257 w 515"/>
                    <a:gd name="T9" fmla="*/ 233 h 466"/>
                    <a:gd name="T10" fmla="*/ 227 w 515"/>
                    <a:gd name="T11" fmla="*/ 38 h 466"/>
                    <a:gd name="T12" fmla="*/ 408 w 515"/>
                    <a:gd name="T13" fmla="*/ 82 h 466"/>
                    <a:gd name="T14" fmla="*/ 465 w 515"/>
                    <a:gd name="T15" fmla="*/ 252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5" h="466">
                      <a:moveTo>
                        <a:pt x="50" y="214"/>
                      </a:moveTo>
                      <a:lnTo>
                        <a:pt x="50" y="214"/>
                      </a:lnTo>
                      <a:cubicBezTo>
                        <a:pt x="50" y="214"/>
                        <a:pt x="0" y="277"/>
                        <a:pt x="107" y="384"/>
                      </a:cubicBezTo>
                      <a:cubicBezTo>
                        <a:pt x="184" y="461"/>
                        <a:pt x="251" y="466"/>
                        <a:pt x="289" y="428"/>
                      </a:cubicBezTo>
                      <a:cubicBezTo>
                        <a:pt x="333" y="384"/>
                        <a:pt x="316" y="322"/>
                        <a:pt x="257" y="233"/>
                      </a:cubicBezTo>
                      <a:cubicBezTo>
                        <a:pt x="199" y="144"/>
                        <a:pt x="183" y="82"/>
                        <a:pt x="227" y="38"/>
                      </a:cubicBezTo>
                      <a:cubicBezTo>
                        <a:pt x="265" y="0"/>
                        <a:pt x="331" y="5"/>
                        <a:pt x="408" y="82"/>
                      </a:cubicBezTo>
                      <a:cubicBezTo>
                        <a:pt x="515" y="189"/>
                        <a:pt x="465" y="252"/>
                        <a:pt x="465" y="252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6" name="Freeform 68">
                  <a:extLst>
                    <a:ext uri="{FF2B5EF4-FFF2-40B4-BE49-F238E27FC236}">
                      <a16:creationId xmlns:a16="http://schemas.microsoft.com/office/drawing/2014/main" id="{DF7B29AF-6438-EF68-7536-9182B03A3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4038" y="2665413"/>
                  <a:ext cx="15875" cy="15875"/>
                </a:xfrm>
                <a:custGeom>
                  <a:avLst/>
                  <a:gdLst>
                    <a:gd name="T0" fmla="*/ 57 w 57"/>
                    <a:gd name="T1" fmla="*/ 0 h 56"/>
                    <a:gd name="T2" fmla="*/ 57 w 57"/>
                    <a:gd name="T3" fmla="*/ 0 h 56"/>
                    <a:gd name="T4" fmla="*/ 0 w 57"/>
                    <a:gd name="T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56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7" name="Freeform 69">
                  <a:extLst>
                    <a:ext uri="{FF2B5EF4-FFF2-40B4-BE49-F238E27FC236}">
                      <a16:creationId xmlns:a16="http://schemas.microsoft.com/office/drawing/2014/main" id="{7C309735-281D-1F36-E359-C3987DD07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9263" y="2770188"/>
                  <a:ext cx="15875" cy="17463"/>
                </a:xfrm>
                <a:custGeom>
                  <a:avLst/>
                  <a:gdLst>
                    <a:gd name="T0" fmla="*/ 57 w 57"/>
                    <a:gd name="T1" fmla="*/ 0 h 57"/>
                    <a:gd name="T2" fmla="*/ 57 w 57"/>
                    <a:gd name="T3" fmla="*/ 0 h 57"/>
                    <a:gd name="T4" fmla="*/ 0 w 57"/>
                    <a:gd name="T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57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8" name="Freeform 70">
                  <a:extLst>
                    <a:ext uri="{FF2B5EF4-FFF2-40B4-BE49-F238E27FC236}">
                      <a16:creationId xmlns:a16="http://schemas.microsoft.com/office/drawing/2014/main" id="{2CA374A1-3E63-E205-1779-4A6B832E8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900" y="2898776"/>
                  <a:ext cx="406400" cy="203200"/>
                </a:xfrm>
                <a:custGeom>
                  <a:avLst/>
                  <a:gdLst>
                    <a:gd name="T0" fmla="*/ 0 w 1386"/>
                    <a:gd name="T1" fmla="*/ 0 h 693"/>
                    <a:gd name="T2" fmla="*/ 0 w 1386"/>
                    <a:gd name="T3" fmla="*/ 0 h 693"/>
                    <a:gd name="T4" fmla="*/ 0 w 1386"/>
                    <a:gd name="T5" fmla="*/ 267 h 693"/>
                    <a:gd name="T6" fmla="*/ 693 w 1386"/>
                    <a:gd name="T7" fmla="*/ 693 h 693"/>
                    <a:gd name="T8" fmla="*/ 1386 w 1386"/>
                    <a:gd name="T9" fmla="*/ 267 h 693"/>
                    <a:gd name="T10" fmla="*/ 1386 w 1386"/>
                    <a:gd name="T11" fmla="*/ 0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6" h="69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7"/>
                      </a:lnTo>
                      <a:cubicBezTo>
                        <a:pt x="0" y="502"/>
                        <a:pt x="310" y="693"/>
                        <a:pt x="693" y="693"/>
                      </a:cubicBezTo>
                      <a:cubicBezTo>
                        <a:pt x="1076" y="693"/>
                        <a:pt x="1386" y="502"/>
                        <a:pt x="1386" y="267"/>
                      </a:cubicBezTo>
                      <a:lnTo>
                        <a:pt x="1386" y="0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9" name="Freeform 71">
                  <a:extLst>
                    <a:ext uri="{FF2B5EF4-FFF2-40B4-BE49-F238E27FC236}">
                      <a16:creationId xmlns:a16="http://schemas.microsoft.com/office/drawing/2014/main" id="{45DD0353-1356-2404-D100-E947F4411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900" y="2773363"/>
                  <a:ext cx="406400" cy="250825"/>
                </a:xfrm>
                <a:custGeom>
                  <a:avLst/>
                  <a:gdLst>
                    <a:gd name="T0" fmla="*/ 1386 w 1386"/>
                    <a:gd name="T1" fmla="*/ 427 h 854"/>
                    <a:gd name="T2" fmla="*/ 1386 w 1386"/>
                    <a:gd name="T3" fmla="*/ 427 h 854"/>
                    <a:gd name="T4" fmla="*/ 693 w 1386"/>
                    <a:gd name="T5" fmla="*/ 854 h 854"/>
                    <a:gd name="T6" fmla="*/ 0 w 1386"/>
                    <a:gd name="T7" fmla="*/ 427 h 854"/>
                    <a:gd name="T8" fmla="*/ 693 w 1386"/>
                    <a:gd name="T9" fmla="*/ 0 h 854"/>
                    <a:gd name="T10" fmla="*/ 1386 w 1386"/>
                    <a:gd name="T11" fmla="*/ 427 h 854"/>
                    <a:gd name="T12" fmla="*/ 1386 w 1386"/>
                    <a:gd name="T13" fmla="*/ 427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86" h="854">
                      <a:moveTo>
                        <a:pt x="1386" y="427"/>
                      </a:moveTo>
                      <a:lnTo>
                        <a:pt x="1386" y="427"/>
                      </a:lnTo>
                      <a:cubicBezTo>
                        <a:pt x="1386" y="662"/>
                        <a:pt x="1076" y="854"/>
                        <a:pt x="693" y="854"/>
                      </a:cubicBezTo>
                      <a:cubicBezTo>
                        <a:pt x="310" y="854"/>
                        <a:pt x="0" y="662"/>
                        <a:pt x="0" y="427"/>
                      </a:cubicBezTo>
                      <a:cubicBezTo>
                        <a:pt x="0" y="191"/>
                        <a:pt x="310" y="0"/>
                        <a:pt x="693" y="0"/>
                      </a:cubicBezTo>
                      <a:cubicBezTo>
                        <a:pt x="1076" y="0"/>
                        <a:pt x="1386" y="191"/>
                        <a:pt x="1386" y="427"/>
                      </a:cubicBezTo>
                      <a:lnTo>
                        <a:pt x="1386" y="427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90" name="Freeform 72">
                  <a:extLst>
                    <a:ext uri="{FF2B5EF4-FFF2-40B4-BE49-F238E27FC236}">
                      <a16:creationId xmlns:a16="http://schemas.microsoft.com/office/drawing/2014/main" id="{F657355B-E799-83A0-7412-700452CE5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6838" y="2822576"/>
                  <a:ext cx="136525" cy="150813"/>
                </a:xfrm>
                <a:custGeom>
                  <a:avLst/>
                  <a:gdLst>
                    <a:gd name="T0" fmla="*/ 214 w 466"/>
                    <a:gd name="T1" fmla="*/ 465 h 515"/>
                    <a:gd name="T2" fmla="*/ 214 w 466"/>
                    <a:gd name="T3" fmla="*/ 465 h 515"/>
                    <a:gd name="T4" fmla="*/ 384 w 466"/>
                    <a:gd name="T5" fmla="*/ 409 h 515"/>
                    <a:gd name="T6" fmla="*/ 428 w 466"/>
                    <a:gd name="T7" fmla="*/ 227 h 515"/>
                    <a:gd name="T8" fmla="*/ 233 w 466"/>
                    <a:gd name="T9" fmla="*/ 258 h 515"/>
                    <a:gd name="T10" fmla="*/ 38 w 466"/>
                    <a:gd name="T11" fmla="*/ 288 h 515"/>
                    <a:gd name="T12" fmla="*/ 82 w 466"/>
                    <a:gd name="T13" fmla="*/ 107 h 515"/>
                    <a:gd name="T14" fmla="*/ 252 w 466"/>
                    <a:gd name="T15" fmla="*/ 50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6" h="515">
                      <a:moveTo>
                        <a:pt x="214" y="465"/>
                      </a:moveTo>
                      <a:lnTo>
                        <a:pt x="214" y="465"/>
                      </a:lnTo>
                      <a:cubicBezTo>
                        <a:pt x="214" y="465"/>
                        <a:pt x="277" y="515"/>
                        <a:pt x="384" y="409"/>
                      </a:cubicBezTo>
                      <a:cubicBezTo>
                        <a:pt x="461" y="332"/>
                        <a:pt x="466" y="264"/>
                        <a:pt x="428" y="227"/>
                      </a:cubicBezTo>
                      <a:cubicBezTo>
                        <a:pt x="384" y="182"/>
                        <a:pt x="322" y="200"/>
                        <a:pt x="233" y="258"/>
                      </a:cubicBezTo>
                      <a:cubicBezTo>
                        <a:pt x="144" y="316"/>
                        <a:pt x="82" y="333"/>
                        <a:pt x="38" y="288"/>
                      </a:cubicBezTo>
                      <a:cubicBezTo>
                        <a:pt x="0" y="251"/>
                        <a:pt x="5" y="184"/>
                        <a:pt x="82" y="107"/>
                      </a:cubicBezTo>
                      <a:cubicBezTo>
                        <a:pt x="189" y="0"/>
                        <a:pt x="252" y="50"/>
                        <a:pt x="252" y="5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91" name="Freeform 73">
                  <a:extLst>
                    <a:ext uri="{FF2B5EF4-FFF2-40B4-BE49-F238E27FC236}">
                      <a16:creationId xmlns:a16="http://schemas.microsoft.com/office/drawing/2014/main" id="{9800882A-7182-8276-08F7-B5274B5D3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775" y="2836863"/>
                  <a:ext cx="15875" cy="17463"/>
                </a:xfrm>
                <a:custGeom>
                  <a:avLst/>
                  <a:gdLst>
                    <a:gd name="T0" fmla="*/ 0 w 56"/>
                    <a:gd name="T1" fmla="*/ 0 h 57"/>
                    <a:gd name="T2" fmla="*/ 0 w 56"/>
                    <a:gd name="T3" fmla="*/ 0 h 57"/>
                    <a:gd name="T4" fmla="*/ 56 w 56"/>
                    <a:gd name="T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6" y="57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92" name="Freeform 74">
                  <a:extLst>
                    <a:ext uri="{FF2B5EF4-FFF2-40B4-BE49-F238E27FC236}">
                      <a16:creationId xmlns:a16="http://schemas.microsoft.com/office/drawing/2014/main" id="{7FE9F18F-688A-9E81-457F-79922C9CC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9550" y="2943226"/>
                  <a:ext cx="15875" cy="15875"/>
                </a:xfrm>
                <a:custGeom>
                  <a:avLst/>
                  <a:gdLst>
                    <a:gd name="T0" fmla="*/ 0 w 57"/>
                    <a:gd name="T1" fmla="*/ 0 h 56"/>
                    <a:gd name="T2" fmla="*/ 0 w 57"/>
                    <a:gd name="T3" fmla="*/ 0 h 56"/>
                    <a:gd name="T4" fmla="*/ 57 w 57"/>
                    <a:gd name="T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7" y="56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ED6CABF-9113-04A7-CABD-6F1B28B874E5}"/>
              </a:ext>
            </a:extLst>
          </p:cNvPr>
          <p:cNvGrpSpPr/>
          <p:nvPr/>
        </p:nvGrpSpPr>
        <p:grpSpPr>
          <a:xfrm>
            <a:off x="8672511" y="1412776"/>
            <a:ext cx="2840870" cy="2481145"/>
            <a:chOff x="8738640" y="1412776"/>
            <a:chExt cx="2840870" cy="2481145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19EC705-C7F2-DC0A-34A9-D72AE1278A63}"/>
                </a:ext>
              </a:extLst>
            </p:cNvPr>
            <p:cNvSpPr txBox="1"/>
            <p:nvPr/>
          </p:nvSpPr>
          <p:spPr>
            <a:xfrm>
              <a:off x="8738640" y="3339923"/>
              <a:ext cx="2840870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Spreiden over </a:t>
              </a: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rgbClr val="090F3D"/>
                  </a:solidFill>
                  <a:effectLst/>
                  <a:uLnTx/>
                  <a:uFillTx/>
                  <a:latin typeface="Roboto"/>
                  <a:ea typeface="+mn-ea"/>
                  <a:cs typeface="Arial"/>
                  <a:sym typeface="Arial"/>
                </a:rPr>
                <a:t>meer bronnen van rendement</a:t>
              </a: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303BB6E-8F8F-ED5E-745F-2DB1548D274D}"/>
                </a:ext>
              </a:extLst>
            </p:cNvPr>
            <p:cNvGrpSpPr/>
            <p:nvPr/>
          </p:nvGrpSpPr>
          <p:grpSpPr>
            <a:xfrm>
              <a:off x="9312981" y="1412776"/>
              <a:ext cx="1692188" cy="1692188"/>
              <a:chOff x="9084332" y="1412776"/>
              <a:chExt cx="1692188" cy="1692188"/>
            </a:xfrm>
          </p:grpSpPr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E4082B14-FAC0-A957-03DD-C68E1DDEFE4E}"/>
                  </a:ext>
                </a:extLst>
              </p:cNvPr>
              <p:cNvSpPr/>
              <p:nvPr/>
            </p:nvSpPr>
            <p:spPr>
              <a:xfrm>
                <a:off x="9084332" y="1412776"/>
                <a:ext cx="1692188" cy="1692188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93" name="Group 236">
                <a:extLst>
                  <a:ext uri="{FF2B5EF4-FFF2-40B4-BE49-F238E27FC236}">
                    <a16:creationId xmlns:a16="http://schemas.microsoft.com/office/drawing/2014/main" id="{2D48AD7B-F5F8-FAA0-906B-869B6A22851C}"/>
                  </a:ext>
                </a:extLst>
              </p:cNvPr>
              <p:cNvGrpSpPr/>
              <p:nvPr/>
            </p:nvGrpSpPr>
            <p:grpSpPr>
              <a:xfrm>
                <a:off x="9541821" y="1811930"/>
                <a:ext cx="777210" cy="893882"/>
                <a:chOff x="8624888" y="3671888"/>
                <a:chExt cx="687387" cy="790575"/>
              </a:xfrm>
            </p:grpSpPr>
            <p:sp>
              <p:nvSpPr>
                <p:cNvPr id="94" name="Freeform 60">
                  <a:extLst>
                    <a:ext uri="{FF2B5EF4-FFF2-40B4-BE49-F238E27FC236}">
                      <a16:creationId xmlns:a16="http://schemas.microsoft.com/office/drawing/2014/main" id="{C06F120E-3765-EEE5-8ED0-3D4F206D4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4888" y="4373563"/>
                  <a:ext cx="255588" cy="88900"/>
                </a:xfrm>
                <a:custGeom>
                  <a:avLst/>
                  <a:gdLst>
                    <a:gd name="T0" fmla="*/ 7 w 267"/>
                    <a:gd name="T1" fmla="*/ 93 h 93"/>
                    <a:gd name="T2" fmla="*/ 7 w 267"/>
                    <a:gd name="T3" fmla="*/ 93 h 93"/>
                    <a:gd name="T4" fmla="*/ 260 w 267"/>
                    <a:gd name="T5" fmla="*/ 93 h 93"/>
                    <a:gd name="T6" fmla="*/ 267 w 267"/>
                    <a:gd name="T7" fmla="*/ 86 h 93"/>
                    <a:gd name="T8" fmla="*/ 267 w 267"/>
                    <a:gd name="T9" fmla="*/ 6 h 93"/>
                    <a:gd name="T10" fmla="*/ 260 w 267"/>
                    <a:gd name="T11" fmla="*/ 0 h 93"/>
                    <a:gd name="T12" fmla="*/ 7 w 267"/>
                    <a:gd name="T13" fmla="*/ 0 h 93"/>
                    <a:gd name="T14" fmla="*/ 0 w 267"/>
                    <a:gd name="T15" fmla="*/ 6 h 93"/>
                    <a:gd name="T16" fmla="*/ 0 w 267"/>
                    <a:gd name="T17" fmla="*/ 86 h 93"/>
                    <a:gd name="T18" fmla="*/ 7 w 267"/>
                    <a:gd name="T19" fmla="*/ 93 h 93"/>
                    <a:gd name="T20" fmla="*/ 7 w 267"/>
                    <a:gd name="T2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7" h="93">
                      <a:moveTo>
                        <a:pt x="7" y="93"/>
                      </a:moveTo>
                      <a:lnTo>
                        <a:pt x="7" y="93"/>
                      </a:lnTo>
                      <a:lnTo>
                        <a:pt x="260" y="93"/>
                      </a:lnTo>
                      <a:cubicBezTo>
                        <a:pt x="264" y="93"/>
                        <a:pt x="267" y="90"/>
                        <a:pt x="267" y="86"/>
                      </a:cubicBezTo>
                      <a:lnTo>
                        <a:pt x="267" y="6"/>
                      </a:lnTo>
                      <a:cubicBezTo>
                        <a:pt x="267" y="2"/>
                        <a:pt x="264" y="0"/>
                        <a:pt x="260" y="0"/>
                      </a:cubicBezTo>
                      <a:lnTo>
                        <a:pt x="7" y="0"/>
                      </a:lnTo>
                      <a:cubicBezTo>
                        <a:pt x="3" y="0"/>
                        <a:pt x="0" y="2"/>
                        <a:pt x="0" y="6"/>
                      </a:cubicBezTo>
                      <a:lnTo>
                        <a:pt x="0" y="86"/>
                      </a:lnTo>
                      <a:cubicBezTo>
                        <a:pt x="0" y="90"/>
                        <a:pt x="3" y="93"/>
                        <a:pt x="7" y="93"/>
                      </a:cubicBezTo>
                      <a:lnTo>
                        <a:pt x="7" y="9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61">
                  <a:extLst>
                    <a:ext uri="{FF2B5EF4-FFF2-40B4-BE49-F238E27FC236}">
                      <a16:creationId xmlns:a16="http://schemas.microsoft.com/office/drawing/2014/main" id="{F1A7B581-7917-62C1-A3F2-D5B4FF109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50288" y="4283075"/>
                  <a:ext cx="255588" cy="90488"/>
                </a:xfrm>
                <a:custGeom>
                  <a:avLst/>
                  <a:gdLst>
                    <a:gd name="T0" fmla="*/ 7 w 267"/>
                    <a:gd name="T1" fmla="*/ 94 h 94"/>
                    <a:gd name="T2" fmla="*/ 7 w 267"/>
                    <a:gd name="T3" fmla="*/ 94 h 94"/>
                    <a:gd name="T4" fmla="*/ 260 w 267"/>
                    <a:gd name="T5" fmla="*/ 94 h 94"/>
                    <a:gd name="T6" fmla="*/ 267 w 267"/>
                    <a:gd name="T7" fmla="*/ 87 h 94"/>
                    <a:gd name="T8" fmla="*/ 267 w 267"/>
                    <a:gd name="T9" fmla="*/ 7 h 94"/>
                    <a:gd name="T10" fmla="*/ 260 w 267"/>
                    <a:gd name="T11" fmla="*/ 0 h 94"/>
                    <a:gd name="T12" fmla="*/ 7 w 267"/>
                    <a:gd name="T13" fmla="*/ 0 h 94"/>
                    <a:gd name="T14" fmla="*/ 0 w 267"/>
                    <a:gd name="T15" fmla="*/ 7 h 94"/>
                    <a:gd name="T16" fmla="*/ 0 w 267"/>
                    <a:gd name="T17" fmla="*/ 87 h 94"/>
                    <a:gd name="T18" fmla="*/ 7 w 267"/>
                    <a:gd name="T19" fmla="*/ 94 h 94"/>
                    <a:gd name="T20" fmla="*/ 7 w 267"/>
                    <a:gd name="T21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7" h="94">
                      <a:moveTo>
                        <a:pt x="7" y="94"/>
                      </a:moveTo>
                      <a:lnTo>
                        <a:pt x="7" y="94"/>
                      </a:lnTo>
                      <a:lnTo>
                        <a:pt x="260" y="94"/>
                      </a:lnTo>
                      <a:cubicBezTo>
                        <a:pt x="264" y="94"/>
                        <a:pt x="267" y="91"/>
                        <a:pt x="267" y="87"/>
                      </a:cubicBezTo>
                      <a:lnTo>
                        <a:pt x="267" y="7"/>
                      </a:lnTo>
                      <a:cubicBezTo>
                        <a:pt x="267" y="3"/>
                        <a:pt x="264" y="0"/>
                        <a:pt x="260" y="0"/>
                      </a:cubicBezTo>
                      <a:lnTo>
                        <a:pt x="7" y="0"/>
                      </a:lnTo>
                      <a:cubicBezTo>
                        <a:pt x="3" y="0"/>
                        <a:pt x="0" y="3"/>
                        <a:pt x="0" y="7"/>
                      </a:cubicBezTo>
                      <a:lnTo>
                        <a:pt x="0" y="87"/>
                      </a:lnTo>
                      <a:cubicBezTo>
                        <a:pt x="0" y="91"/>
                        <a:pt x="3" y="94"/>
                        <a:pt x="7" y="94"/>
                      </a:cubicBezTo>
                      <a:lnTo>
                        <a:pt x="7" y="94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62">
                  <a:extLst>
                    <a:ext uri="{FF2B5EF4-FFF2-40B4-BE49-F238E27FC236}">
                      <a16:creationId xmlns:a16="http://schemas.microsoft.com/office/drawing/2014/main" id="{588C6C78-1161-BFF4-2C7D-2C97CEBA9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4888" y="4194175"/>
                  <a:ext cx="255588" cy="88900"/>
                </a:xfrm>
                <a:custGeom>
                  <a:avLst/>
                  <a:gdLst>
                    <a:gd name="T0" fmla="*/ 7 w 267"/>
                    <a:gd name="T1" fmla="*/ 93 h 93"/>
                    <a:gd name="T2" fmla="*/ 7 w 267"/>
                    <a:gd name="T3" fmla="*/ 93 h 93"/>
                    <a:gd name="T4" fmla="*/ 260 w 267"/>
                    <a:gd name="T5" fmla="*/ 93 h 93"/>
                    <a:gd name="T6" fmla="*/ 267 w 267"/>
                    <a:gd name="T7" fmla="*/ 87 h 93"/>
                    <a:gd name="T8" fmla="*/ 267 w 267"/>
                    <a:gd name="T9" fmla="*/ 7 h 93"/>
                    <a:gd name="T10" fmla="*/ 260 w 267"/>
                    <a:gd name="T11" fmla="*/ 0 h 93"/>
                    <a:gd name="T12" fmla="*/ 7 w 267"/>
                    <a:gd name="T13" fmla="*/ 0 h 93"/>
                    <a:gd name="T14" fmla="*/ 0 w 267"/>
                    <a:gd name="T15" fmla="*/ 7 h 93"/>
                    <a:gd name="T16" fmla="*/ 0 w 267"/>
                    <a:gd name="T17" fmla="*/ 87 h 93"/>
                    <a:gd name="T18" fmla="*/ 7 w 267"/>
                    <a:gd name="T19" fmla="*/ 93 h 93"/>
                    <a:gd name="T20" fmla="*/ 7 w 267"/>
                    <a:gd name="T2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7" h="93">
                      <a:moveTo>
                        <a:pt x="7" y="93"/>
                      </a:moveTo>
                      <a:lnTo>
                        <a:pt x="7" y="93"/>
                      </a:lnTo>
                      <a:lnTo>
                        <a:pt x="260" y="93"/>
                      </a:lnTo>
                      <a:cubicBezTo>
                        <a:pt x="264" y="93"/>
                        <a:pt x="267" y="90"/>
                        <a:pt x="267" y="87"/>
                      </a:cubicBezTo>
                      <a:lnTo>
                        <a:pt x="267" y="7"/>
                      </a:lnTo>
                      <a:cubicBezTo>
                        <a:pt x="267" y="3"/>
                        <a:pt x="264" y="0"/>
                        <a:pt x="260" y="0"/>
                      </a:cubicBezTo>
                      <a:lnTo>
                        <a:pt x="7" y="0"/>
                      </a:lnTo>
                      <a:cubicBezTo>
                        <a:pt x="3" y="0"/>
                        <a:pt x="0" y="3"/>
                        <a:pt x="0" y="7"/>
                      </a:cubicBezTo>
                      <a:lnTo>
                        <a:pt x="0" y="87"/>
                      </a:lnTo>
                      <a:cubicBezTo>
                        <a:pt x="0" y="90"/>
                        <a:pt x="3" y="93"/>
                        <a:pt x="7" y="93"/>
                      </a:cubicBezTo>
                      <a:lnTo>
                        <a:pt x="7" y="9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63">
                  <a:extLst>
                    <a:ext uri="{FF2B5EF4-FFF2-40B4-BE49-F238E27FC236}">
                      <a16:creationId xmlns:a16="http://schemas.microsoft.com/office/drawing/2014/main" id="{B050988D-A5F1-EDD1-D840-DFA943222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4775" y="4373563"/>
                  <a:ext cx="254000" cy="88900"/>
                </a:xfrm>
                <a:custGeom>
                  <a:avLst/>
                  <a:gdLst>
                    <a:gd name="T0" fmla="*/ 260 w 267"/>
                    <a:gd name="T1" fmla="*/ 93 h 93"/>
                    <a:gd name="T2" fmla="*/ 260 w 267"/>
                    <a:gd name="T3" fmla="*/ 93 h 93"/>
                    <a:gd name="T4" fmla="*/ 7 w 267"/>
                    <a:gd name="T5" fmla="*/ 93 h 93"/>
                    <a:gd name="T6" fmla="*/ 0 w 267"/>
                    <a:gd name="T7" fmla="*/ 86 h 93"/>
                    <a:gd name="T8" fmla="*/ 0 w 267"/>
                    <a:gd name="T9" fmla="*/ 6 h 93"/>
                    <a:gd name="T10" fmla="*/ 7 w 267"/>
                    <a:gd name="T11" fmla="*/ 0 h 93"/>
                    <a:gd name="T12" fmla="*/ 260 w 267"/>
                    <a:gd name="T13" fmla="*/ 0 h 93"/>
                    <a:gd name="T14" fmla="*/ 267 w 267"/>
                    <a:gd name="T15" fmla="*/ 6 h 93"/>
                    <a:gd name="T16" fmla="*/ 267 w 267"/>
                    <a:gd name="T17" fmla="*/ 86 h 93"/>
                    <a:gd name="T18" fmla="*/ 260 w 267"/>
                    <a:gd name="T19" fmla="*/ 93 h 93"/>
                    <a:gd name="T20" fmla="*/ 260 w 267"/>
                    <a:gd name="T2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7" h="93">
                      <a:moveTo>
                        <a:pt x="260" y="93"/>
                      </a:moveTo>
                      <a:lnTo>
                        <a:pt x="260" y="93"/>
                      </a:lnTo>
                      <a:lnTo>
                        <a:pt x="7" y="93"/>
                      </a:lnTo>
                      <a:cubicBezTo>
                        <a:pt x="3" y="93"/>
                        <a:pt x="0" y="90"/>
                        <a:pt x="0" y="86"/>
                      </a:cubicBezTo>
                      <a:lnTo>
                        <a:pt x="0" y="6"/>
                      </a:lnTo>
                      <a:cubicBezTo>
                        <a:pt x="0" y="2"/>
                        <a:pt x="3" y="0"/>
                        <a:pt x="7" y="0"/>
                      </a:cubicBezTo>
                      <a:lnTo>
                        <a:pt x="260" y="0"/>
                      </a:lnTo>
                      <a:cubicBezTo>
                        <a:pt x="264" y="0"/>
                        <a:pt x="267" y="2"/>
                        <a:pt x="267" y="6"/>
                      </a:cubicBezTo>
                      <a:lnTo>
                        <a:pt x="267" y="86"/>
                      </a:lnTo>
                      <a:cubicBezTo>
                        <a:pt x="267" y="90"/>
                        <a:pt x="264" y="93"/>
                        <a:pt x="260" y="93"/>
                      </a:cubicBezTo>
                      <a:lnTo>
                        <a:pt x="260" y="9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64">
                  <a:extLst>
                    <a:ext uri="{FF2B5EF4-FFF2-40B4-BE49-F238E27FC236}">
                      <a16:creationId xmlns:a16="http://schemas.microsoft.com/office/drawing/2014/main" id="{2DDF4158-21F3-A887-B2A3-23A38C14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0175" y="4283075"/>
                  <a:ext cx="254000" cy="90488"/>
                </a:xfrm>
                <a:custGeom>
                  <a:avLst/>
                  <a:gdLst>
                    <a:gd name="T0" fmla="*/ 260 w 266"/>
                    <a:gd name="T1" fmla="*/ 94 h 94"/>
                    <a:gd name="T2" fmla="*/ 260 w 266"/>
                    <a:gd name="T3" fmla="*/ 94 h 94"/>
                    <a:gd name="T4" fmla="*/ 6 w 266"/>
                    <a:gd name="T5" fmla="*/ 94 h 94"/>
                    <a:gd name="T6" fmla="*/ 0 w 266"/>
                    <a:gd name="T7" fmla="*/ 87 h 94"/>
                    <a:gd name="T8" fmla="*/ 0 w 266"/>
                    <a:gd name="T9" fmla="*/ 7 h 94"/>
                    <a:gd name="T10" fmla="*/ 6 w 266"/>
                    <a:gd name="T11" fmla="*/ 0 h 94"/>
                    <a:gd name="T12" fmla="*/ 260 w 266"/>
                    <a:gd name="T13" fmla="*/ 0 h 94"/>
                    <a:gd name="T14" fmla="*/ 266 w 266"/>
                    <a:gd name="T15" fmla="*/ 7 h 94"/>
                    <a:gd name="T16" fmla="*/ 266 w 266"/>
                    <a:gd name="T17" fmla="*/ 87 h 94"/>
                    <a:gd name="T18" fmla="*/ 260 w 266"/>
                    <a:gd name="T19" fmla="*/ 94 h 94"/>
                    <a:gd name="T20" fmla="*/ 260 w 266"/>
                    <a:gd name="T21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6" h="94">
                      <a:moveTo>
                        <a:pt x="260" y="94"/>
                      </a:moveTo>
                      <a:lnTo>
                        <a:pt x="260" y="94"/>
                      </a:lnTo>
                      <a:lnTo>
                        <a:pt x="6" y="94"/>
                      </a:lnTo>
                      <a:cubicBezTo>
                        <a:pt x="3" y="94"/>
                        <a:pt x="0" y="91"/>
                        <a:pt x="0" y="87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6" y="0"/>
                      </a:cubicBezTo>
                      <a:lnTo>
                        <a:pt x="260" y="0"/>
                      </a:lnTo>
                      <a:cubicBezTo>
                        <a:pt x="264" y="0"/>
                        <a:pt x="266" y="3"/>
                        <a:pt x="266" y="7"/>
                      </a:cubicBezTo>
                      <a:lnTo>
                        <a:pt x="266" y="87"/>
                      </a:lnTo>
                      <a:cubicBezTo>
                        <a:pt x="266" y="91"/>
                        <a:pt x="264" y="94"/>
                        <a:pt x="260" y="94"/>
                      </a:cubicBezTo>
                      <a:lnTo>
                        <a:pt x="260" y="94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65">
                  <a:extLst>
                    <a:ext uri="{FF2B5EF4-FFF2-40B4-BE49-F238E27FC236}">
                      <a16:creationId xmlns:a16="http://schemas.microsoft.com/office/drawing/2014/main" id="{B1BD713F-FAEB-E0C2-2DDA-60CDF6500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75688" y="4016375"/>
                  <a:ext cx="215900" cy="88900"/>
                </a:xfrm>
                <a:custGeom>
                  <a:avLst/>
                  <a:gdLst>
                    <a:gd name="T0" fmla="*/ 226 w 226"/>
                    <a:gd name="T1" fmla="*/ 0 h 94"/>
                    <a:gd name="T2" fmla="*/ 226 w 226"/>
                    <a:gd name="T3" fmla="*/ 0 h 94"/>
                    <a:gd name="T4" fmla="*/ 6 w 226"/>
                    <a:gd name="T5" fmla="*/ 0 h 94"/>
                    <a:gd name="T6" fmla="*/ 0 w 226"/>
                    <a:gd name="T7" fmla="*/ 7 h 94"/>
                    <a:gd name="T8" fmla="*/ 0 w 226"/>
                    <a:gd name="T9" fmla="*/ 87 h 94"/>
                    <a:gd name="T10" fmla="*/ 6 w 226"/>
                    <a:gd name="T11" fmla="*/ 94 h 94"/>
                    <a:gd name="T12" fmla="*/ 226 w 226"/>
                    <a:gd name="T13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" h="94"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6" y="0"/>
                      </a:lnTo>
                      <a:cubicBezTo>
                        <a:pt x="3" y="0"/>
                        <a:pt x="0" y="3"/>
                        <a:pt x="0" y="7"/>
                      </a:cubicBezTo>
                      <a:lnTo>
                        <a:pt x="0" y="87"/>
                      </a:lnTo>
                      <a:cubicBezTo>
                        <a:pt x="0" y="91"/>
                        <a:pt x="3" y="94"/>
                        <a:pt x="6" y="94"/>
                      </a:cubicBezTo>
                      <a:lnTo>
                        <a:pt x="226" y="94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66">
                  <a:extLst>
                    <a:ext uri="{FF2B5EF4-FFF2-40B4-BE49-F238E27FC236}">
                      <a16:creationId xmlns:a16="http://schemas.microsoft.com/office/drawing/2014/main" id="{62C72E17-0032-6CFD-5004-9DD210718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6075" y="3671888"/>
                  <a:ext cx="76200" cy="242888"/>
                </a:xfrm>
                <a:custGeom>
                  <a:avLst/>
                  <a:gdLst>
                    <a:gd name="T0" fmla="*/ 80 w 80"/>
                    <a:gd name="T1" fmla="*/ 254 h 254"/>
                    <a:gd name="T2" fmla="*/ 80 w 80"/>
                    <a:gd name="T3" fmla="*/ 254 h 254"/>
                    <a:gd name="T4" fmla="*/ 0 w 80"/>
                    <a:gd name="T5" fmla="*/ 254 h 254"/>
                    <a:gd name="T6" fmla="*/ 0 w 80"/>
                    <a:gd name="T7" fmla="*/ 0 h 254"/>
                    <a:gd name="T8" fmla="*/ 80 w 80"/>
                    <a:gd name="T9" fmla="*/ 0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54">
                      <a:moveTo>
                        <a:pt x="80" y="254"/>
                      </a:moveTo>
                      <a:lnTo>
                        <a:pt x="80" y="254"/>
                      </a:lnTo>
                      <a:lnTo>
                        <a:pt x="0" y="254"/>
                      </a:lnTo>
                      <a:lnTo>
                        <a:pt x="0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67">
                  <a:extLst>
                    <a:ext uri="{FF2B5EF4-FFF2-40B4-BE49-F238E27FC236}">
                      <a16:creationId xmlns:a16="http://schemas.microsoft.com/office/drawing/2014/main" id="{D60250F6-A636-50D4-C9DE-E59A2EB72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9188" y="3697288"/>
                  <a:ext cx="496888" cy="319088"/>
                </a:xfrm>
                <a:custGeom>
                  <a:avLst/>
                  <a:gdLst>
                    <a:gd name="T0" fmla="*/ 0 w 520"/>
                    <a:gd name="T1" fmla="*/ 333 h 333"/>
                    <a:gd name="T2" fmla="*/ 0 w 520"/>
                    <a:gd name="T3" fmla="*/ 333 h 333"/>
                    <a:gd name="T4" fmla="*/ 0 w 520"/>
                    <a:gd name="T5" fmla="*/ 191 h 333"/>
                    <a:gd name="T6" fmla="*/ 12 w 520"/>
                    <a:gd name="T7" fmla="*/ 159 h 333"/>
                    <a:gd name="T8" fmla="*/ 114 w 520"/>
                    <a:gd name="T9" fmla="*/ 26 h 333"/>
                    <a:gd name="T10" fmla="*/ 167 w 520"/>
                    <a:gd name="T11" fmla="*/ 0 h 333"/>
                    <a:gd name="T12" fmla="*/ 520 w 520"/>
                    <a:gd name="T13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0" h="333">
                      <a:moveTo>
                        <a:pt x="0" y="333"/>
                      </a:moveTo>
                      <a:lnTo>
                        <a:pt x="0" y="333"/>
                      </a:lnTo>
                      <a:lnTo>
                        <a:pt x="0" y="191"/>
                      </a:lnTo>
                      <a:cubicBezTo>
                        <a:pt x="0" y="180"/>
                        <a:pt x="4" y="168"/>
                        <a:pt x="12" y="159"/>
                      </a:cubicBezTo>
                      <a:lnTo>
                        <a:pt x="114" y="26"/>
                      </a:lnTo>
                      <a:cubicBezTo>
                        <a:pt x="126" y="9"/>
                        <a:pt x="146" y="0"/>
                        <a:pt x="167" y="0"/>
                      </a:cubicBezTo>
                      <a:lnTo>
                        <a:pt x="52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68">
                  <a:extLst>
                    <a:ext uri="{FF2B5EF4-FFF2-40B4-BE49-F238E27FC236}">
                      <a16:creationId xmlns:a16="http://schemas.microsoft.com/office/drawing/2014/main" id="{7D90985D-75D2-9CB4-373B-D0BE8E843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9675" y="3851275"/>
                  <a:ext cx="406400" cy="271463"/>
                </a:xfrm>
                <a:custGeom>
                  <a:avLst/>
                  <a:gdLst>
                    <a:gd name="T0" fmla="*/ 0 w 426"/>
                    <a:gd name="T1" fmla="*/ 173 h 284"/>
                    <a:gd name="T2" fmla="*/ 0 w 426"/>
                    <a:gd name="T3" fmla="*/ 173 h 284"/>
                    <a:gd name="T4" fmla="*/ 0 w 426"/>
                    <a:gd name="T5" fmla="*/ 67 h 284"/>
                    <a:gd name="T6" fmla="*/ 53 w 426"/>
                    <a:gd name="T7" fmla="*/ 0 h 284"/>
                    <a:gd name="T8" fmla="*/ 133 w 426"/>
                    <a:gd name="T9" fmla="*/ 0 h 284"/>
                    <a:gd name="T10" fmla="*/ 160 w 426"/>
                    <a:gd name="T11" fmla="*/ 27 h 284"/>
                    <a:gd name="T12" fmla="*/ 160 w 426"/>
                    <a:gd name="T13" fmla="*/ 80 h 284"/>
                    <a:gd name="T14" fmla="*/ 63 w 426"/>
                    <a:gd name="T15" fmla="*/ 190 h 284"/>
                    <a:gd name="T16" fmla="*/ 69 w 426"/>
                    <a:gd name="T17" fmla="*/ 265 h 284"/>
                    <a:gd name="T18" fmla="*/ 144 w 426"/>
                    <a:gd name="T19" fmla="*/ 259 h 284"/>
                    <a:gd name="T20" fmla="*/ 253 w 426"/>
                    <a:gd name="T21" fmla="*/ 133 h 284"/>
                    <a:gd name="T22" fmla="*/ 386 w 426"/>
                    <a:gd name="T23" fmla="*/ 27 h 284"/>
                    <a:gd name="T24" fmla="*/ 426 w 426"/>
                    <a:gd name="T25" fmla="*/ 27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6" h="284">
                      <a:moveTo>
                        <a:pt x="0" y="173"/>
                      </a:moveTo>
                      <a:lnTo>
                        <a:pt x="0" y="173"/>
                      </a:lnTo>
                      <a:lnTo>
                        <a:pt x="0" y="67"/>
                      </a:lnTo>
                      <a:lnTo>
                        <a:pt x="53" y="0"/>
                      </a:lnTo>
                      <a:lnTo>
                        <a:pt x="133" y="0"/>
                      </a:lnTo>
                      <a:cubicBezTo>
                        <a:pt x="148" y="0"/>
                        <a:pt x="160" y="12"/>
                        <a:pt x="160" y="27"/>
                      </a:cubicBezTo>
                      <a:lnTo>
                        <a:pt x="160" y="80"/>
                      </a:lnTo>
                      <a:lnTo>
                        <a:pt x="63" y="190"/>
                      </a:lnTo>
                      <a:cubicBezTo>
                        <a:pt x="44" y="212"/>
                        <a:pt x="47" y="246"/>
                        <a:pt x="69" y="265"/>
                      </a:cubicBezTo>
                      <a:cubicBezTo>
                        <a:pt x="92" y="284"/>
                        <a:pt x="126" y="281"/>
                        <a:pt x="144" y="259"/>
                      </a:cubicBezTo>
                      <a:lnTo>
                        <a:pt x="253" y="133"/>
                      </a:lnTo>
                      <a:cubicBezTo>
                        <a:pt x="293" y="133"/>
                        <a:pt x="360" y="107"/>
                        <a:pt x="386" y="27"/>
                      </a:cubicBezTo>
                      <a:lnTo>
                        <a:pt x="426" y="27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44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473 L 2.08333E-6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3472 L 2.29167E-6 -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3473 L -4.58333E-6 4.4444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6;p109">
            <a:extLst>
              <a:ext uri="{FF2B5EF4-FFF2-40B4-BE49-F238E27FC236}">
                <a16:creationId xmlns:a16="http://schemas.microsoft.com/office/drawing/2014/main" id="{1F50C532-E11A-165B-BF56-40E0CBFB1503}"/>
              </a:ext>
            </a:extLst>
          </p:cNvPr>
          <p:cNvSpPr/>
          <p:nvPr/>
        </p:nvSpPr>
        <p:spPr>
          <a:xfrm>
            <a:off x="0" y="-1"/>
            <a:ext cx="11641742" cy="6858000"/>
          </a:xfrm>
          <a:prstGeom prst="rect">
            <a:avLst/>
          </a:prstGeom>
          <a:gradFill>
            <a:gsLst>
              <a:gs pos="0">
                <a:srgbClr val="090F3D">
                  <a:alpha val="0"/>
                </a:srgbClr>
              </a:gs>
              <a:gs pos="24000">
                <a:schemeClr val="dk1">
                  <a:alpha val="0"/>
                </a:schemeClr>
              </a:gs>
              <a:gs pos="100000">
                <a:srgbClr val="090F3D">
                  <a:alpha val="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nl-NL"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!!X">
            <a:extLst>
              <a:ext uri="{FF2B5EF4-FFF2-40B4-BE49-F238E27FC236}">
                <a16:creationId xmlns:a16="http://schemas.microsoft.com/office/drawing/2014/main" id="{E81A418A-14FF-61A6-2093-F557537C57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F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22B2F1-DA13-F2DC-3B01-9D501BDF37E6}"/>
              </a:ext>
            </a:extLst>
          </p:cNvPr>
          <p:cNvSpPr/>
          <p:nvPr/>
        </p:nvSpPr>
        <p:spPr>
          <a:xfrm>
            <a:off x="1845081" y="-3087724"/>
            <a:ext cx="8353450" cy="835345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5" name="Google Shape;1391;p95">
            <a:extLst>
              <a:ext uri="{FF2B5EF4-FFF2-40B4-BE49-F238E27FC236}">
                <a16:creationId xmlns:a16="http://schemas.microsoft.com/office/drawing/2014/main" id="{A8BB650E-D4B6-A6C2-E596-912D5D698E59}"/>
              </a:ext>
            </a:extLst>
          </p:cNvPr>
          <p:cNvPicPr preferRelativeResize="0"/>
          <p:nvPr/>
        </p:nvPicPr>
        <p:blipFill rotWithShape="1">
          <a:blip r:embed="rId3">
            <a:alphaModFix amt="0"/>
          </a:blip>
          <a:srcRect/>
          <a:stretch/>
        </p:blipFill>
        <p:spPr>
          <a:xfrm>
            <a:off x="4419600" y="2856837"/>
            <a:ext cx="33528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1;p3">
            <a:extLst>
              <a:ext uri="{FF2B5EF4-FFF2-40B4-BE49-F238E27FC236}">
                <a16:creationId xmlns:a16="http://schemas.microsoft.com/office/drawing/2014/main" id="{25A8C56E-6CF3-EB65-A147-C8041E42BDDF}"/>
              </a:ext>
            </a:extLst>
          </p:cNvPr>
          <p:cNvSpPr txBox="1"/>
          <p:nvPr/>
        </p:nvSpPr>
        <p:spPr>
          <a:xfrm>
            <a:off x="4043773" y="2848521"/>
            <a:ext cx="22176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4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Benjamin</a:t>
            </a:r>
            <a:br>
              <a:rPr lang="nl-NL" sz="4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320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Prins</a:t>
            </a:r>
            <a:endParaRPr lang="nl-NL" sz="180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CBB9A44-A2C3-2745-1867-284A5C259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85" y="2488421"/>
            <a:ext cx="1828195" cy="1828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D24F1-485C-E486-6C24-70ABB313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F0665FA-1645-42A9-898F-D2FF1497FF6B}"/>
              </a:ext>
            </a:extLst>
          </p:cNvPr>
          <p:cNvSpPr/>
          <p:nvPr/>
        </p:nvSpPr>
        <p:spPr>
          <a:xfrm rot="19554799">
            <a:off x="2456573" y="3495999"/>
            <a:ext cx="1915065" cy="996356"/>
          </a:xfrm>
          <a:custGeom>
            <a:avLst/>
            <a:gdLst>
              <a:gd name="connsiteX0" fmla="*/ 1915065 w 1915065"/>
              <a:gd name="connsiteY0" fmla="*/ 255032 h 996356"/>
              <a:gd name="connsiteX1" fmla="*/ 1853158 w 1915065"/>
              <a:gd name="connsiteY1" fmla="*/ 232464 h 996356"/>
              <a:gd name="connsiteX2" fmla="*/ 364507 w 1915065"/>
              <a:gd name="connsiteY2" fmla="*/ 217995 h 996356"/>
              <a:gd name="connsiteX3" fmla="*/ 294412 w 1915065"/>
              <a:gd name="connsiteY3" fmla="*/ 279916 h 996356"/>
              <a:gd name="connsiteX4" fmla="*/ 183437 w 1915065"/>
              <a:gd name="connsiteY4" fmla="*/ 517541 h 996356"/>
              <a:gd name="connsiteX5" fmla="*/ 303568 w 1915065"/>
              <a:gd name="connsiteY5" fmla="*/ 976273 h 996356"/>
              <a:gd name="connsiteX6" fmla="*/ 315518 w 1915065"/>
              <a:gd name="connsiteY6" fmla="*/ 996356 h 996356"/>
              <a:gd name="connsiteX7" fmla="*/ 125875 w 1915065"/>
              <a:gd name="connsiteY7" fmla="*/ 996356 h 996356"/>
              <a:gd name="connsiteX8" fmla="*/ 64955 w 1915065"/>
              <a:gd name="connsiteY8" fmla="*/ 867278 h 996356"/>
              <a:gd name="connsiteX9" fmla="*/ 2070 w 1915065"/>
              <a:gd name="connsiteY9" fmla="*/ 515838 h 996356"/>
              <a:gd name="connsiteX10" fmla="*/ 176967 w 1915065"/>
              <a:gd name="connsiteY10" fmla="*/ 190740 h 996356"/>
              <a:gd name="connsiteX11" fmla="*/ 685635 w 1915065"/>
              <a:gd name="connsiteY11" fmla="*/ 10702 h 996356"/>
              <a:gd name="connsiteX12" fmla="*/ 1015033 w 1915065"/>
              <a:gd name="connsiteY12" fmla="*/ 5859 h 996356"/>
              <a:gd name="connsiteX13" fmla="*/ 1682438 w 1915065"/>
              <a:gd name="connsiteY13" fmla="*/ 163086 h 9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5065" h="996356">
                <a:moveTo>
                  <a:pt x="1915065" y="255032"/>
                </a:moveTo>
                <a:lnTo>
                  <a:pt x="1853158" y="232464"/>
                </a:lnTo>
                <a:cubicBezTo>
                  <a:pt x="1175324" y="2111"/>
                  <a:pt x="619918" y="-16927"/>
                  <a:pt x="364507" y="217995"/>
                </a:cubicBezTo>
                <a:cubicBezTo>
                  <a:pt x="329887" y="242520"/>
                  <a:pt x="318474" y="253997"/>
                  <a:pt x="294412" y="279916"/>
                </a:cubicBezTo>
                <a:cubicBezTo>
                  <a:pt x="228283" y="345197"/>
                  <a:pt x="191292" y="424404"/>
                  <a:pt x="183437" y="517541"/>
                </a:cubicBezTo>
                <a:cubicBezTo>
                  <a:pt x="172508" y="647121"/>
                  <a:pt x="212552" y="800032"/>
                  <a:pt x="303568" y="976273"/>
                </a:cubicBezTo>
                <a:lnTo>
                  <a:pt x="315518" y="996356"/>
                </a:lnTo>
                <a:lnTo>
                  <a:pt x="125875" y="996356"/>
                </a:lnTo>
                <a:lnTo>
                  <a:pt x="64955" y="867278"/>
                </a:lnTo>
                <a:cubicBezTo>
                  <a:pt x="13923" y="740968"/>
                  <a:pt x="-7038" y="623821"/>
                  <a:pt x="2070" y="515838"/>
                </a:cubicBezTo>
                <a:cubicBezTo>
                  <a:pt x="12695" y="389857"/>
                  <a:pt x="70994" y="281491"/>
                  <a:pt x="176967" y="190740"/>
                </a:cubicBezTo>
                <a:cubicBezTo>
                  <a:pt x="282940" y="99989"/>
                  <a:pt x="452496" y="39976"/>
                  <a:pt x="685635" y="10702"/>
                </a:cubicBezTo>
                <a:cubicBezTo>
                  <a:pt x="796345" y="-1711"/>
                  <a:pt x="906143" y="-3325"/>
                  <a:pt x="1015033" y="5859"/>
                </a:cubicBezTo>
                <a:cubicBezTo>
                  <a:pt x="1214975" y="22723"/>
                  <a:pt x="1437443" y="75132"/>
                  <a:pt x="1682438" y="16308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3FEC0E3-1451-9B71-0A38-312AEC67CF31}"/>
              </a:ext>
            </a:extLst>
          </p:cNvPr>
          <p:cNvSpPr/>
          <p:nvPr/>
        </p:nvSpPr>
        <p:spPr>
          <a:xfrm rot="14444067">
            <a:off x="5922007" y="-1042615"/>
            <a:ext cx="1525264" cy="8368526"/>
          </a:xfrm>
          <a:custGeom>
            <a:avLst/>
            <a:gdLst>
              <a:gd name="connsiteX0" fmla="*/ 1241816 w 1525264"/>
              <a:gd name="connsiteY0" fmla="*/ 7875048 h 8368526"/>
              <a:gd name="connsiteX1" fmla="*/ 887254 w 1525264"/>
              <a:gd name="connsiteY1" fmla="*/ 8365724 h 8368526"/>
              <a:gd name="connsiteX2" fmla="*/ 884016 w 1525264"/>
              <a:gd name="connsiteY2" fmla="*/ 8368526 h 8368526"/>
              <a:gd name="connsiteX3" fmla="*/ 951713 w 1525264"/>
              <a:gd name="connsiteY3" fmla="*/ 8240971 h 8368526"/>
              <a:gd name="connsiteX4" fmla="*/ 1358905 w 1525264"/>
              <a:gd name="connsiteY4" fmla="*/ 6617818 h 8368526"/>
              <a:gd name="connsiteX5" fmla="*/ 1353542 w 1525264"/>
              <a:gd name="connsiteY5" fmla="*/ 6576699 h 8368526"/>
              <a:gd name="connsiteX6" fmla="*/ 1352385 w 1525264"/>
              <a:gd name="connsiteY6" fmla="*/ 6536547 h 8368526"/>
              <a:gd name="connsiteX7" fmla="*/ 1278729 w 1525264"/>
              <a:gd name="connsiteY7" fmla="*/ 6017257 h 8368526"/>
              <a:gd name="connsiteX8" fmla="*/ 1194745 w 1525264"/>
              <a:gd name="connsiteY8" fmla="*/ 5712039 h 8368526"/>
              <a:gd name="connsiteX9" fmla="*/ 1137852 w 1525264"/>
              <a:gd name="connsiteY9" fmla="*/ 5536823 h 8368526"/>
              <a:gd name="connsiteX10" fmla="*/ 946855 w 1525264"/>
              <a:gd name="connsiteY10" fmla="*/ 5045087 h 8368526"/>
              <a:gd name="connsiteX11" fmla="*/ 658329 w 1525264"/>
              <a:gd name="connsiteY11" fmla="*/ 4412046 h 8368526"/>
              <a:gd name="connsiteX12" fmla="*/ 306136 w 1525264"/>
              <a:gd name="connsiteY12" fmla="*/ 3626398 h 8368526"/>
              <a:gd name="connsiteX13" fmla="*/ 88048 w 1525264"/>
              <a:gd name="connsiteY13" fmla="*/ 2970748 h 8368526"/>
              <a:gd name="connsiteX14" fmla="*/ 0 w 1525264"/>
              <a:gd name="connsiteY14" fmla="*/ 2292491 h 8368526"/>
              <a:gd name="connsiteX15" fmla="*/ 138168 w 1525264"/>
              <a:gd name="connsiteY15" fmla="*/ 1447495 h 8368526"/>
              <a:gd name="connsiteX16" fmla="*/ 516097 w 1525264"/>
              <a:gd name="connsiteY16" fmla="*/ 678802 h 8368526"/>
              <a:gd name="connsiteX17" fmla="*/ 1051158 w 1525264"/>
              <a:gd name="connsiteY17" fmla="*/ 127717 h 8368526"/>
              <a:gd name="connsiteX18" fmla="*/ 1294307 w 1525264"/>
              <a:gd name="connsiteY18" fmla="*/ 4783 h 8368526"/>
              <a:gd name="connsiteX19" fmla="*/ 1312198 w 1525264"/>
              <a:gd name="connsiteY19" fmla="*/ 0 h 8368526"/>
              <a:gd name="connsiteX20" fmla="*/ 1327656 w 1525264"/>
              <a:gd name="connsiteY20" fmla="*/ 183266 h 8368526"/>
              <a:gd name="connsiteX21" fmla="*/ 1324107 w 1525264"/>
              <a:gd name="connsiteY21" fmla="*/ 184239 h 8368526"/>
              <a:gd name="connsiteX22" fmla="*/ 1086378 w 1525264"/>
              <a:gd name="connsiteY22" fmla="*/ 302934 h 8368526"/>
              <a:gd name="connsiteX23" fmla="*/ 609563 w 1525264"/>
              <a:gd name="connsiteY23" fmla="*/ 777714 h 8368526"/>
              <a:gd name="connsiteX24" fmla="*/ 283108 w 1525264"/>
              <a:gd name="connsiteY24" fmla="*/ 1470103 h 8368526"/>
              <a:gd name="connsiteX25" fmla="*/ 165259 w 1525264"/>
              <a:gd name="connsiteY25" fmla="*/ 2269883 h 8368526"/>
              <a:gd name="connsiteX26" fmla="*/ 170678 w 1525264"/>
              <a:gd name="connsiteY26" fmla="*/ 2456403 h 8368526"/>
              <a:gd name="connsiteX27" fmla="*/ 280399 w 1525264"/>
              <a:gd name="connsiteY27" fmla="*/ 3078139 h 8368526"/>
              <a:gd name="connsiteX28" fmla="*/ 493069 w 1525264"/>
              <a:gd name="connsiteY28" fmla="*/ 3680093 h 8368526"/>
              <a:gd name="connsiteX29" fmla="*/ 823588 w 1525264"/>
              <a:gd name="connsiteY29" fmla="*/ 4406393 h 8368526"/>
              <a:gd name="connsiteX30" fmla="*/ 954983 w 1525264"/>
              <a:gd name="connsiteY30" fmla="*/ 4689001 h 8368526"/>
              <a:gd name="connsiteX31" fmla="*/ 1141916 w 1525264"/>
              <a:gd name="connsiteY31" fmla="*/ 5107260 h 8368526"/>
              <a:gd name="connsiteX32" fmla="*/ 1284147 w 1525264"/>
              <a:gd name="connsiteY32" fmla="*/ 5468998 h 8368526"/>
              <a:gd name="connsiteX33" fmla="*/ 1343749 w 1525264"/>
              <a:gd name="connsiteY33" fmla="*/ 5644214 h 8368526"/>
              <a:gd name="connsiteX34" fmla="*/ 1449407 w 1525264"/>
              <a:gd name="connsiteY34" fmla="*/ 6011603 h 8368526"/>
              <a:gd name="connsiteX35" fmla="*/ 1525264 w 1525264"/>
              <a:gd name="connsiteY35" fmla="*/ 6678559 h 8368526"/>
              <a:gd name="connsiteX36" fmla="*/ 1339685 w 1525264"/>
              <a:gd name="connsiteY36" fmla="*/ 7664858 h 8368526"/>
              <a:gd name="connsiteX37" fmla="*/ 1241816 w 1525264"/>
              <a:gd name="connsiteY37" fmla="*/ 7875048 h 83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25264" h="8368526">
                <a:moveTo>
                  <a:pt x="1241816" y="7875048"/>
                </a:moveTo>
                <a:cubicBezTo>
                  <a:pt x="1138868" y="8073579"/>
                  <a:pt x="1020680" y="8237138"/>
                  <a:pt x="887254" y="8365724"/>
                </a:cubicBezTo>
                <a:lnTo>
                  <a:pt x="884016" y="8368526"/>
                </a:lnTo>
                <a:lnTo>
                  <a:pt x="951713" y="8240971"/>
                </a:lnTo>
                <a:cubicBezTo>
                  <a:pt x="1253340" y="7639501"/>
                  <a:pt x="1393316" y="7048987"/>
                  <a:pt x="1358905" y="6617818"/>
                </a:cubicBezTo>
                <a:lnTo>
                  <a:pt x="1353542" y="6576699"/>
                </a:lnTo>
                <a:cubicBezTo>
                  <a:pt x="1353156" y="6563315"/>
                  <a:pt x="1352771" y="6549931"/>
                  <a:pt x="1352385" y="6536547"/>
                </a:cubicBezTo>
                <a:cubicBezTo>
                  <a:pt x="1342564" y="6365570"/>
                  <a:pt x="1318012" y="6192473"/>
                  <a:pt x="1278729" y="6017257"/>
                </a:cubicBezTo>
                <a:cubicBezTo>
                  <a:pt x="1251637" y="5904214"/>
                  <a:pt x="1223642" y="5802475"/>
                  <a:pt x="1194745" y="5712039"/>
                </a:cubicBezTo>
                <a:lnTo>
                  <a:pt x="1137852" y="5536823"/>
                </a:lnTo>
                <a:cubicBezTo>
                  <a:pt x="1080056" y="5367260"/>
                  <a:pt x="1016391" y="5203347"/>
                  <a:pt x="946855" y="5045087"/>
                </a:cubicBezTo>
                <a:cubicBezTo>
                  <a:pt x="877320" y="4886827"/>
                  <a:pt x="781144" y="4675813"/>
                  <a:pt x="658329" y="4412046"/>
                </a:cubicBezTo>
                <a:cubicBezTo>
                  <a:pt x="510227" y="4095526"/>
                  <a:pt x="392830" y="3833643"/>
                  <a:pt x="306136" y="3626398"/>
                </a:cubicBezTo>
                <a:cubicBezTo>
                  <a:pt x="219443" y="3419152"/>
                  <a:pt x="146746" y="3200603"/>
                  <a:pt x="88048" y="2970748"/>
                </a:cubicBezTo>
                <a:cubicBezTo>
                  <a:pt x="29349" y="2740895"/>
                  <a:pt x="0" y="2514808"/>
                  <a:pt x="0" y="2292491"/>
                </a:cubicBezTo>
                <a:cubicBezTo>
                  <a:pt x="0" y="2009883"/>
                  <a:pt x="46056" y="1728219"/>
                  <a:pt x="138168" y="1447495"/>
                </a:cubicBezTo>
                <a:cubicBezTo>
                  <a:pt x="230279" y="1166770"/>
                  <a:pt x="356256" y="910540"/>
                  <a:pt x="516097" y="678802"/>
                </a:cubicBezTo>
                <a:cubicBezTo>
                  <a:pt x="675938" y="447064"/>
                  <a:pt x="854292" y="263369"/>
                  <a:pt x="1051158" y="127717"/>
                </a:cubicBezTo>
                <a:cubicBezTo>
                  <a:pt x="1135142" y="73079"/>
                  <a:pt x="1216192" y="32102"/>
                  <a:pt x="1294307" y="4783"/>
                </a:cubicBezTo>
                <a:lnTo>
                  <a:pt x="1312198" y="0"/>
                </a:lnTo>
                <a:lnTo>
                  <a:pt x="1327656" y="183266"/>
                </a:lnTo>
                <a:lnTo>
                  <a:pt x="1324107" y="184239"/>
                </a:lnTo>
                <a:cubicBezTo>
                  <a:pt x="1249605" y="210616"/>
                  <a:pt x="1170362" y="250181"/>
                  <a:pt x="1086378" y="302934"/>
                </a:cubicBezTo>
                <a:cubicBezTo>
                  <a:pt x="907572" y="415977"/>
                  <a:pt x="748634" y="574238"/>
                  <a:pt x="609563" y="777714"/>
                </a:cubicBezTo>
                <a:cubicBezTo>
                  <a:pt x="470493" y="981192"/>
                  <a:pt x="361674" y="1211988"/>
                  <a:pt x="283108" y="1470103"/>
                </a:cubicBezTo>
                <a:cubicBezTo>
                  <a:pt x="204542" y="1728219"/>
                  <a:pt x="165259" y="1994811"/>
                  <a:pt x="165259" y="2269883"/>
                </a:cubicBezTo>
                <a:cubicBezTo>
                  <a:pt x="165259" y="2352780"/>
                  <a:pt x="167065" y="2414955"/>
                  <a:pt x="170678" y="2456403"/>
                </a:cubicBezTo>
                <a:cubicBezTo>
                  <a:pt x="183320" y="2659880"/>
                  <a:pt x="219894" y="2867127"/>
                  <a:pt x="280399" y="3078139"/>
                </a:cubicBezTo>
                <a:cubicBezTo>
                  <a:pt x="340904" y="3289153"/>
                  <a:pt x="411794" y="3489803"/>
                  <a:pt x="493069" y="3680093"/>
                </a:cubicBezTo>
                <a:cubicBezTo>
                  <a:pt x="574344" y="3870382"/>
                  <a:pt x="684517" y="4112482"/>
                  <a:pt x="823588" y="4406393"/>
                </a:cubicBezTo>
                <a:cubicBezTo>
                  <a:pt x="841649" y="4444075"/>
                  <a:pt x="885448" y="4538278"/>
                  <a:pt x="954983" y="4689001"/>
                </a:cubicBezTo>
                <a:cubicBezTo>
                  <a:pt x="1024518" y="4839726"/>
                  <a:pt x="1086830" y="4979146"/>
                  <a:pt x="1141916" y="5107260"/>
                </a:cubicBezTo>
                <a:cubicBezTo>
                  <a:pt x="1197002" y="5235376"/>
                  <a:pt x="1244413" y="5355955"/>
                  <a:pt x="1284147" y="5468998"/>
                </a:cubicBezTo>
                <a:cubicBezTo>
                  <a:pt x="1317786" y="5558490"/>
                  <a:pt x="1316206" y="5553780"/>
                  <a:pt x="1343749" y="5644214"/>
                </a:cubicBezTo>
                <a:cubicBezTo>
                  <a:pt x="1370841" y="5723345"/>
                  <a:pt x="1406060" y="5845807"/>
                  <a:pt x="1449407" y="6011603"/>
                </a:cubicBezTo>
                <a:cubicBezTo>
                  <a:pt x="1499978" y="6237689"/>
                  <a:pt x="1525264" y="6460007"/>
                  <a:pt x="1525264" y="6678559"/>
                </a:cubicBezTo>
                <a:cubicBezTo>
                  <a:pt x="1525264" y="7040295"/>
                  <a:pt x="1463404" y="7369062"/>
                  <a:pt x="1339685" y="7664858"/>
                </a:cubicBezTo>
                <a:cubicBezTo>
                  <a:pt x="1308755" y="7738807"/>
                  <a:pt x="1276133" y="7808870"/>
                  <a:pt x="1241816" y="787504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AE556F7-4D08-4AB9-88F3-87E0CF5D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</p:spPr>
        <p:txBody>
          <a:bodyPr/>
          <a:lstStyle/>
          <a:p>
            <a:r>
              <a:rPr lang="nl-NL"/>
              <a:t>Welke aanbieder past bij jou?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C959D-4538-7CEB-CCEC-8E3AE5302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06" y="1103499"/>
            <a:ext cx="6202436" cy="420628"/>
          </a:xfrm>
        </p:spPr>
        <p:txBody>
          <a:bodyPr/>
          <a:lstStyle/>
          <a:p>
            <a:r>
              <a:rPr lang="nl-NL" sz="2400" b="1"/>
              <a:t>Hoe wil je klanten helpen?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F3829-42DA-56F2-84F5-B237196E7C0F}"/>
              </a:ext>
            </a:extLst>
          </p:cNvPr>
          <p:cNvSpPr/>
          <p:nvPr/>
        </p:nvSpPr>
        <p:spPr>
          <a:xfrm>
            <a:off x="3169988" y="2177489"/>
            <a:ext cx="24434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000">
                <a:solidFill>
                  <a:schemeClr val="accent1"/>
                </a:solidFill>
              </a:rPr>
              <a:t>Spaar – of beleggingslijfrente</a:t>
            </a:r>
            <a:r>
              <a:rPr lang="nl-NL" sz="2000" kern="1200">
                <a:solidFill>
                  <a:schemeClr val="accent1"/>
                </a:solidFill>
              </a:rPr>
              <a:t>?</a:t>
            </a:r>
            <a:endParaRPr lang="nl-NL" sz="4800" kern="12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5FC0F-A0E2-7DB7-D41A-A5A9E5FDFEB3}"/>
              </a:ext>
            </a:extLst>
          </p:cNvPr>
          <p:cNvSpPr/>
          <p:nvPr/>
        </p:nvSpPr>
        <p:spPr>
          <a:xfrm>
            <a:off x="727378" y="4985705"/>
            <a:ext cx="207865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>
                <a:solidFill>
                  <a:schemeClr val="accent1"/>
                </a:solidFill>
              </a:rPr>
              <a:t>Ex only</a:t>
            </a:r>
            <a:br>
              <a:rPr lang="nl-NL" sz="2000">
                <a:solidFill>
                  <a:schemeClr val="accent1"/>
                </a:solidFill>
              </a:rPr>
            </a:br>
            <a:r>
              <a:rPr lang="nl-NL" sz="2000">
                <a:solidFill>
                  <a:schemeClr val="accent1"/>
                </a:solidFill>
              </a:rPr>
              <a:t>of laten beleggen?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3776F2-D9EF-E98C-E672-C3CB6B40DAC5}"/>
              </a:ext>
            </a:extLst>
          </p:cNvPr>
          <p:cNvSpPr/>
          <p:nvPr/>
        </p:nvSpPr>
        <p:spPr>
          <a:xfrm>
            <a:off x="5889701" y="4773511"/>
            <a:ext cx="235830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>
                <a:solidFill>
                  <a:schemeClr val="accent1"/>
                </a:solidFill>
              </a:rPr>
              <a:t>Via adviseur of ook rechtstreeks?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F7CD3-8EAD-9071-89FD-122B690E39E1}"/>
              </a:ext>
            </a:extLst>
          </p:cNvPr>
          <p:cNvSpPr/>
          <p:nvPr/>
        </p:nvSpPr>
        <p:spPr>
          <a:xfrm>
            <a:off x="7164866" y="3446186"/>
            <a:ext cx="176642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>
                <a:solidFill>
                  <a:schemeClr val="accent1"/>
                </a:solidFill>
              </a:rPr>
              <a:t>Doorlopend of eenmalig?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8695A-A53F-3748-4A4F-9D6D9E069214}"/>
              </a:ext>
            </a:extLst>
          </p:cNvPr>
          <p:cNvSpPr/>
          <p:nvPr/>
        </p:nvSpPr>
        <p:spPr>
          <a:xfrm>
            <a:off x="7812771" y="2075382"/>
            <a:ext cx="187733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>
                <a:solidFill>
                  <a:schemeClr val="accent1"/>
                </a:solidFill>
              </a:rPr>
              <a:t>Verdienmodel mogelijk?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3702FF-1BE1-2063-7837-E33AE858509D}"/>
              </a:ext>
            </a:extLst>
          </p:cNvPr>
          <p:cNvSpPr/>
          <p:nvPr/>
        </p:nvSpPr>
        <p:spPr>
          <a:xfrm>
            <a:off x="9966246" y="1465415"/>
            <a:ext cx="143835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>
                <a:solidFill>
                  <a:schemeClr val="accent1"/>
                </a:solidFill>
              </a:rPr>
              <a:t>Aanbieders</a:t>
            </a:r>
            <a:br>
              <a:rPr lang="nl-NL" sz="2000">
                <a:solidFill>
                  <a:schemeClr val="accent1"/>
                </a:solidFill>
              </a:rPr>
            </a:br>
            <a:r>
              <a:rPr lang="nl-NL" sz="2000">
                <a:solidFill>
                  <a:schemeClr val="accent1"/>
                </a:solidFill>
              </a:rPr>
              <a:t>X Y Z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2936656-7EF5-D72B-A206-44D52392D1D6}"/>
              </a:ext>
            </a:extLst>
          </p:cNvPr>
          <p:cNvSpPr/>
          <p:nvPr/>
        </p:nvSpPr>
        <p:spPr>
          <a:xfrm>
            <a:off x="4118500" y="2899798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11CB87-D81D-1539-95FF-5AF270FB69D3}"/>
              </a:ext>
            </a:extLst>
          </p:cNvPr>
          <p:cNvSpPr/>
          <p:nvPr/>
        </p:nvSpPr>
        <p:spPr>
          <a:xfrm>
            <a:off x="2775087" y="4559688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96EA3CE-4D1E-55E7-0345-0D2FC150CDA1}"/>
              </a:ext>
            </a:extLst>
          </p:cNvPr>
          <p:cNvSpPr/>
          <p:nvPr/>
        </p:nvSpPr>
        <p:spPr>
          <a:xfrm>
            <a:off x="5272479" y="4286494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F7381D-6E5A-D0DF-D765-4D81AF442B10}"/>
              </a:ext>
            </a:extLst>
          </p:cNvPr>
          <p:cNvSpPr/>
          <p:nvPr/>
        </p:nvSpPr>
        <p:spPr>
          <a:xfrm>
            <a:off x="6605018" y="2868181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1FD0AB5-3C3F-0D86-B60D-C794BCD06091}"/>
              </a:ext>
            </a:extLst>
          </p:cNvPr>
          <p:cNvSpPr/>
          <p:nvPr/>
        </p:nvSpPr>
        <p:spPr>
          <a:xfrm>
            <a:off x="7823278" y="1309665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970FCB-EAEC-96F1-38B5-0543AE2E0722}"/>
              </a:ext>
            </a:extLst>
          </p:cNvPr>
          <p:cNvSpPr/>
          <p:nvPr/>
        </p:nvSpPr>
        <p:spPr>
          <a:xfrm>
            <a:off x="10412229" y="763277"/>
            <a:ext cx="546388" cy="546388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72000" tIns="36000" rIns="7200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nl-NL" sz="2400" kern="0">
                <a:solidFill>
                  <a:srgbClr val="090F3D"/>
                </a:solidFill>
                <a:latin typeface="Roboto"/>
                <a:ea typeface="Roboto"/>
                <a:cs typeface="Roboto"/>
              </a:rPr>
              <a:t>6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F40A022-F024-09B0-C548-0093EF8B1863}"/>
              </a:ext>
            </a:extLst>
          </p:cNvPr>
          <p:cNvSpPr/>
          <p:nvPr/>
        </p:nvSpPr>
        <p:spPr>
          <a:xfrm rot="14444067">
            <a:off x="16219259" y="710792"/>
            <a:ext cx="2113154" cy="8404721"/>
          </a:xfrm>
          <a:custGeom>
            <a:avLst/>
            <a:gdLst>
              <a:gd name="connsiteX0" fmla="*/ 1241816 w 2113154"/>
              <a:gd name="connsiteY0" fmla="*/ 7911243 h 8404721"/>
              <a:gd name="connsiteX1" fmla="*/ 887254 w 2113154"/>
              <a:gd name="connsiteY1" fmla="*/ 8401919 h 8404721"/>
              <a:gd name="connsiteX2" fmla="*/ 884016 w 2113154"/>
              <a:gd name="connsiteY2" fmla="*/ 8404721 h 8404721"/>
              <a:gd name="connsiteX3" fmla="*/ 951713 w 2113154"/>
              <a:gd name="connsiteY3" fmla="*/ 8277166 h 8404721"/>
              <a:gd name="connsiteX4" fmla="*/ 1358905 w 2113154"/>
              <a:gd name="connsiteY4" fmla="*/ 6654013 h 8404721"/>
              <a:gd name="connsiteX5" fmla="*/ 1353542 w 2113154"/>
              <a:gd name="connsiteY5" fmla="*/ 6612894 h 8404721"/>
              <a:gd name="connsiteX6" fmla="*/ 1352385 w 2113154"/>
              <a:gd name="connsiteY6" fmla="*/ 6572742 h 8404721"/>
              <a:gd name="connsiteX7" fmla="*/ 1278729 w 2113154"/>
              <a:gd name="connsiteY7" fmla="*/ 6053452 h 8404721"/>
              <a:gd name="connsiteX8" fmla="*/ 1194745 w 2113154"/>
              <a:gd name="connsiteY8" fmla="*/ 5748234 h 8404721"/>
              <a:gd name="connsiteX9" fmla="*/ 1137852 w 2113154"/>
              <a:gd name="connsiteY9" fmla="*/ 5573018 h 8404721"/>
              <a:gd name="connsiteX10" fmla="*/ 946855 w 2113154"/>
              <a:gd name="connsiteY10" fmla="*/ 5081282 h 8404721"/>
              <a:gd name="connsiteX11" fmla="*/ 658329 w 2113154"/>
              <a:gd name="connsiteY11" fmla="*/ 4448241 h 8404721"/>
              <a:gd name="connsiteX12" fmla="*/ 306136 w 2113154"/>
              <a:gd name="connsiteY12" fmla="*/ 3662593 h 8404721"/>
              <a:gd name="connsiteX13" fmla="*/ 88048 w 2113154"/>
              <a:gd name="connsiteY13" fmla="*/ 3006943 h 8404721"/>
              <a:gd name="connsiteX14" fmla="*/ 0 w 2113154"/>
              <a:gd name="connsiteY14" fmla="*/ 2328686 h 8404721"/>
              <a:gd name="connsiteX15" fmla="*/ 138168 w 2113154"/>
              <a:gd name="connsiteY15" fmla="*/ 1483690 h 8404721"/>
              <a:gd name="connsiteX16" fmla="*/ 516097 w 2113154"/>
              <a:gd name="connsiteY16" fmla="*/ 714997 h 8404721"/>
              <a:gd name="connsiteX17" fmla="*/ 1051158 w 2113154"/>
              <a:gd name="connsiteY17" fmla="*/ 163912 h 8404721"/>
              <a:gd name="connsiteX18" fmla="*/ 1519845 w 2113154"/>
              <a:gd name="connsiteY18" fmla="*/ 0 h 8404721"/>
              <a:gd name="connsiteX19" fmla="*/ 1858492 w 2113154"/>
              <a:gd name="connsiteY19" fmla="*/ 146956 h 8404721"/>
              <a:gd name="connsiteX20" fmla="*/ 2080644 w 2113154"/>
              <a:gd name="connsiteY20" fmla="*/ 638693 h 8404721"/>
              <a:gd name="connsiteX21" fmla="*/ 2113154 w 2113154"/>
              <a:gd name="connsiteY21" fmla="*/ 966518 h 8404721"/>
              <a:gd name="connsiteX22" fmla="*/ 2012576 w 2113154"/>
              <a:gd name="connsiteY22" fmla="*/ 1644776 h 8404721"/>
              <a:gd name="connsiteX23" fmla="*/ 1940507 w 2113154"/>
              <a:gd name="connsiteY23" fmla="*/ 1884308 h 8404721"/>
              <a:gd name="connsiteX24" fmla="*/ 1957792 w 2113154"/>
              <a:gd name="connsiteY24" fmla="*/ 1820723 h 8404721"/>
              <a:gd name="connsiteX25" fmla="*/ 1847095 w 2113154"/>
              <a:gd name="connsiteY25" fmla="*/ 336123 h 8404721"/>
              <a:gd name="connsiteX26" fmla="*/ 1826824 w 2113154"/>
              <a:gd name="connsiteY26" fmla="*/ 321408 h 8404721"/>
              <a:gd name="connsiteX27" fmla="*/ 1779502 w 2113154"/>
              <a:gd name="connsiteY27" fmla="*/ 271480 h 8404721"/>
              <a:gd name="connsiteX28" fmla="*/ 1533391 w 2113154"/>
              <a:gd name="connsiteY28" fmla="*/ 180869 h 8404721"/>
              <a:gd name="connsiteX29" fmla="*/ 1086378 w 2113154"/>
              <a:gd name="connsiteY29" fmla="*/ 339129 h 8404721"/>
              <a:gd name="connsiteX30" fmla="*/ 609563 w 2113154"/>
              <a:gd name="connsiteY30" fmla="*/ 813909 h 8404721"/>
              <a:gd name="connsiteX31" fmla="*/ 283108 w 2113154"/>
              <a:gd name="connsiteY31" fmla="*/ 1506298 h 8404721"/>
              <a:gd name="connsiteX32" fmla="*/ 165259 w 2113154"/>
              <a:gd name="connsiteY32" fmla="*/ 2306078 h 8404721"/>
              <a:gd name="connsiteX33" fmla="*/ 170678 w 2113154"/>
              <a:gd name="connsiteY33" fmla="*/ 2492598 h 8404721"/>
              <a:gd name="connsiteX34" fmla="*/ 280399 w 2113154"/>
              <a:gd name="connsiteY34" fmla="*/ 3114334 h 8404721"/>
              <a:gd name="connsiteX35" fmla="*/ 493069 w 2113154"/>
              <a:gd name="connsiteY35" fmla="*/ 3716288 h 8404721"/>
              <a:gd name="connsiteX36" fmla="*/ 823588 w 2113154"/>
              <a:gd name="connsiteY36" fmla="*/ 4442588 h 8404721"/>
              <a:gd name="connsiteX37" fmla="*/ 954983 w 2113154"/>
              <a:gd name="connsiteY37" fmla="*/ 4725196 h 8404721"/>
              <a:gd name="connsiteX38" fmla="*/ 1141916 w 2113154"/>
              <a:gd name="connsiteY38" fmla="*/ 5143455 h 8404721"/>
              <a:gd name="connsiteX39" fmla="*/ 1284147 w 2113154"/>
              <a:gd name="connsiteY39" fmla="*/ 5505193 h 8404721"/>
              <a:gd name="connsiteX40" fmla="*/ 1343749 w 2113154"/>
              <a:gd name="connsiteY40" fmla="*/ 5680409 h 8404721"/>
              <a:gd name="connsiteX41" fmla="*/ 1449407 w 2113154"/>
              <a:gd name="connsiteY41" fmla="*/ 6047798 h 8404721"/>
              <a:gd name="connsiteX42" fmla="*/ 1525264 w 2113154"/>
              <a:gd name="connsiteY42" fmla="*/ 6714754 h 8404721"/>
              <a:gd name="connsiteX43" fmla="*/ 1339685 w 2113154"/>
              <a:gd name="connsiteY43" fmla="*/ 7701053 h 8404721"/>
              <a:gd name="connsiteX44" fmla="*/ 1241816 w 2113154"/>
              <a:gd name="connsiteY44" fmla="*/ 7911243 h 8404721"/>
              <a:gd name="connsiteX0" fmla="*/ 1241816 w 2113154"/>
              <a:gd name="connsiteY0" fmla="*/ 7911243 h 8404721"/>
              <a:gd name="connsiteX1" fmla="*/ 887254 w 2113154"/>
              <a:gd name="connsiteY1" fmla="*/ 8401919 h 8404721"/>
              <a:gd name="connsiteX2" fmla="*/ 884016 w 2113154"/>
              <a:gd name="connsiteY2" fmla="*/ 8404721 h 8404721"/>
              <a:gd name="connsiteX3" fmla="*/ 951713 w 2113154"/>
              <a:gd name="connsiteY3" fmla="*/ 8277166 h 8404721"/>
              <a:gd name="connsiteX4" fmla="*/ 1358905 w 2113154"/>
              <a:gd name="connsiteY4" fmla="*/ 6654013 h 8404721"/>
              <a:gd name="connsiteX5" fmla="*/ 1353542 w 2113154"/>
              <a:gd name="connsiteY5" fmla="*/ 6612894 h 8404721"/>
              <a:gd name="connsiteX6" fmla="*/ 1352385 w 2113154"/>
              <a:gd name="connsiteY6" fmla="*/ 6572742 h 8404721"/>
              <a:gd name="connsiteX7" fmla="*/ 1278729 w 2113154"/>
              <a:gd name="connsiteY7" fmla="*/ 6053452 h 8404721"/>
              <a:gd name="connsiteX8" fmla="*/ 1194745 w 2113154"/>
              <a:gd name="connsiteY8" fmla="*/ 5748234 h 8404721"/>
              <a:gd name="connsiteX9" fmla="*/ 1137852 w 2113154"/>
              <a:gd name="connsiteY9" fmla="*/ 5573018 h 8404721"/>
              <a:gd name="connsiteX10" fmla="*/ 946855 w 2113154"/>
              <a:gd name="connsiteY10" fmla="*/ 5081282 h 8404721"/>
              <a:gd name="connsiteX11" fmla="*/ 658329 w 2113154"/>
              <a:gd name="connsiteY11" fmla="*/ 4448241 h 8404721"/>
              <a:gd name="connsiteX12" fmla="*/ 306136 w 2113154"/>
              <a:gd name="connsiteY12" fmla="*/ 3662593 h 8404721"/>
              <a:gd name="connsiteX13" fmla="*/ 88048 w 2113154"/>
              <a:gd name="connsiteY13" fmla="*/ 3006943 h 8404721"/>
              <a:gd name="connsiteX14" fmla="*/ 0 w 2113154"/>
              <a:gd name="connsiteY14" fmla="*/ 2328686 h 8404721"/>
              <a:gd name="connsiteX15" fmla="*/ 138168 w 2113154"/>
              <a:gd name="connsiteY15" fmla="*/ 1483690 h 8404721"/>
              <a:gd name="connsiteX16" fmla="*/ 516097 w 2113154"/>
              <a:gd name="connsiteY16" fmla="*/ 714997 h 8404721"/>
              <a:gd name="connsiteX17" fmla="*/ 1051158 w 2113154"/>
              <a:gd name="connsiteY17" fmla="*/ 163912 h 8404721"/>
              <a:gd name="connsiteX18" fmla="*/ 1519845 w 2113154"/>
              <a:gd name="connsiteY18" fmla="*/ 0 h 8404721"/>
              <a:gd name="connsiteX19" fmla="*/ 1858492 w 2113154"/>
              <a:gd name="connsiteY19" fmla="*/ 146956 h 8404721"/>
              <a:gd name="connsiteX20" fmla="*/ 2080644 w 2113154"/>
              <a:gd name="connsiteY20" fmla="*/ 638693 h 8404721"/>
              <a:gd name="connsiteX21" fmla="*/ 2113154 w 2113154"/>
              <a:gd name="connsiteY21" fmla="*/ 966518 h 8404721"/>
              <a:gd name="connsiteX22" fmla="*/ 2012576 w 2113154"/>
              <a:gd name="connsiteY22" fmla="*/ 1644776 h 8404721"/>
              <a:gd name="connsiteX23" fmla="*/ 1940507 w 2113154"/>
              <a:gd name="connsiteY23" fmla="*/ 1884308 h 8404721"/>
              <a:gd name="connsiteX24" fmla="*/ 1957792 w 2113154"/>
              <a:gd name="connsiteY24" fmla="*/ 1820723 h 8404721"/>
              <a:gd name="connsiteX25" fmla="*/ 1847095 w 2113154"/>
              <a:gd name="connsiteY25" fmla="*/ 336123 h 8404721"/>
              <a:gd name="connsiteX26" fmla="*/ 1829403 w 2113154"/>
              <a:gd name="connsiteY26" fmla="*/ 311934 h 8404721"/>
              <a:gd name="connsiteX27" fmla="*/ 1779502 w 2113154"/>
              <a:gd name="connsiteY27" fmla="*/ 271480 h 8404721"/>
              <a:gd name="connsiteX28" fmla="*/ 1533391 w 2113154"/>
              <a:gd name="connsiteY28" fmla="*/ 180869 h 8404721"/>
              <a:gd name="connsiteX29" fmla="*/ 1086378 w 2113154"/>
              <a:gd name="connsiteY29" fmla="*/ 339129 h 8404721"/>
              <a:gd name="connsiteX30" fmla="*/ 609563 w 2113154"/>
              <a:gd name="connsiteY30" fmla="*/ 813909 h 8404721"/>
              <a:gd name="connsiteX31" fmla="*/ 283108 w 2113154"/>
              <a:gd name="connsiteY31" fmla="*/ 1506298 h 8404721"/>
              <a:gd name="connsiteX32" fmla="*/ 165259 w 2113154"/>
              <a:gd name="connsiteY32" fmla="*/ 2306078 h 8404721"/>
              <a:gd name="connsiteX33" fmla="*/ 170678 w 2113154"/>
              <a:gd name="connsiteY33" fmla="*/ 2492598 h 8404721"/>
              <a:gd name="connsiteX34" fmla="*/ 280399 w 2113154"/>
              <a:gd name="connsiteY34" fmla="*/ 3114334 h 8404721"/>
              <a:gd name="connsiteX35" fmla="*/ 493069 w 2113154"/>
              <a:gd name="connsiteY35" fmla="*/ 3716288 h 8404721"/>
              <a:gd name="connsiteX36" fmla="*/ 823588 w 2113154"/>
              <a:gd name="connsiteY36" fmla="*/ 4442588 h 8404721"/>
              <a:gd name="connsiteX37" fmla="*/ 954983 w 2113154"/>
              <a:gd name="connsiteY37" fmla="*/ 4725196 h 8404721"/>
              <a:gd name="connsiteX38" fmla="*/ 1141916 w 2113154"/>
              <a:gd name="connsiteY38" fmla="*/ 5143455 h 8404721"/>
              <a:gd name="connsiteX39" fmla="*/ 1284147 w 2113154"/>
              <a:gd name="connsiteY39" fmla="*/ 5505193 h 8404721"/>
              <a:gd name="connsiteX40" fmla="*/ 1343749 w 2113154"/>
              <a:gd name="connsiteY40" fmla="*/ 5680409 h 8404721"/>
              <a:gd name="connsiteX41" fmla="*/ 1449407 w 2113154"/>
              <a:gd name="connsiteY41" fmla="*/ 6047798 h 8404721"/>
              <a:gd name="connsiteX42" fmla="*/ 1525264 w 2113154"/>
              <a:gd name="connsiteY42" fmla="*/ 6714754 h 8404721"/>
              <a:gd name="connsiteX43" fmla="*/ 1339685 w 2113154"/>
              <a:gd name="connsiteY43" fmla="*/ 7701053 h 8404721"/>
              <a:gd name="connsiteX44" fmla="*/ 1241816 w 2113154"/>
              <a:gd name="connsiteY44" fmla="*/ 7911243 h 8404721"/>
              <a:gd name="connsiteX0" fmla="*/ 1241816 w 2113154"/>
              <a:gd name="connsiteY0" fmla="*/ 7911243 h 8404721"/>
              <a:gd name="connsiteX1" fmla="*/ 887254 w 2113154"/>
              <a:gd name="connsiteY1" fmla="*/ 8401919 h 8404721"/>
              <a:gd name="connsiteX2" fmla="*/ 884016 w 2113154"/>
              <a:gd name="connsiteY2" fmla="*/ 8404721 h 8404721"/>
              <a:gd name="connsiteX3" fmla="*/ 951713 w 2113154"/>
              <a:gd name="connsiteY3" fmla="*/ 8277166 h 8404721"/>
              <a:gd name="connsiteX4" fmla="*/ 1358905 w 2113154"/>
              <a:gd name="connsiteY4" fmla="*/ 6654013 h 8404721"/>
              <a:gd name="connsiteX5" fmla="*/ 1353542 w 2113154"/>
              <a:gd name="connsiteY5" fmla="*/ 6612894 h 8404721"/>
              <a:gd name="connsiteX6" fmla="*/ 1352385 w 2113154"/>
              <a:gd name="connsiteY6" fmla="*/ 6572742 h 8404721"/>
              <a:gd name="connsiteX7" fmla="*/ 1278729 w 2113154"/>
              <a:gd name="connsiteY7" fmla="*/ 6053452 h 8404721"/>
              <a:gd name="connsiteX8" fmla="*/ 1194745 w 2113154"/>
              <a:gd name="connsiteY8" fmla="*/ 5748234 h 8404721"/>
              <a:gd name="connsiteX9" fmla="*/ 1137852 w 2113154"/>
              <a:gd name="connsiteY9" fmla="*/ 5573018 h 8404721"/>
              <a:gd name="connsiteX10" fmla="*/ 946855 w 2113154"/>
              <a:gd name="connsiteY10" fmla="*/ 5081282 h 8404721"/>
              <a:gd name="connsiteX11" fmla="*/ 658329 w 2113154"/>
              <a:gd name="connsiteY11" fmla="*/ 4448241 h 8404721"/>
              <a:gd name="connsiteX12" fmla="*/ 306136 w 2113154"/>
              <a:gd name="connsiteY12" fmla="*/ 3662593 h 8404721"/>
              <a:gd name="connsiteX13" fmla="*/ 88048 w 2113154"/>
              <a:gd name="connsiteY13" fmla="*/ 3006943 h 8404721"/>
              <a:gd name="connsiteX14" fmla="*/ 0 w 2113154"/>
              <a:gd name="connsiteY14" fmla="*/ 2328686 h 8404721"/>
              <a:gd name="connsiteX15" fmla="*/ 138168 w 2113154"/>
              <a:gd name="connsiteY15" fmla="*/ 1483690 h 8404721"/>
              <a:gd name="connsiteX16" fmla="*/ 516097 w 2113154"/>
              <a:gd name="connsiteY16" fmla="*/ 714997 h 8404721"/>
              <a:gd name="connsiteX17" fmla="*/ 1051158 w 2113154"/>
              <a:gd name="connsiteY17" fmla="*/ 163912 h 8404721"/>
              <a:gd name="connsiteX18" fmla="*/ 1519845 w 2113154"/>
              <a:gd name="connsiteY18" fmla="*/ 0 h 8404721"/>
              <a:gd name="connsiteX19" fmla="*/ 1858492 w 2113154"/>
              <a:gd name="connsiteY19" fmla="*/ 146956 h 8404721"/>
              <a:gd name="connsiteX20" fmla="*/ 2080644 w 2113154"/>
              <a:gd name="connsiteY20" fmla="*/ 638693 h 8404721"/>
              <a:gd name="connsiteX21" fmla="*/ 2113154 w 2113154"/>
              <a:gd name="connsiteY21" fmla="*/ 966518 h 8404721"/>
              <a:gd name="connsiteX22" fmla="*/ 2012576 w 2113154"/>
              <a:gd name="connsiteY22" fmla="*/ 1644776 h 8404721"/>
              <a:gd name="connsiteX23" fmla="*/ 1940507 w 2113154"/>
              <a:gd name="connsiteY23" fmla="*/ 1884308 h 8404721"/>
              <a:gd name="connsiteX24" fmla="*/ 1957792 w 2113154"/>
              <a:gd name="connsiteY24" fmla="*/ 1820723 h 8404721"/>
              <a:gd name="connsiteX25" fmla="*/ 1847095 w 2113154"/>
              <a:gd name="connsiteY25" fmla="*/ 336123 h 8404721"/>
              <a:gd name="connsiteX26" fmla="*/ 1779502 w 2113154"/>
              <a:gd name="connsiteY26" fmla="*/ 271480 h 8404721"/>
              <a:gd name="connsiteX27" fmla="*/ 1533391 w 2113154"/>
              <a:gd name="connsiteY27" fmla="*/ 180869 h 8404721"/>
              <a:gd name="connsiteX28" fmla="*/ 1086378 w 2113154"/>
              <a:gd name="connsiteY28" fmla="*/ 339129 h 8404721"/>
              <a:gd name="connsiteX29" fmla="*/ 609563 w 2113154"/>
              <a:gd name="connsiteY29" fmla="*/ 813909 h 8404721"/>
              <a:gd name="connsiteX30" fmla="*/ 283108 w 2113154"/>
              <a:gd name="connsiteY30" fmla="*/ 1506298 h 8404721"/>
              <a:gd name="connsiteX31" fmla="*/ 165259 w 2113154"/>
              <a:gd name="connsiteY31" fmla="*/ 2306078 h 8404721"/>
              <a:gd name="connsiteX32" fmla="*/ 170678 w 2113154"/>
              <a:gd name="connsiteY32" fmla="*/ 2492598 h 8404721"/>
              <a:gd name="connsiteX33" fmla="*/ 280399 w 2113154"/>
              <a:gd name="connsiteY33" fmla="*/ 3114334 h 8404721"/>
              <a:gd name="connsiteX34" fmla="*/ 493069 w 2113154"/>
              <a:gd name="connsiteY34" fmla="*/ 3716288 h 8404721"/>
              <a:gd name="connsiteX35" fmla="*/ 823588 w 2113154"/>
              <a:gd name="connsiteY35" fmla="*/ 4442588 h 8404721"/>
              <a:gd name="connsiteX36" fmla="*/ 954983 w 2113154"/>
              <a:gd name="connsiteY36" fmla="*/ 4725196 h 8404721"/>
              <a:gd name="connsiteX37" fmla="*/ 1141916 w 2113154"/>
              <a:gd name="connsiteY37" fmla="*/ 5143455 h 8404721"/>
              <a:gd name="connsiteX38" fmla="*/ 1284147 w 2113154"/>
              <a:gd name="connsiteY38" fmla="*/ 5505193 h 8404721"/>
              <a:gd name="connsiteX39" fmla="*/ 1343749 w 2113154"/>
              <a:gd name="connsiteY39" fmla="*/ 5680409 h 8404721"/>
              <a:gd name="connsiteX40" fmla="*/ 1449407 w 2113154"/>
              <a:gd name="connsiteY40" fmla="*/ 6047798 h 8404721"/>
              <a:gd name="connsiteX41" fmla="*/ 1525264 w 2113154"/>
              <a:gd name="connsiteY41" fmla="*/ 6714754 h 8404721"/>
              <a:gd name="connsiteX42" fmla="*/ 1339685 w 2113154"/>
              <a:gd name="connsiteY42" fmla="*/ 7701053 h 8404721"/>
              <a:gd name="connsiteX43" fmla="*/ 1241816 w 2113154"/>
              <a:gd name="connsiteY43" fmla="*/ 7911243 h 8404721"/>
              <a:gd name="connsiteX0" fmla="*/ 1241816 w 2113154"/>
              <a:gd name="connsiteY0" fmla="*/ 7911243 h 8404721"/>
              <a:gd name="connsiteX1" fmla="*/ 887254 w 2113154"/>
              <a:gd name="connsiteY1" fmla="*/ 8401919 h 8404721"/>
              <a:gd name="connsiteX2" fmla="*/ 884016 w 2113154"/>
              <a:gd name="connsiteY2" fmla="*/ 8404721 h 8404721"/>
              <a:gd name="connsiteX3" fmla="*/ 951713 w 2113154"/>
              <a:gd name="connsiteY3" fmla="*/ 8277166 h 8404721"/>
              <a:gd name="connsiteX4" fmla="*/ 1358905 w 2113154"/>
              <a:gd name="connsiteY4" fmla="*/ 6654013 h 8404721"/>
              <a:gd name="connsiteX5" fmla="*/ 1353542 w 2113154"/>
              <a:gd name="connsiteY5" fmla="*/ 6612894 h 8404721"/>
              <a:gd name="connsiteX6" fmla="*/ 1352385 w 2113154"/>
              <a:gd name="connsiteY6" fmla="*/ 6572742 h 8404721"/>
              <a:gd name="connsiteX7" fmla="*/ 1278729 w 2113154"/>
              <a:gd name="connsiteY7" fmla="*/ 6053452 h 8404721"/>
              <a:gd name="connsiteX8" fmla="*/ 1194745 w 2113154"/>
              <a:gd name="connsiteY8" fmla="*/ 5748234 h 8404721"/>
              <a:gd name="connsiteX9" fmla="*/ 1137852 w 2113154"/>
              <a:gd name="connsiteY9" fmla="*/ 5573018 h 8404721"/>
              <a:gd name="connsiteX10" fmla="*/ 946855 w 2113154"/>
              <a:gd name="connsiteY10" fmla="*/ 5081282 h 8404721"/>
              <a:gd name="connsiteX11" fmla="*/ 658329 w 2113154"/>
              <a:gd name="connsiteY11" fmla="*/ 4448241 h 8404721"/>
              <a:gd name="connsiteX12" fmla="*/ 306136 w 2113154"/>
              <a:gd name="connsiteY12" fmla="*/ 3662593 h 8404721"/>
              <a:gd name="connsiteX13" fmla="*/ 88048 w 2113154"/>
              <a:gd name="connsiteY13" fmla="*/ 3006943 h 8404721"/>
              <a:gd name="connsiteX14" fmla="*/ 0 w 2113154"/>
              <a:gd name="connsiteY14" fmla="*/ 2328686 h 8404721"/>
              <a:gd name="connsiteX15" fmla="*/ 138168 w 2113154"/>
              <a:gd name="connsiteY15" fmla="*/ 1483690 h 8404721"/>
              <a:gd name="connsiteX16" fmla="*/ 516097 w 2113154"/>
              <a:gd name="connsiteY16" fmla="*/ 714997 h 8404721"/>
              <a:gd name="connsiteX17" fmla="*/ 1051158 w 2113154"/>
              <a:gd name="connsiteY17" fmla="*/ 163912 h 8404721"/>
              <a:gd name="connsiteX18" fmla="*/ 1519845 w 2113154"/>
              <a:gd name="connsiteY18" fmla="*/ 0 h 8404721"/>
              <a:gd name="connsiteX19" fmla="*/ 1858492 w 2113154"/>
              <a:gd name="connsiteY19" fmla="*/ 146956 h 8404721"/>
              <a:gd name="connsiteX20" fmla="*/ 2080644 w 2113154"/>
              <a:gd name="connsiteY20" fmla="*/ 638693 h 8404721"/>
              <a:gd name="connsiteX21" fmla="*/ 2113154 w 2113154"/>
              <a:gd name="connsiteY21" fmla="*/ 966518 h 8404721"/>
              <a:gd name="connsiteX22" fmla="*/ 2012576 w 2113154"/>
              <a:gd name="connsiteY22" fmla="*/ 1644776 h 8404721"/>
              <a:gd name="connsiteX23" fmla="*/ 1940507 w 2113154"/>
              <a:gd name="connsiteY23" fmla="*/ 1884308 h 8404721"/>
              <a:gd name="connsiteX24" fmla="*/ 1957792 w 2113154"/>
              <a:gd name="connsiteY24" fmla="*/ 1820723 h 8404721"/>
              <a:gd name="connsiteX25" fmla="*/ 1847095 w 2113154"/>
              <a:gd name="connsiteY25" fmla="*/ 336123 h 8404721"/>
              <a:gd name="connsiteX26" fmla="*/ 1779502 w 2113154"/>
              <a:gd name="connsiteY26" fmla="*/ 271480 h 8404721"/>
              <a:gd name="connsiteX27" fmla="*/ 1533391 w 2113154"/>
              <a:gd name="connsiteY27" fmla="*/ 180869 h 8404721"/>
              <a:gd name="connsiteX28" fmla="*/ 1086378 w 2113154"/>
              <a:gd name="connsiteY28" fmla="*/ 339129 h 8404721"/>
              <a:gd name="connsiteX29" fmla="*/ 609563 w 2113154"/>
              <a:gd name="connsiteY29" fmla="*/ 813909 h 8404721"/>
              <a:gd name="connsiteX30" fmla="*/ 283108 w 2113154"/>
              <a:gd name="connsiteY30" fmla="*/ 1506298 h 8404721"/>
              <a:gd name="connsiteX31" fmla="*/ 165259 w 2113154"/>
              <a:gd name="connsiteY31" fmla="*/ 2306078 h 8404721"/>
              <a:gd name="connsiteX32" fmla="*/ 170678 w 2113154"/>
              <a:gd name="connsiteY32" fmla="*/ 2492598 h 8404721"/>
              <a:gd name="connsiteX33" fmla="*/ 280399 w 2113154"/>
              <a:gd name="connsiteY33" fmla="*/ 3114334 h 8404721"/>
              <a:gd name="connsiteX34" fmla="*/ 493069 w 2113154"/>
              <a:gd name="connsiteY34" fmla="*/ 3716288 h 8404721"/>
              <a:gd name="connsiteX35" fmla="*/ 823588 w 2113154"/>
              <a:gd name="connsiteY35" fmla="*/ 4442588 h 8404721"/>
              <a:gd name="connsiteX36" fmla="*/ 954983 w 2113154"/>
              <a:gd name="connsiteY36" fmla="*/ 4725196 h 8404721"/>
              <a:gd name="connsiteX37" fmla="*/ 1141916 w 2113154"/>
              <a:gd name="connsiteY37" fmla="*/ 5143455 h 8404721"/>
              <a:gd name="connsiteX38" fmla="*/ 1284147 w 2113154"/>
              <a:gd name="connsiteY38" fmla="*/ 5505193 h 8404721"/>
              <a:gd name="connsiteX39" fmla="*/ 1343749 w 2113154"/>
              <a:gd name="connsiteY39" fmla="*/ 5680409 h 8404721"/>
              <a:gd name="connsiteX40" fmla="*/ 1449407 w 2113154"/>
              <a:gd name="connsiteY40" fmla="*/ 6047798 h 8404721"/>
              <a:gd name="connsiteX41" fmla="*/ 1525264 w 2113154"/>
              <a:gd name="connsiteY41" fmla="*/ 6714754 h 8404721"/>
              <a:gd name="connsiteX42" fmla="*/ 1339685 w 2113154"/>
              <a:gd name="connsiteY42" fmla="*/ 7701053 h 8404721"/>
              <a:gd name="connsiteX43" fmla="*/ 1241816 w 2113154"/>
              <a:gd name="connsiteY43" fmla="*/ 7911243 h 8404721"/>
              <a:gd name="connsiteX0" fmla="*/ 1241816 w 2113154"/>
              <a:gd name="connsiteY0" fmla="*/ 7911243 h 8404721"/>
              <a:gd name="connsiteX1" fmla="*/ 887254 w 2113154"/>
              <a:gd name="connsiteY1" fmla="*/ 8401919 h 8404721"/>
              <a:gd name="connsiteX2" fmla="*/ 884016 w 2113154"/>
              <a:gd name="connsiteY2" fmla="*/ 8404721 h 8404721"/>
              <a:gd name="connsiteX3" fmla="*/ 951713 w 2113154"/>
              <a:gd name="connsiteY3" fmla="*/ 8277166 h 8404721"/>
              <a:gd name="connsiteX4" fmla="*/ 1358905 w 2113154"/>
              <a:gd name="connsiteY4" fmla="*/ 6654013 h 8404721"/>
              <a:gd name="connsiteX5" fmla="*/ 1353542 w 2113154"/>
              <a:gd name="connsiteY5" fmla="*/ 6612894 h 8404721"/>
              <a:gd name="connsiteX6" fmla="*/ 1352385 w 2113154"/>
              <a:gd name="connsiteY6" fmla="*/ 6572742 h 8404721"/>
              <a:gd name="connsiteX7" fmla="*/ 1278729 w 2113154"/>
              <a:gd name="connsiteY7" fmla="*/ 6053452 h 8404721"/>
              <a:gd name="connsiteX8" fmla="*/ 1194745 w 2113154"/>
              <a:gd name="connsiteY8" fmla="*/ 5748234 h 8404721"/>
              <a:gd name="connsiteX9" fmla="*/ 1137852 w 2113154"/>
              <a:gd name="connsiteY9" fmla="*/ 5573018 h 8404721"/>
              <a:gd name="connsiteX10" fmla="*/ 946855 w 2113154"/>
              <a:gd name="connsiteY10" fmla="*/ 5081282 h 8404721"/>
              <a:gd name="connsiteX11" fmla="*/ 658329 w 2113154"/>
              <a:gd name="connsiteY11" fmla="*/ 4448241 h 8404721"/>
              <a:gd name="connsiteX12" fmla="*/ 306136 w 2113154"/>
              <a:gd name="connsiteY12" fmla="*/ 3662593 h 8404721"/>
              <a:gd name="connsiteX13" fmla="*/ 88048 w 2113154"/>
              <a:gd name="connsiteY13" fmla="*/ 3006943 h 8404721"/>
              <a:gd name="connsiteX14" fmla="*/ 0 w 2113154"/>
              <a:gd name="connsiteY14" fmla="*/ 2328686 h 8404721"/>
              <a:gd name="connsiteX15" fmla="*/ 138168 w 2113154"/>
              <a:gd name="connsiteY15" fmla="*/ 1483690 h 8404721"/>
              <a:gd name="connsiteX16" fmla="*/ 516097 w 2113154"/>
              <a:gd name="connsiteY16" fmla="*/ 714997 h 8404721"/>
              <a:gd name="connsiteX17" fmla="*/ 1051158 w 2113154"/>
              <a:gd name="connsiteY17" fmla="*/ 163912 h 8404721"/>
              <a:gd name="connsiteX18" fmla="*/ 1519845 w 2113154"/>
              <a:gd name="connsiteY18" fmla="*/ 0 h 8404721"/>
              <a:gd name="connsiteX19" fmla="*/ 1858492 w 2113154"/>
              <a:gd name="connsiteY19" fmla="*/ 146956 h 8404721"/>
              <a:gd name="connsiteX20" fmla="*/ 2080644 w 2113154"/>
              <a:gd name="connsiteY20" fmla="*/ 638693 h 8404721"/>
              <a:gd name="connsiteX21" fmla="*/ 2113154 w 2113154"/>
              <a:gd name="connsiteY21" fmla="*/ 966518 h 8404721"/>
              <a:gd name="connsiteX22" fmla="*/ 2012576 w 2113154"/>
              <a:gd name="connsiteY22" fmla="*/ 1644776 h 8404721"/>
              <a:gd name="connsiteX23" fmla="*/ 1940507 w 2113154"/>
              <a:gd name="connsiteY23" fmla="*/ 1884308 h 8404721"/>
              <a:gd name="connsiteX24" fmla="*/ 1957792 w 2113154"/>
              <a:gd name="connsiteY24" fmla="*/ 1820723 h 8404721"/>
              <a:gd name="connsiteX25" fmla="*/ 1847095 w 2113154"/>
              <a:gd name="connsiteY25" fmla="*/ 336123 h 8404721"/>
              <a:gd name="connsiteX26" fmla="*/ 1779502 w 2113154"/>
              <a:gd name="connsiteY26" fmla="*/ 271480 h 8404721"/>
              <a:gd name="connsiteX27" fmla="*/ 1533391 w 2113154"/>
              <a:gd name="connsiteY27" fmla="*/ 180869 h 8404721"/>
              <a:gd name="connsiteX28" fmla="*/ 1086378 w 2113154"/>
              <a:gd name="connsiteY28" fmla="*/ 339129 h 8404721"/>
              <a:gd name="connsiteX29" fmla="*/ 609563 w 2113154"/>
              <a:gd name="connsiteY29" fmla="*/ 813909 h 8404721"/>
              <a:gd name="connsiteX30" fmla="*/ 283108 w 2113154"/>
              <a:gd name="connsiteY30" fmla="*/ 1506298 h 8404721"/>
              <a:gd name="connsiteX31" fmla="*/ 165259 w 2113154"/>
              <a:gd name="connsiteY31" fmla="*/ 2306078 h 8404721"/>
              <a:gd name="connsiteX32" fmla="*/ 170678 w 2113154"/>
              <a:gd name="connsiteY32" fmla="*/ 2492598 h 8404721"/>
              <a:gd name="connsiteX33" fmla="*/ 280399 w 2113154"/>
              <a:gd name="connsiteY33" fmla="*/ 3114334 h 8404721"/>
              <a:gd name="connsiteX34" fmla="*/ 493069 w 2113154"/>
              <a:gd name="connsiteY34" fmla="*/ 3716288 h 8404721"/>
              <a:gd name="connsiteX35" fmla="*/ 823588 w 2113154"/>
              <a:gd name="connsiteY35" fmla="*/ 4442588 h 8404721"/>
              <a:gd name="connsiteX36" fmla="*/ 954983 w 2113154"/>
              <a:gd name="connsiteY36" fmla="*/ 4725196 h 8404721"/>
              <a:gd name="connsiteX37" fmla="*/ 1141916 w 2113154"/>
              <a:gd name="connsiteY37" fmla="*/ 5143455 h 8404721"/>
              <a:gd name="connsiteX38" fmla="*/ 1284147 w 2113154"/>
              <a:gd name="connsiteY38" fmla="*/ 5505193 h 8404721"/>
              <a:gd name="connsiteX39" fmla="*/ 1343749 w 2113154"/>
              <a:gd name="connsiteY39" fmla="*/ 5680409 h 8404721"/>
              <a:gd name="connsiteX40" fmla="*/ 1449407 w 2113154"/>
              <a:gd name="connsiteY40" fmla="*/ 6047798 h 8404721"/>
              <a:gd name="connsiteX41" fmla="*/ 1525264 w 2113154"/>
              <a:gd name="connsiteY41" fmla="*/ 6714754 h 8404721"/>
              <a:gd name="connsiteX42" fmla="*/ 1339685 w 2113154"/>
              <a:gd name="connsiteY42" fmla="*/ 7701053 h 8404721"/>
              <a:gd name="connsiteX43" fmla="*/ 1241816 w 2113154"/>
              <a:gd name="connsiteY43" fmla="*/ 7911243 h 840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13154" h="8404721">
                <a:moveTo>
                  <a:pt x="1241816" y="7911243"/>
                </a:moveTo>
                <a:cubicBezTo>
                  <a:pt x="1138868" y="8109774"/>
                  <a:pt x="1020680" y="8273333"/>
                  <a:pt x="887254" y="8401919"/>
                </a:cubicBezTo>
                <a:lnTo>
                  <a:pt x="884016" y="8404721"/>
                </a:lnTo>
                <a:lnTo>
                  <a:pt x="951713" y="8277166"/>
                </a:lnTo>
                <a:cubicBezTo>
                  <a:pt x="1253340" y="7675696"/>
                  <a:pt x="1393316" y="7085182"/>
                  <a:pt x="1358905" y="6654013"/>
                </a:cubicBezTo>
                <a:lnTo>
                  <a:pt x="1353542" y="6612894"/>
                </a:lnTo>
                <a:cubicBezTo>
                  <a:pt x="1353156" y="6599510"/>
                  <a:pt x="1352771" y="6586126"/>
                  <a:pt x="1352385" y="6572742"/>
                </a:cubicBezTo>
                <a:cubicBezTo>
                  <a:pt x="1342564" y="6401765"/>
                  <a:pt x="1318012" y="6228668"/>
                  <a:pt x="1278729" y="6053452"/>
                </a:cubicBezTo>
                <a:cubicBezTo>
                  <a:pt x="1251637" y="5940409"/>
                  <a:pt x="1223642" y="5838670"/>
                  <a:pt x="1194745" y="5748234"/>
                </a:cubicBezTo>
                <a:lnTo>
                  <a:pt x="1137852" y="5573018"/>
                </a:lnTo>
                <a:cubicBezTo>
                  <a:pt x="1080056" y="5403455"/>
                  <a:pt x="1016391" y="5239542"/>
                  <a:pt x="946855" y="5081282"/>
                </a:cubicBezTo>
                <a:cubicBezTo>
                  <a:pt x="877320" y="4923022"/>
                  <a:pt x="781144" y="4712008"/>
                  <a:pt x="658329" y="4448241"/>
                </a:cubicBezTo>
                <a:cubicBezTo>
                  <a:pt x="510227" y="4131721"/>
                  <a:pt x="392830" y="3869838"/>
                  <a:pt x="306136" y="3662593"/>
                </a:cubicBezTo>
                <a:cubicBezTo>
                  <a:pt x="219443" y="3455347"/>
                  <a:pt x="146746" y="3236798"/>
                  <a:pt x="88048" y="3006943"/>
                </a:cubicBezTo>
                <a:cubicBezTo>
                  <a:pt x="29349" y="2777090"/>
                  <a:pt x="0" y="2551003"/>
                  <a:pt x="0" y="2328686"/>
                </a:cubicBezTo>
                <a:cubicBezTo>
                  <a:pt x="0" y="2046078"/>
                  <a:pt x="46056" y="1764414"/>
                  <a:pt x="138168" y="1483690"/>
                </a:cubicBezTo>
                <a:cubicBezTo>
                  <a:pt x="230279" y="1202965"/>
                  <a:pt x="356256" y="946735"/>
                  <a:pt x="516097" y="714997"/>
                </a:cubicBezTo>
                <a:cubicBezTo>
                  <a:pt x="675938" y="483259"/>
                  <a:pt x="854292" y="299564"/>
                  <a:pt x="1051158" y="163912"/>
                </a:cubicBezTo>
                <a:cubicBezTo>
                  <a:pt x="1219127" y="54637"/>
                  <a:pt x="1375356" y="0"/>
                  <a:pt x="1519845" y="0"/>
                </a:cubicBezTo>
                <a:cubicBezTo>
                  <a:pt x="1646273" y="0"/>
                  <a:pt x="1759155" y="48985"/>
                  <a:pt x="1858492" y="146956"/>
                </a:cubicBezTo>
                <a:cubicBezTo>
                  <a:pt x="1957828" y="244927"/>
                  <a:pt x="2031879" y="408839"/>
                  <a:pt x="2080644" y="638693"/>
                </a:cubicBezTo>
                <a:cubicBezTo>
                  <a:pt x="2102318" y="747968"/>
                  <a:pt x="2113154" y="857242"/>
                  <a:pt x="2113154" y="966518"/>
                </a:cubicBezTo>
                <a:cubicBezTo>
                  <a:pt x="2113154" y="1167170"/>
                  <a:pt x="2079628" y="1393256"/>
                  <a:pt x="2012576" y="1644776"/>
                </a:cubicBezTo>
                <a:lnTo>
                  <a:pt x="1940507" y="1884308"/>
                </a:lnTo>
                <a:lnTo>
                  <a:pt x="1957792" y="1820723"/>
                </a:lnTo>
                <a:cubicBezTo>
                  <a:pt x="2130361" y="1125927"/>
                  <a:pt x="2102652" y="570886"/>
                  <a:pt x="1847095" y="336123"/>
                </a:cubicBezTo>
                <a:cubicBezTo>
                  <a:pt x="1819747" y="303687"/>
                  <a:pt x="1807352" y="293279"/>
                  <a:pt x="1779502" y="271480"/>
                </a:cubicBezTo>
                <a:cubicBezTo>
                  <a:pt x="1708894" y="211072"/>
                  <a:pt x="1626858" y="180869"/>
                  <a:pt x="1533391" y="180869"/>
                </a:cubicBezTo>
                <a:cubicBezTo>
                  <a:pt x="1403351" y="180869"/>
                  <a:pt x="1254346" y="233623"/>
                  <a:pt x="1086378" y="339129"/>
                </a:cubicBezTo>
                <a:cubicBezTo>
                  <a:pt x="907572" y="452172"/>
                  <a:pt x="748634" y="610433"/>
                  <a:pt x="609563" y="813909"/>
                </a:cubicBezTo>
                <a:cubicBezTo>
                  <a:pt x="470493" y="1017387"/>
                  <a:pt x="361674" y="1248183"/>
                  <a:pt x="283108" y="1506298"/>
                </a:cubicBezTo>
                <a:cubicBezTo>
                  <a:pt x="204542" y="1764414"/>
                  <a:pt x="165259" y="2031006"/>
                  <a:pt x="165259" y="2306078"/>
                </a:cubicBezTo>
                <a:cubicBezTo>
                  <a:pt x="165259" y="2388975"/>
                  <a:pt x="167065" y="2451150"/>
                  <a:pt x="170678" y="2492598"/>
                </a:cubicBezTo>
                <a:cubicBezTo>
                  <a:pt x="183320" y="2696075"/>
                  <a:pt x="219894" y="2903322"/>
                  <a:pt x="280399" y="3114334"/>
                </a:cubicBezTo>
                <a:cubicBezTo>
                  <a:pt x="340904" y="3325348"/>
                  <a:pt x="411794" y="3525998"/>
                  <a:pt x="493069" y="3716288"/>
                </a:cubicBezTo>
                <a:cubicBezTo>
                  <a:pt x="574344" y="3906577"/>
                  <a:pt x="684517" y="4148677"/>
                  <a:pt x="823588" y="4442588"/>
                </a:cubicBezTo>
                <a:cubicBezTo>
                  <a:pt x="841649" y="4480270"/>
                  <a:pt x="885448" y="4574473"/>
                  <a:pt x="954983" y="4725196"/>
                </a:cubicBezTo>
                <a:cubicBezTo>
                  <a:pt x="1024518" y="4875921"/>
                  <a:pt x="1086830" y="5015341"/>
                  <a:pt x="1141916" y="5143455"/>
                </a:cubicBezTo>
                <a:cubicBezTo>
                  <a:pt x="1197002" y="5271571"/>
                  <a:pt x="1244413" y="5392150"/>
                  <a:pt x="1284147" y="5505193"/>
                </a:cubicBezTo>
                <a:cubicBezTo>
                  <a:pt x="1317786" y="5594685"/>
                  <a:pt x="1316206" y="5589975"/>
                  <a:pt x="1343749" y="5680409"/>
                </a:cubicBezTo>
                <a:cubicBezTo>
                  <a:pt x="1370841" y="5759540"/>
                  <a:pt x="1406060" y="5882002"/>
                  <a:pt x="1449407" y="6047798"/>
                </a:cubicBezTo>
                <a:cubicBezTo>
                  <a:pt x="1499978" y="6273884"/>
                  <a:pt x="1525264" y="6496202"/>
                  <a:pt x="1525264" y="6714754"/>
                </a:cubicBezTo>
                <a:cubicBezTo>
                  <a:pt x="1525264" y="7076490"/>
                  <a:pt x="1463404" y="7405257"/>
                  <a:pt x="1339685" y="7701053"/>
                </a:cubicBezTo>
                <a:cubicBezTo>
                  <a:pt x="1308755" y="7775002"/>
                  <a:pt x="1276133" y="7845065"/>
                  <a:pt x="1241816" y="791124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1" nodeType="withEffect" p14:presetBounceEnd="99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 p14:presetBounceEnd="99000">
                                      <p:stCondLst>
                                        <p:cond delay="12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grpId="1" nodeType="withEffect" p14:presetBounceEnd="99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decel="50000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grpId="1" nodeType="withEffect" p14:presetBounceEnd="99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49" dur="10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ccel="50000" decel="5000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grpId="1" nodeType="withEffect" p14:presetBounceEnd="99000">
                                      <p:stCondLst>
                                        <p:cond delay="27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ccel="50000" decel="5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 p14:presetBounceEnd="99000">
                                      <p:stCondLst>
                                        <p:cond delay="325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71" dur="1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decel="5000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2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 animBg="1"/>
          <p:bldP spid="11" grpId="0"/>
          <p:bldP spid="12" grpId="0"/>
          <p:bldP spid="13" grpId="0"/>
          <p:bldP spid="15" grpId="0"/>
          <p:bldP spid="18" grpId="0"/>
          <p:bldP spid="27" grpId="0"/>
          <p:bldP spid="55" grpId="0" animBg="1"/>
          <p:bldP spid="55" grpId="1" animBg="1"/>
          <p:bldP spid="55" grpId="2" animBg="1"/>
          <p:bldP spid="57" grpId="0" animBg="1"/>
          <p:bldP spid="57" grpId="1" animBg="1"/>
          <p:bldP spid="57" grpId="2" animBg="1"/>
          <p:bldP spid="58" grpId="0" animBg="1"/>
          <p:bldP spid="58" grpId="1" animBg="1"/>
          <p:bldP spid="58" grpId="2" animBg="1"/>
          <p:bldP spid="59" grpId="0" animBg="1"/>
          <p:bldP spid="59" grpId="1" animBg="1"/>
          <p:bldP spid="59" grpId="2" animBg="1"/>
          <p:bldP spid="60" grpId="0" animBg="1"/>
          <p:bldP spid="60" grpId="1" animBg="1"/>
          <p:bldP spid="60" grpId="2" animBg="1"/>
          <p:bldP spid="61" grpId="0" animBg="1"/>
          <p:bldP spid="61" grpId="1" animBg="1"/>
          <p:bldP spid="6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ccel="50000" decel="50000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ccel="50000" decel="5000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ccel="50000" decel="50000" fill="hold" grpId="2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decel="50000" fill="hold" grpId="2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2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 animBg="1"/>
          <p:bldP spid="11" grpId="0"/>
          <p:bldP spid="12" grpId="0"/>
          <p:bldP spid="13" grpId="0"/>
          <p:bldP spid="15" grpId="0"/>
          <p:bldP spid="18" grpId="0"/>
          <p:bldP spid="27" grpId="0"/>
          <p:bldP spid="55" grpId="0" animBg="1"/>
          <p:bldP spid="55" grpId="1" animBg="1"/>
          <p:bldP spid="55" grpId="2" animBg="1"/>
          <p:bldP spid="57" grpId="0" animBg="1"/>
          <p:bldP spid="57" grpId="1" animBg="1"/>
          <p:bldP spid="57" grpId="2" animBg="1"/>
          <p:bldP spid="58" grpId="0" animBg="1"/>
          <p:bldP spid="58" grpId="1" animBg="1"/>
          <p:bldP spid="58" grpId="2" animBg="1"/>
          <p:bldP spid="59" grpId="0" animBg="1"/>
          <p:bldP spid="59" grpId="1" animBg="1"/>
          <p:bldP spid="59" grpId="2" animBg="1"/>
          <p:bldP spid="60" grpId="0" animBg="1"/>
          <p:bldP spid="60" grpId="1" animBg="1"/>
          <p:bldP spid="60" grpId="2" animBg="1"/>
          <p:bldP spid="61" grpId="0" animBg="1"/>
          <p:bldP spid="61" grpId="1" animBg="1"/>
          <p:bldP spid="61" grpId="2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776A5-6FF3-BEA3-D2AF-915AAEBC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DDD6C0C1-04E6-850A-92A0-8C3ADF0F4F54}"/>
              </a:ext>
            </a:extLst>
          </p:cNvPr>
          <p:cNvSpPr/>
          <p:nvPr/>
        </p:nvSpPr>
        <p:spPr>
          <a:xfrm>
            <a:off x="5267908" y="1664804"/>
            <a:ext cx="4753050" cy="2608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EBF5D15-3413-F148-D506-34D64764204E}"/>
              </a:ext>
            </a:extLst>
          </p:cNvPr>
          <p:cNvSpPr/>
          <p:nvPr/>
        </p:nvSpPr>
        <p:spPr>
          <a:xfrm>
            <a:off x="1523492" y="836712"/>
            <a:ext cx="4264534" cy="4264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33CF6D0C-CD53-9269-1072-F954AA770786}"/>
              </a:ext>
            </a:extLst>
          </p:cNvPr>
          <p:cNvSpPr txBox="1">
            <a:spLocks/>
          </p:cNvSpPr>
          <p:nvPr/>
        </p:nvSpPr>
        <p:spPr>
          <a:xfrm>
            <a:off x="5942274" y="1835335"/>
            <a:ext cx="3924436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07963" marR="0" lvl="1" indent="-2079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8775" marR="0" lvl="5" indent="-358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rabi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631825" marR="0" lvl="6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lphaL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2">
              <a:tabLst>
                <a:tab pos="177800" algn="l"/>
              </a:tabLst>
            </a:pPr>
            <a:r>
              <a:rPr lang="nl-NL" sz="2400" b="0">
                <a:solidFill>
                  <a:schemeClr val="bg1"/>
                </a:solidFill>
              </a:rPr>
              <a:t>“Hypotheek rondkrijgen is mooi, maar de échte meerwaarde van een adviseur zit in het borgen van een gezonde financiële toekomst.”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D11474B-DF43-CDFF-3631-4285DDD0F96C}"/>
              </a:ext>
            </a:extLst>
          </p:cNvPr>
          <p:cNvSpPr txBox="1">
            <a:spLocks/>
          </p:cNvSpPr>
          <p:nvPr/>
        </p:nvSpPr>
        <p:spPr>
          <a:xfrm>
            <a:off x="5942274" y="4358904"/>
            <a:ext cx="3060340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07963" marR="0" lvl="1" indent="-2079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8775" marR="0" lvl="5" indent="-358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rabi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631825" marR="0" lvl="6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lphaL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2">
              <a:tabLst>
                <a:tab pos="177800" algn="l"/>
              </a:tabLst>
            </a:pPr>
            <a:r>
              <a:rPr lang="nl-NL" sz="1800" b="0">
                <a:solidFill>
                  <a:schemeClr val="tx2"/>
                </a:solidFill>
              </a:rPr>
              <a:t>Maria Silveira Directrice SEH.</a:t>
            </a:r>
          </a:p>
        </p:txBody>
      </p:sp>
      <p:grpSp>
        <p:nvGrpSpPr>
          <p:cNvPr id="2" name="Groep 318">
            <a:extLst>
              <a:ext uri="{FF2B5EF4-FFF2-40B4-BE49-F238E27FC236}">
                <a16:creationId xmlns:a16="http://schemas.microsoft.com/office/drawing/2014/main" id="{E87F4001-2586-681D-D7AD-4F0A1AFD5AE3}"/>
              </a:ext>
            </a:extLst>
          </p:cNvPr>
          <p:cNvGrpSpPr/>
          <p:nvPr/>
        </p:nvGrpSpPr>
        <p:grpSpPr>
          <a:xfrm>
            <a:off x="2503631" y="1863588"/>
            <a:ext cx="2304256" cy="2210780"/>
            <a:chOff x="6402388" y="942976"/>
            <a:chExt cx="782637" cy="75088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0F5AFDA-A95A-A158-CD7E-5A437556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130301"/>
              <a:ext cx="219075" cy="93663"/>
            </a:xfrm>
            <a:custGeom>
              <a:avLst/>
              <a:gdLst>
                <a:gd name="T0" fmla="*/ 0 w 746"/>
                <a:gd name="T1" fmla="*/ 160 h 320"/>
                <a:gd name="T2" fmla="*/ 0 w 746"/>
                <a:gd name="T3" fmla="*/ 160 h 320"/>
                <a:gd name="T4" fmla="*/ 373 w 746"/>
                <a:gd name="T5" fmla="*/ 320 h 320"/>
                <a:gd name="T6" fmla="*/ 746 w 746"/>
                <a:gd name="T7" fmla="*/ 160 h 320"/>
                <a:gd name="T8" fmla="*/ 373 w 746"/>
                <a:gd name="T9" fmla="*/ 0 h 320"/>
                <a:gd name="T10" fmla="*/ 0 w 746"/>
                <a:gd name="T11" fmla="*/ 160 h 320"/>
                <a:gd name="T12" fmla="*/ 0 w 746"/>
                <a:gd name="T13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20">
                  <a:moveTo>
                    <a:pt x="0" y="160"/>
                  </a:moveTo>
                  <a:lnTo>
                    <a:pt x="0" y="160"/>
                  </a:lnTo>
                  <a:cubicBezTo>
                    <a:pt x="0" y="249"/>
                    <a:pt x="167" y="320"/>
                    <a:pt x="373" y="320"/>
                  </a:cubicBezTo>
                  <a:cubicBezTo>
                    <a:pt x="579" y="320"/>
                    <a:pt x="746" y="249"/>
                    <a:pt x="746" y="160"/>
                  </a:cubicBezTo>
                  <a:cubicBezTo>
                    <a:pt x="746" y="72"/>
                    <a:pt x="579" y="0"/>
                    <a:pt x="373" y="0"/>
                  </a:cubicBezTo>
                  <a:cubicBezTo>
                    <a:pt x="167" y="0"/>
                    <a:pt x="0" y="72"/>
                    <a:pt x="0" y="160"/>
                  </a:cubicBezTo>
                  <a:lnTo>
                    <a:pt x="0" y="16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F454AE5-03DE-F34E-792F-00C610AF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333501"/>
              <a:ext cx="219075" cy="47625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FBAE857-60A4-7ADB-B969-36AD5AFD5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411288"/>
              <a:ext cx="219075" cy="47625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9"/>
                    <a:pt x="167" y="160"/>
                    <a:pt x="373" y="160"/>
                  </a:cubicBezTo>
                  <a:cubicBezTo>
                    <a:pt x="579" y="160"/>
                    <a:pt x="746" y="89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30478F3-A068-FDB5-F762-C9C42841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490663"/>
              <a:ext cx="219075" cy="46038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D96C2E-E462-1821-3260-3523D8EC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176338"/>
              <a:ext cx="219075" cy="517525"/>
            </a:xfrm>
            <a:custGeom>
              <a:avLst/>
              <a:gdLst>
                <a:gd name="T0" fmla="*/ 0 w 746"/>
                <a:gd name="T1" fmla="*/ 0 h 1760"/>
                <a:gd name="T2" fmla="*/ 0 w 746"/>
                <a:gd name="T3" fmla="*/ 0 h 1760"/>
                <a:gd name="T4" fmla="*/ 0 w 746"/>
                <a:gd name="T5" fmla="*/ 1600 h 1760"/>
                <a:gd name="T6" fmla="*/ 373 w 746"/>
                <a:gd name="T7" fmla="*/ 1760 h 1760"/>
                <a:gd name="T8" fmla="*/ 746 w 746"/>
                <a:gd name="T9" fmla="*/ 1600 h 1760"/>
                <a:gd name="T10" fmla="*/ 746 w 746"/>
                <a:gd name="T11" fmla="*/ 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1760">
                  <a:moveTo>
                    <a:pt x="0" y="0"/>
                  </a:moveTo>
                  <a:lnTo>
                    <a:pt x="0" y="0"/>
                  </a:lnTo>
                  <a:lnTo>
                    <a:pt x="0" y="1600"/>
                  </a:lnTo>
                  <a:cubicBezTo>
                    <a:pt x="0" y="1689"/>
                    <a:pt x="167" y="1760"/>
                    <a:pt x="373" y="1760"/>
                  </a:cubicBezTo>
                  <a:cubicBezTo>
                    <a:pt x="579" y="1760"/>
                    <a:pt x="746" y="1689"/>
                    <a:pt x="746" y="1600"/>
                  </a:cubicBezTo>
                  <a:lnTo>
                    <a:pt x="746" y="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5B863D-D450-2F69-0CD0-8F154119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568451"/>
              <a:ext cx="219075" cy="47625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BB24B1-FC87-04A6-4C8A-240C7C6C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255713"/>
              <a:ext cx="219075" cy="46038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62E63E0-9598-A216-0B8A-062CBA64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1365251"/>
              <a:ext cx="219075" cy="93663"/>
            </a:xfrm>
            <a:custGeom>
              <a:avLst/>
              <a:gdLst>
                <a:gd name="T0" fmla="*/ 0 w 746"/>
                <a:gd name="T1" fmla="*/ 160 h 320"/>
                <a:gd name="T2" fmla="*/ 0 w 746"/>
                <a:gd name="T3" fmla="*/ 160 h 320"/>
                <a:gd name="T4" fmla="*/ 373 w 746"/>
                <a:gd name="T5" fmla="*/ 320 h 320"/>
                <a:gd name="T6" fmla="*/ 746 w 746"/>
                <a:gd name="T7" fmla="*/ 160 h 320"/>
                <a:gd name="T8" fmla="*/ 373 w 746"/>
                <a:gd name="T9" fmla="*/ 0 h 320"/>
                <a:gd name="T10" fmla="*/ 0 w 746"/>
                <a:gd name="T11" fmla="*/ 160 h 320"/>
                <a:gd name="T12" fmla="*/ 0 w 746"/>
                <a:gd name="T13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20">
                  <a:moveTo>
                    <a:pt x="0" y="160"/>
                  </a:moveTo>
                  <a:lnTo>
                    <a:pt x="0" y="160"/>
                  </a:lnTo>
                  <a:cubicBezTo>
                    <a:pt x="0" y="249"/>
                    <a:pt x="167" y="320"/>
                    <a:pt x="373" y="320"/>
                  </a:cubicBezTo>
                  <a:cubicBezTo>
                    <a:pt x="579" y="320"/>
                    <a:pt x="746" y="249"/>
                    <a:pt x="746" y="160"/>
                  </a:cubicBezTo>
                  <a:cubicBezTo>
                    <a:pt x="746" y="72"/>
                    <a:pt x="579" y="0"/>
                    <a:pt x="373" y="0"/>
                  </a:cubicBezTo>
                  <a:cubicBezTo>
                    <a:pt x="167" y="0"/>
                    <a:pt x="0" y="72"/>
                    <a:pt x="0" y="160"/>
                  </a:cubicBezTo>
                  <a:lnTo>
                    <a:pt x="0" y="16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AECA335-7B66-C9AC-340F-DD28B909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1411288"/>
              <a:ext cx="219075" cy="282575"/>
            </a:xfrm>
            <a:custGeom>
              <a:avLst/>
              <a:gdLst>
                <a:gd name="T0" fmla="*/ 0 w 746"/>
                <a:gd name="T1" fmla="*/ 0 h 960"/>
                <a:gd name="T2" fmla="*/ 0 w 746"/>
                <a:gd name="T3" fmla="*/ 0 h 960"/>
                <a:gd name="T4" fmla="*/ 0 w 746"/>
                <a:gd name="T5" fmla="*/ 800 h 960"/>
                <a:gd name="T6" fmla="*/ 373 w 746"/>
                <a:gd name="T7" fmla="*/ 960 h 960"/>
                <a:gd name="T8" fmla="*/ 746 w 746"/>
                <a:gd name="T9" fmla="*/ 800 h 960"/>
                <a:gd name="T10" fmla="*/ 746 w 746"/>
                <a:gd name="T11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960">
                  <a:moveTo>
                    <a:pt x="0" y="0"/>
                  </a:moveTo>
                  <a:lnTo>
                    <a:pt x="0" y="0"/>
                  </a:lnTo>
                  <a:lnTo>
                    <a:pt x="0" y="800"/>
                  </a:lnTo>
                  <a:cubicBezTo>
                    <a:pt x="0" y="889"/>
                    <a:pt x="167" y="960"/>
                    <a:pt x="373" y="960"/>
                  </a:cubicBezTo>
                  <a:cubicBezTo>
                    <a:pt x="579" y="960"/>
                    <a:pt x="746" y="889"/>
                    <a:pt x="746" y="800"/>
                  </a:cubicBezTo>
                  <a:lnTo>
                    <a:pt x="746" y="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7D05D73-0C93-0FAD-75AB-7F856B39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1568451"/>
              <a:ext cx="219075" cy="47625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A41AC51-D2A2-2CA7-4A99-08380689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3" y="1490663"/>
              <a:ext cx="219075" cy="46038"/>
            </a:xfrm>
            <a:custGeom>
              <a:avLst/>
              <a:gdLst>
                <a:gd name="T0" fmla="*/ 0 w 746"/>
                <a:gd name="T1" fmla="*/ 0 h 160"/>
                <a:gd name="T2" fmla="*/ 0 w 746"/>
                <a:gd name="T3" fmla="*/ 0 h 160"/>
                <a:gd name="T4" fmla="*/ 373 w 746"/>
                <a:gd name="T5" fmla="*/ 160 h 160"/>
                <a:gd name="T6" fmla="*/ 746 w 746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160">
                  <a:moveTo>
                    <a:pt x="0" y="0"/>
                  </a:moveTo>
                  <a:lnTo>
                    <a:pt x="0" y="0"/>
                  </a:lnTo>
                  <a:cubicBezTo>
                    <a:pt x="0" y="88"/>
                    <a:pt x="167" y="160"/>
                    <a:pt x="373" y="160"/>
                  </a:cubicBezTo>
                  <a:cubicBezTo>
                    <a:pt x="579" y="160"/>
                    <a:pt x="746" y="88"/>
                    <a:pt x="746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434EE32-9225-DD90-E13A-BBCBC9D7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20826"/>
              <a:ext cx="219075" cy="95250"/>
            </a:xfrm>
            <a:custGeom>
              <a:avLst/>
              <a:gdLst>
                <a:gd name="T0" fmla="*/ 0 w 746"/>
                <a:gd name="T1" fmla="*/ 160 h 320"/>
                <a:gd name="T2" fmla="*/ 0 w 746"/>
                <a:gd name="T3" fmla="*/ 160 h 320"/>
                <a:gd name="T4" fmla="*/ 373 w 746"/>
                <a:gd name="T5" fmla="*/ 320 h 320"/>
                <a:gd name="T6" fmla="*/ 746 w 746"/>
                <a:gd name="T7" fmla="*/ 160 h 320"/>
                <a:gd name="T8" fmla="*/ 373 w 746"/>
                <a:gd name="T9" fmla="*/ 0 h 320"/>
                <a:gd name="T10" fmla="*/ 0 w 746"/>
                <a:gd name="T11" fmla="*/ 160 h 320"/>
                <a:gd name="T12" fmla="*/ 0 w 746"/>
                <a:gd name="T13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20">
                  <a:moveTo>
                    <a:pt x="0" y="160"/>
                  </a:moveTo>
                  <a:lnTo>
                    <a:pt x="0" y="160"/>
                  </a:lnTo>
                  <a:cubicBezTo>
                    <a:pt x="0" y="248"/>
                    <a:pt x="167" y="320"/>
                    <a:pt x="373" y="320"/>
                  </a:cubicBezTo>
                  <a:cubicBezTo>
                    <a:pt x="579" y="320"/>
                    <a:pt x="746" y="248"/>
                    <a:pt x="746" y="160"/>
                  </a:cubicBezTo>
                  <a:cubicBezTo>
                    <a:pt x="746" y="71"/>
                    <a:pt x="579" y="0"/>
                    <a:pt x="373" y="0"/>
                  </a:cubicBezTo>
                  <a:cubicBezTo>
                    <a:pt x="167" y="0"/>
                    <a:pt x="0" y="71"/>
                    <a:pt x="0" y="160"/>
                  </a:cubicBezTo>
                  <a:lnTo>
                    <a:pt x="0" y="160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D1E3F35-1BDB-FAFD-6892-6FE6C0340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68451"/>
              <a:ext cx="219075" cy="125413"/>
            </a:xfrm>
            <a:custGeom>
              <a:avLst/>
              <a:gdLst>
                <a:gd name="T0" fmla="*/ 0 w 746"/>
                <a:gd name="T1" fmla="*/ 0 h 426"/>
                <a:gd name="T2" fmla="*/ 0 w 746"/>
                <a:gd name="T3" fmla="*/ 0 h 426"/>
                <a:gd name="T4" fmla="*/ 0 w 746"/>
                <a:gd name="T5" fmla="*/ 266 h 426"/>
                <a:gd name="T6" fmla="*/ 373 w 746"/>
                <a:gd name="T7" fmla="*/ 426 h 426"/>
                <a:gd name="T8" fmla="*/ 746 w 746"/>
                <a:gd name="T9" fmla="*/ 266 h 426"/>
                <a:gd name="T10" fmla="*/ 746 w 746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426">
                  <a:moveTo>
                    <a:pt x="0" y="0"/>
                  </a:moveTo>
                  <a:lnTo>
                    <a:pt x="0" y="0"/>
                  </a:lnTo>
                  <a:lnTo>
                    <a:pt x="0" y="266"/>
                  </a:lnTo>
                  <a:cubicBezTo>
                    <a:pt x="0" y="355"/>
                    <a:pt x="167" y="426"/>
                    <a:pt x="373" y="426"/>
                  </a:cubicBezTo>
                  <a:cubicBezTo>
                    <a:pt x="579" y="426"/>
                    <a:pt x="746" y="355"/>
                    <a:pt x="746" y="266"/>
                  </a:cubicBezTo>
                  <a:lnTo>
                    <a:pt x="746" y="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EB9B322-A30D-6051-57B1-759E2155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942976"/>
              <a:ext cx="579438" cy="468313"/>
            </a:xfrm>
            <a:custGeom>
              <a:avLst/>
              <a:gdLst>
                <a:gd name="T0" fmla="*/ 0 w 1973"/>
                <a:gd name="T1" fmla="*/ 1600 h 1600"/>
                <a:gd name="T2" fmla="*/ 0 w 1973"/>
                <a:gd name="T3" fmla="*/ 1600 h 1600"/>
                <a:gd name="T4" fmla="*/ 1973 w 1973"/>
                <a:gd name="T5" fmla="*/ 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3" h="1600">
                  <a:moveTo>
                    <a:pt x="0" y="1600"/>
                  </a:moveTo>
                  <a:lnTo>
                    <a:pt x="0" y="1600"/>
                  </a:lnTo>
                  <a:cubicBezTo>
                    <a:pt x="1600" y="1174"/>
                    <a:pt x="1973" y="0"/>
                    <a:pt x="1973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21AC9801-326C-22F4-BD46-CDD71558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942976"/>
              <a:ext cx="141288" cy="109538"/>
            </a:xfrm>
            <a:custGeom>
              <a:avLst/>
              <a:gdLst>
                <a:gd name="T0" fmla="*/ 0 w 480"/>
                <a:gd name="T1" fmla="*/ 214 h 374"/>
                <a:gd name="T2" fmla="*/ 0 w 480"/>
                <a:gd name="T3" fmla="*/ 214 h 374"/>
                <a:gd name="T4" fmla="*/ 373 w 480"/>
                <a:gd name="T5" fmla="*/ 0 h 374"/>
                <a:gd name="T6" fmla="*/ 480 w 480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74">
                  <a:moveTo>
                    <a:pt x="0" y="214"/>
                  </a:moveTo>
                  <a:lnTo>
                    <a:pt x="0" y="214"/>
                  </a:lnTo>
                  <a:lnTo>
                    <a:pt x="373" y="0"/>
                  </a:lnTo>
                  <a:lnTo>
                    <a:pt x="480" y="374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19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3.125E-6 -3.7037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594B-1147-4D9A-BFAE-66EB406B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3CC830C-834A-CE47-9755-9E00400B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9009" y="582562"/>
            <a:ext cx="2607015" cy="525847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9391929-1A81-85B9-5E69-D1067E0595AB}"/>
              </a:ext>
            </a:extLst>
          </p:cNvPr>
          <p:cNvSpPr txBox="1">
            <a:spLocks/>
          </p:cNvSpPr>
          <p:nvPr/>
        </p:nvSpPr>
        <p:spPr>
          <a:xfrm>
            <a:off x="1055688" y="5458722"/>
            <a:ext cx="7090568" cy="2154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400">
                <a:latin typeface="+mn-lt"/>
                <a:ea typeface="Roboto Light" panose="02000000000000000000" pitchFamily="2" charset="0"/>
                <a:cs typeface="Roboto Light" panose="02000000000000000000" pitchFamily="2" charset="0"/>
              </a:rPr>
              <a:t>Benjamin Prins - Sr. Consultant OAKK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D053A82-DB46-64E3-83EC-BC31105C93E0}"/>
              </a:ext>
            </a:extLst>
          </p:cNvPr>
          <p:cNvSpPr txBox="1">
            <a:spLocks/>
          </p:cNvSpPr>
          <p:nvPr/>
        </p:nvSpPr>
        <p:spPr>
          <a:xfrm>
            <a:off x="1067036" y="5894333"/>
            <a:ext cx="505766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Nieuwegein, 2 april 2025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3BAF5E80-F764-3E75-17E3-D2208DC0B2ED}"/>
              </a:ext>
            </a:extLst>
          </p:cNvPr>
          <p:cNvSpPr txBox="1">
            <a:spLocks/>
          </p:cNvSpPr>
          <p:nvPr/>
        </p:nvSpPr>
        <p:spPr>
          <a:xfrm>
            <a:off x="1055688" y="4793708"/>
            <a:ext cx="8062676" cy="2862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nl-NL" sz="1800"/>
              <a:t>OAK</a:t>
            </a:r>
            <a:r>
              <a:rPr lang="nl-NL" sz="1800">
                <a:solidFill>
                  <a:schemeClr val="tx2"/>
                </a:solidFill>
              </a:rPr>
              <a:t>K</a:t>
            </a:r>
            <a:r>
              <a:rPr lang="nl-NL" sz="1800"/>
              <a:t> Beheerd Beleggen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CE168F5-8DD8-9160-A28F-3261405C2462}"/>
              </a:ext>
            </a:extLst>
          </p:cNvPr>
          <p:cNvSpPr txBox="1">
            <a:spLocks/>
          </p:cNvSpPr>
          <p:nvPr/>
        </p:nvSpPr>
        <p:spPr>
          <a:xfrm>
            <a:off x="1055688" y="2318448"/>
            <a:ext cx="8782756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/>
              <a:t>Bedankt voor je aandacht! </a:t>
            </a:r>
            <a:endParaRPr lang="nl-NL" sz="4400" i="1">
              <a:solidFill>
                <a:schemeClr val="bg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185624-826B-58B5-EFBD-B27FF5BB8F58}"/>
              </a:ext>
            </a:extLst>
          </p:cNvPr>
          <p:cNvCxnSpPr>
            <a:cxnSpLocks/>
          </p:cNvCxnSpPr>
          <p:nvPr/>
        </p:nvCxnSpPr>
        <p:spPr>
          <a:xfrm>
            <a:off x="1055689" y="5269331"/>
            <a:ext cx="720055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72C06635-BD46-2C2E-0D85-7401512F3CA4}"/>
              </a:ext>
            </a:extLst>
          </p:cNvPr>
          <p:cNvSpPr txBox="1">
            <a:spLocks/>
          </p:cNvSpPr>
          <p:nvPr/>
        </p:nvSpPr>
        <p:spPr>
          <a:xfrm>
            <a:off x="947428" y="1830208"/>
            <a:ext cx="5545137" cy="46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6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nl-NL">
                <a:solidFill>
                  <a:schemeClr val="tx2"/>
                </a:solidFill>
              </a:rPr>
              <a:t>SEH Kennis &amp; Innovatie Event 2025</a:t>
            </a:r>
          </a:p>
        </p:txBody>
      </p:sp>
    </p:spTree>
    <p:extLst>
      <p:ext uri="{BB962C8B-B14F-4D97-AF65-F5344CB8AC3E}">
        <p14:creationId xmlns:p14="http://schemas.microsoft.com/office/powerpoint/2010/main" val="76637306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2067-1A90-CF7F-2F0B-356C4BC4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9845"/>
            <a:ext cx="11090275" cy="443198"/>
          </a:xfrm>
        </p:spPr>
        <p:txBody>
          <a:bodyPr/>
          <a:lstStyle/>
          <a:p>
            <a:r>
              <a:rPr lang="nl-NL" sz="3200"/>
              <a:t>Welke beleggingslijfrenten biedt OAKK jouw klanten?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C876D-B6F1-E951-99A6-111E7BAE8A0B}"/>
              </a:ext>
            </a:extLst>
          </p:cNvPr>
          <p:cNvSpPr/>
          <p:nvPr/>
        </p:nvSpPr>
        <p:spPr>
          <a:xfrm>
            <a:off x="550863" y="1064376"/>
            <a:ext cx="2092566" cy="367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54000" rtlCol="0" anchor="t" anchorCtr="0">
            <a:spAutoFit/>
          </a:bodyPr>
          <a:lstStyle/>
          <a:p>
            <a:pPr algn="ctr"/>
            <a:r>
              <a:rPr lang="nl-NL" b="1">
                <a:solidFill>
                  <a:schemeClr val="tx1"/>
                </a:solidFill>
              </a:rPr>
              <a:t>Opbouwend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A6972-A1D1-8292-DFFA-8088240F4C90}"/>
              </a:ext>
            </a:extLst>
          </p:cNvPr>
          <p:cNvSpPr/>
          <p:nvPr/>
        </p:nvSpPr>
        <p:spPr>
          <a:xfrm>
            <a:off x="2990850" y="1064376"/>
            <a:ext cx="2931441" cy="367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54000" rtlCol="0" anchor="t" anchorCtr="0">
            <a:spAutoFit/>
          </a:bodyPr>
          <a:lstStyle/>
          <a:p>
            <a:pPr algn="ctr"/>
            <a:r>
              <a:rPr lang="nl-NL" b="1">
                <a:solidFill>
                  <a:schemeClr val="tx1"/>
                </a:solidFill>
              </a:rPr>
              <a:t>Uitkerend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CF1E2B-0D42-AAB6-0F28-16E6FFAE4B1D}"/>
              </a:ext>
            </a:extLst>
          </p:cNvPr>
          <p:cNvSpPr/>
          <p:nvPr/>
        </p:nvSpPr>
        <p:spPr>
          <a:xfrm>
            <a:off x="6269711" y="1064376"/>
            <a:ext cx="2512003" cy="367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54000" rtlCol="0" anchor="t" anchorCtr="0">
            <a:spAutoFit/>
          </a:bodyPr>
          <a:lstStyle/>
          <a:p>
            <a:pPr algn="ctr"/>
            <a:r>
              <a:rPr lang="nl-NL" b="1">
                <a:solidFill>
                  <a:schemeClr val="tx1"/>
                </a:solidFill>
              </a:rPr>
              <a:t>Werknemerslijfrente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6D210-990F-A1FE-130A-8ECE359AC94D}"/>
              </a:ext>
            </a:extLst>
          </p:cNvPr>
          <p:cNvSpPr/>
          <p:nvPr/>
        </p:nvSpPr>
        <p:spPr>
          <a:xfrm>
            <a:off x="9129135" y="1064376"/>
            <a:ext cx="2512003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54000" rtlCol="0" anchor="t" anchorCtr="0">
            <a:spAutoFit/>
          </a:bodyPr>
          <a:lstStyle/>
          <a:p>
            <a:pPr algn="ctr"/>
            <a:r>
              <a:rPr lang="nl-NL" b="1">
                <a:solidFill>
                  <a:schemeClr val="tx1"/>
                </a:solidFill>
              </a:rPr>
              <a:t>Stamrecht</a:t>
            </a:r>
          </a:p>
        </p:txBody>
      </p:sp>
      <p:graphicFrame>
        <p:nvGraphicFramePr>
          <p:cNvPr id="12" name="Tabel 5">
            <a:extLst>
              <a:ext uri="{FF2B5EF4-FFF2-40B4-BE49-F238E27FC236}">
                <a16:creationId xmlns:a16="http://schemas.microsoft.com/office/drawing/2014/main" id="{4ED8F38F-6C46-54FE-2778-AB321AE4C3F0}"/>
              </a:ext>
            </a:extLst>
          </p:cNvPr>
          <p:cNvGraphicFramePr>
            <a:graphicFrameLocks noGrp="1"/>
          </p:cNvGraphicFramePr>
          <p:nvPr/>
        </p:nvGraphicFramePr>
        <p:xfrm>
          <a:off x="550863" y="1531722"/>
          <a:ext cx="2092566" cy="2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566">
                  <a:extLst>
                    <a:ext uri="{9D8B030D-6E8A-4147-A177-3AD203B41FA5}">
                      <a16:colId xmlns:a16="http://schemas.microsoft.com/office/drawing/2014/main" val="4103317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6 risicoprofielen o.b.v. doel en klantprofiel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3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Markten en Solid met unieke Skills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81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Individueel lifecycle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76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BVN en Dimensional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5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Professioneel vermogensbeheer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3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Jaarlijkse monitoring door Adviseur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9877"/>
                  </a:ext>
                </a:extLst>
              </a:tr>
            </a:tbl>
          </a:graphicData>
        </a:graphic>
      </p:graphicFrame>
      <p:graphicFrame>
        <p:nvGraphicFramePr>
          <p:cNvPr id="19" name="Tabel 5">
            <a:extLst>
              <a:ext uri="{FF2B5EF4-FFF2-40B4-BE49-F238E27FC236}">
                <a16:creationId xmlns:a16="http://schemas.microsoft.com/office/drawing/2014/main" id="{D70228D6-BAA0-978E-8662-587FE2E8580F}"/>
              </a:ext>
            </a:extLst>
          </p:cNvPr>
          <p:cNvGraphicFramePr>
            <a:graphicFrameLocks noGrp="1"/>
          </p:cNvGraphicFramePr>
          <p:nvPr/>
        </p:nvGraphicFramePr>
        <p:xfrm>
          <a:off x="2990850" y="1531723"/>
          <a:ext cx="2931441" cy="402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41">
                  <a:extLst>
                    <a:ext uri="{9D8B030D-6E8A-4147-A177-3AD203B41FA5}">
                      <a16:colId xmlns:a16="http://schemas.microsoft.com/office/drawing/2014/main" val="4103317390"/>
                    </a:ext>
                  </a:extLst>
                </a:gridCol>
              </a:tblGrid>
              <a:tr h="213279">
                <a:tc>
                  <a:txBody>
                    <a:bodyPr/>
                    <a:lstStyle/>
                    <a:p>
                      <a:pPr algn="l"/>
                      <a:r>
                        <a:rPr lang="nl-NL" sz="1400" b="1" u="none">
                          <a:solidFill>
                            <a:schemeClr val="tx1"/>
                          </a:solidFill>
                          <a:latin typeface="+mn-lt"/>
                        </a:rPr>
                        <a:t>Tijdelijk - TOL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3844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Min 5 jaar looptijd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81542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Vanaf AOW tot +5jr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76916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Max uitkering 26.463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51479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Uitkering varieert elke 12 maanden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36378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risicoprofielen incl. spaaralternatief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9877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Professioneel vermogensbeheer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94390"/>
                  </a:ext>
                </a:extLst>
              </a:tr>
              <a:tr h="140077">
                <a:tc>
                  <a:txBody>
                    <a:bodyPr/>
                    <a:lstStyle/>
                    <a:p>
                      <a:pPr algn="l"/>
                      <a:endParaRPr lang="nl-NL" sz="500" b="0" u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55872"/>
                  </a:ext>
                </a:extLst>
              </a:tr>
              <a:tr h="21327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400" b="1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Levenslang - OL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79323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Min 20 jaar looptijd 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90202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Vanaf AOW tot +5jr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83704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Max looptijd 100-leeftijd bij aanvang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89907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Uitkering varieert elke 12 maanden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19304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risicoprofielen </a:t>
                      </a:r>
                      <a:r>
                        <a:rPr lang="nl-NL" sz="1200" b="0" i="0" u="none" strike="noStrike" cap="none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incl</a:t>
                      </a: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spaaralternatief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90571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nl-NL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Professioneel vermogensbeheer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56867"/>
                  </a:ext>
                </a:extLst>
              </a:tr>
            </a:tbl>
          </a:graphicData>
        </a:graphic>
      </p:graphicFrame>
      <p:graphicFrame>
        <p:nvGraphicFramePr>
          <p:cNvPr id="34" name="Tabel 5">
            <a:extLst>
              <a:ext uri="{FF2B5EF4-FFF2-40B4-BE49-F238E27FC236}">
                <a16:creationId xmlns:a16="http://schemas.microsoft.com/office/drawing/2014/main" id="{EF1E372D-F032-5372-C25F-1DD939851B47}"/>
              </a:ext>
            </a:extLst>
          </p:cNvPr>
          <p:cNvGraphicFramePr>
            <a:graphicFrameLocks noGrp="1"/>
          </p:cNvGraphicFramePr>
          <p:nvPr/>
        </p:nvGraphicFramePr>
        <p:xfrm>
          <a:off x="6269711" y="1531723"/>
          <a:ext cx="2512004" cy="144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04">
                  <a:extLst>
                    <a:ext uri="{9D8B030D-6E8A-4147-A177-3AD203B41FA5}">
                      <a16:colId xmlns:a16="http://schemas.microsoft.com/office/drawing/2014/main" val="4103317390"/>
                    </a:ext>
                  </a:extLst>
                </a:gridCol>
              </a:tblGrid>
              <a:tr h="191849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Lijfrente via werkgever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81542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Lifecycle beleggen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9454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Aantrekkelijke voorwaarden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25524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indent="0"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Flexibel (aanvullend) pensioen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85438"/>
                  </a:ext>
                </a:extLst>
              </a:tr>
              <a:tr h="191849">
                <a:tc>
                  <a:txBody>
                    <a:bodyPr/>
                    <a:lstStyle/>
                    <a:p>
                      <a:pPr marL="0" indent="0" algn="ctr"/>
                      <a:br>
                        <a:rPr lang="nl-NL" sz="500" b="0" u="none">
                          <a:solidFill>
                            <a:schemeClr val="accent2"/>
                          </a:solidFill>
                          <a:latin typeface="+mn-lt"/>
                        </a:rPr>
                      </a:br>
                      <a:r>
                        <a:rPr lang="nl-NL" sz="1200" b="0" u="none">
                          <a:solidFill>
                            <a:schemeClr val="accent2"/>
                          </a:solidFill>
                          <a:latin typeface="+mn-lt"/>
                        </a:rPr>
                        <a:t>Vanaf Q4 2025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79162"/>
                  </a:ext>
                </a:extLst>
              </a:tr>
            </a:tbl>
          </a:graphicData>
        </a:graphic>
      </p:graphicFrame>
      <p:graphicFrame>
        <p:nvGraphicFramePr>
          <p:cNvPr id="39" name="Tabel 5">
            <a:extLst>
              <a:ext uri="{FF2B5EF4-FFF2-40B4-BE49-F238E27FC236}">
                <a16:creationId xmlns:a16="http://schemas.microsoft.com/office/drawing/2014/main" id="{E1F903B2-6531-85C8-85BB-941DEBD51FB9}"/>
              </a:ext>
            </a:extLst>
          </p:cNvPr>
          <p:cNvGraphicFramePr>
            <a:graphicFrameLocks noGrp="1"/>
          </p:cNvGraphicFramePr>
          <p:nvPr/>
        </p:nvGraphicFramePr>
        <p:xfrm>
          <a:off x="9129133" y="1531722"/>
          <a:ext cx="2512003" cy="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03">
                  <a:extLst>
                    <a:ext uri="{9D8B030D-6E8A-4147-A177-3AD203B41FA5}">
                      <a16:colId xmlns:a16="http://schemas.microsoft.com/office/drawing/2014/main" val="4103317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Eenvoudige administratie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3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sz="1200" b="0" u="none">
                          <a:solidFill>
                            <a:schemeClr val="tx1"/>
                          </a:solidFill>
                          <a:latin typeface="+mn-lt"/>
                        </a:rPr>
                        <a:t>Doorbeleggen tot max AOW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NL" sz="1200" b="0" i="0" u="none" strike="noStrike" cap="none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Flexibel uitkeren </a:t>
                      </a:r>
                    </a:p>
                  </a:txBody>
                  <a:tcPr marL="72000" marR="72000" marT="36000" marB="54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911"/>
                  </a:ext>
                </a:extLst>
              </a:tr>
            </a:tbl>
          </a:graphicData>
        </a:graphic>
      </p:graphicFrame>
      <p:sp>
        <p:nvSpPr>
          <p:cNvPr id="43" name="Google Shape;228;p4">
            <a:hlinkClick r:id="" action="ppaction://noaction"/>
            <a:extLst>
              <a:ext uri="{FF2B5EF4-FFF2-40B4-BE49-F238E27FC236}">
                <a16:creationId xmlns:a16="http://schemas.microsoft.com/office/drawing/2014/main" id="{41180AA2-392E-6F25-0376-059A0B719AB4}"/>
              </a:ext>
            </a:extLst>
          </p:cNvPr>
          <p:cNvSpPr txBox="1"/>
          <p:nvPr/>
        </p:nvSpPr>
        <p:spPr>
          <a:xfrm>
            <a:off x="7055186" y="3288786"/>
            <a:ext cx="3800475" cy="23396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A5F"/>
              </a:buClr>
              <a:buSzPts val="2000"/>
              <a:buFont typeface="Arial"/>
              <a:buNone/>
              <a:tabLst/>
              <a:defRPr/>
            </a:pPr>
            <a:r>
              <a:rPr kumimoji="0" lang="nl-NL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Voor</a:t>
            </a:r>
            <a:r>
              <a:rPr kumimoji="0" lang="nl-NL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alle 4 de lijfrentes geldt: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A5F"/>
              </a:buClr>
              <a:buSzPts val="2000"/>
              <a:buFont typeface="Arial"/>
              <a:buNone/>
              <a:tabLst/>
              <a:defRPr/>
            </a:pPr>
            <a:endParaRPr lang="nl-NL" sz="1200" b="1" kern="0" baseline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 lvl="0" algn="ctr">
              <a:buClr>
                <a:srgbClr val="33BA5F"/>
              </a:buClr>
              <a:buSzPts val="2000"/>
              <a:defRPr/>
            </a:pPr>
            <a:r>
              <a:rPr lang="nl-NL" b="1" kern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Unieke kostenstructuur: </a:t>
            </a:r>
            <a:br>
              <a:rPr lang="nl-NL" b="1" kern="0">
                <a:solidFill>
                  <a:schemeClr val="accent1"/>
                </a:solidFill>
                <a:latin typeface="Arial"/>
                <a:cs typeface="Arial"/>
                <a:sym typeface="Arial"/>
              </a:rPr>
            </a:br>
            <a:r>
              <a:rPr lang="nl-NL" sz="1200" kern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geen aan/verkoop kosten en zgn Targetfee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A5F"/>
              </a:buClr>
              <a:buSzPts val="2000"/>
              <a:buFont typeface="Arial"/>
              <a:buNone/>
              <a:tabLst/>
              <a:defRPr/>
            </a:pPr>
            <a:endParaRPr kumimoji="0" lang="nl-NL" sz="1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algn="ctr">
              <a:buClr>
                <a:srgbClr val="33BA5F"/>
              </a:buClr>
              <a:buSzPts val="2000"/>
              <a:defRPr/>
            </a:pPr>
            <a:r>
              <a:rPr lang="nl-NL" b="1" kern="0">
                <a:solidFill>
                  <a:schemeClr val="accent1"/>
                </a:solidFill>
                <a:latin typeface="Arial"/>
                <a:cs typeface="Arial"/>
              </a:rPr>
              <a:t>OAKK biedt een bancaire beleggingslijfrente aan: </a:t>
            </a:r>
            <a:br>
              <a:rPr lang="nl-NL" b="1" kern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nl-NL" sz="1200" kern="0">
                <a:solidFill>
                  <a:schemeClr val="accent1"/>
                </a:solidFill>
                <a:latin typeface="Arial"/>
                <a:cs typeface="Arial"/>
              </a:rPr>
              <a:t>na overlijden vervalt lijfrente aan nabestaanden zonder extra verzekering</a:t>
            </a:r>
          </a:p>
        </p:txBody>
      </p:sp>
    </p:spTree>
    <p:extLst>
      <p:ext uri="{BB962C8B-B14F-4D97-AF65-F5344CB8AC3E}">
        <p14:creationId xmlns:p14="http://schemas.microsoft.com/office/powerpoint/2010/main" val="13103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8BBA39D-97D4-B820-1D1E-E17983582A55}"/>
              </a:ext>
            </a:extLst>
          </p:cNvPr>
          <p:cNvSpPr/>
          <p:nvPr/>
        </p:nvSpPr>
        <p:spPr>
          <a:xfrm>
            <a:off x="1845081" y="-6185161"/>
            <a:ext cx="8353450" cy="8353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6" name="Google Shape;206;p3"/>
          <p:cNvSpPr/>
          <p:nvPr/>
        </p:nvSpPr>
        <p:spPr>
          <a:xfrm>
            <a:off x="1019436" y="1821174"/>
            <a:ext cx="1546724" cy="154672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6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2003</a:t>
            </a:r>
            <a:endParaRPr lang="nl-NL" sz="12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9625840" y="1823251"/>
            <a:ext cx="1546724" cy="154672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6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lang="nl-NL" sz="12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3395700" y="3463156"/>
            <a:ext cx="1904944" cy="190494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19.000</a:t>
            </a:r>
            <a:endParaRPr lang="nl-NL" sz="1050" b="0" i="0" u="none" strike="noStrike" cap="none">
              <a:solidFill>
                <a:srgbClr val="000000"/>
              </a:solidFill>
              <a:latin typeface="+mn-lt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000" i="0" u="none" strike="noStrike" cap="none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klanten</a:t>
            </a:r>
            <a:endParaRPr lang="nl-NL" sz="2800" i="0" u="none" strike="noStrike" cap="none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6891356" y="3463156"/>
            <a:ext cx="1904944" cy="190494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€ 1 </a:t>
            </a:r>
            <a:r>
              <a:rPr lang="nl-NL" sz="2800" b="0" i="0" u="none" strike="noStrike" cap="none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mld</a:t>
            </a:r>
            <a:endParaRPr lang="nl-NL" sz="1050" b="0" i="0" u="none" strike="noStrike" cap="none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000" b="0" i="0" u="none" strike="noStrike" cap="none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uitstaan</a:t>
            </a:r>
            <a:endParaRPr lang="nl-NL" sz="2800" b="0" i="0" u="none" strike="noStrike" cap="none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3533171" y="2378863"/>
            <a:ext cx="51256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Solide inkomen voor later</a:t>
            </a:r>
            <a:endParaRPr lang="nl-NL" sz="12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Google Shape;211;p3">
            <a:extLst>
              <a:ext uri="{FF2B5EF4-FFF2-40B4-BE49-F238E27FC236}">
                <a16:creationId xmlns:a16="http://schemas.microsoft.com/office/drawing/2014/main" id="{359E97DB-F394-0CB0-6935-C41EBA66D88B}"/>
              </a:ext>
            </a:extLst>
          </p:cNvPr>
          <p:cNvSpPr txBox="1"/>
          <p:nvPr/>
        </p:nvSpPr>
        <p:spPr>
          <a:xfrm>
            <a:off x="731404" y="3790988"/>
            <a:ext cx="212278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rPr>
              <a:t>Vermogens-opbouw</a:t>
            </a:r>
            <a:endParaRPr lang="nl-NL" sz="1200" b="1" i="0" u="none" strike="noStrike" cap="none">
              <a:solidFill>
                <a:srgbClr val="2DA555"/>
              </a:solidFill>
              <a:sym typeface="Arial"/>
            </a:endParaRPr>
          </a:p>
        </p:txBody>
      </p:sp>
      <p:sp>
        <p:nvSpPr>
          <p:cNvPr id="8" name="Google Shape;211;p3">
            <a:extLst>
              <a:ext uri="{FF2B5EF4-FFF2-40B4-BE49-F238E27FC236}">
                <a16:creationId xmlns:a16="http://schemas.microsoft.com/office/drawing/2014/main" id="{21AB8122-4B18-219F-2FF3-BDE9F9CC4CEC}"/>
              </a:ext>
            </a:extLst>
          </p:cNvPr>
          <p:cNvSpPr txBox="1"/>
          <p:nvPr/>
        </p:nvSpPr>
        <p:spPr>
          <a:xfrm>
            <a:off x="5159896" y="5713738"/>
            <a:ext cx="18722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1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nl-NL" sz="28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rPr>
              <a:t>ensioen</a:t>
            </a:r>
            <a:endParaRPr lang="nl-NL" sz="1200" b="1" i="0" u="none" strike="noStrike" cap="none">
              <a:solidFill>
                <a:srgbClr val="2DA555"/>
              </a:solidFill>
              <a:sym typeface="Arial"/>
            </a:endParaRPr>
          </a:p>
        </p:txBody>
      </p:sp>
      <p:sp>
        <p:nvSpPr>
          <p:cNvPr id="9" name="Google Shape;211;p3">
            <a:extLst>
              <a:ext uri="{FF2B5EF4-FFF2-40B4-BE49-F238E27FC236}">
                <a16:creationId xmlns:a16="http://schemas.microsoft.com/office/drawing/2014/main" id="{CF9AC0FA-17F0-EB03-B065-5A260E7F79C5}"/>
              </a:ext>
            </a:extLst>
          </p:cNvPr>
          <p:cNvSpPr txBox="1"/>
          <p:nvPr/>
        </p:nvSpPr>
        <p:spPr>
          <a:xfrm>
            <a:off x="9337808" y="4006431"/>
            <a:ext cx="2122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rPr>
              <a:t>Beleggen</a:t>
            </a:r>
            <a:endParaRPr lang="nl-NL" sz="1200" b="1" i="0" u="none" strike="noStrike" cap="none">
              <a:solidFill>
                <a:srgbClr val="2DA555"/>
              </a:solidFill>
              <a:sym typeface="Arial"/>
            </a:endParaRPr>
          </a:p>
        </p:txBody>
      </p:sp>
      <p:pic>
        <p:nvPicPr>
          <p:cNvPr id="12" name="Google Shape;1391;p95">
            <a:extLst>
              <a:ext uri="{FF2B5EF4-FFF2-40B4-BE49-F238E27FC236}">
                <a16:creationId xmlns:a16="http://schemas.microsoft.com/office/drawing/2014/main" id="{9CB88A2A-335A-5B7D-9EF3-877CE8FA45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844550"/>
            <a:ext cx="33528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11;p3">
            <a:extLst>
              <a:ext uri="{FF2B5EF4-FFF2-40B4-BE49-F238E27FC236}">
                <a16:creationId xmlns:a16="http://schemas.microsoft.com/office/drawing/2014/main" id="{30C2B135-C0E8-7FDE-4C6D-3F2435043D25}"/>
              </a:ext>
            </a:extLst>
          </p:cNvPr>
          <p:cNvSpPr txBox="1"/>
          <p:nvPr/>
        </p:nvSpPr>
        <p:spPr>
          <a:xfrm>
            <a:off x="4655840" y="2871688"/>
            <a:ext cx="28803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OAK</a:t>
            </a:r>
            <a:r>
              <a:rPr lang="nl-NL" sz="28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nl-NL"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2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voor jou!</a:t>
            </a:r>
            <a:endParaRPr lang="nl-NL" sz="12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39" name="Google Shape;211;p3">
            <a:extLst>
              <a:ext uri="{FF2B5EF4-FFF2-40B4-BE49-F238E27FC236}">
                <a16:creationId xmlns:a16="http://schemas.microsoft.com/office/drawing/2014/main" id="{35F09422-E4FA-BC49-42CE-6CDF17869ADE}"/>
              </a:ext>
            </a:extLst>
          </p:cNvPr>
          <p:cNvSpPr txBox="1"/>
          <p:nvPr/>
        </p:nvSpPr>
        <p:spPr>
          <a:xfrm>
            <a:off x="7989806" y="2378863"/>
            <a:ext cx="3469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endParaRPr lang="nl-NL" sz="12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C32CDD-FC9F-831C-B3A2-0AABD266ABFE}"/>
              </a:ext>
            </a:extLst>
          </p:cNvPr>
          <p:cNvCxnSpPr/>
          <p:nvPr/>
        </p:nvCxnSpPr>
        <p:spPr>
          <a:xfrm>
            <a:off x="4895963" y="3344802"/>
            <a:ext cx="2412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11;p3">
            <a:extLst>
              <a:ext uri="{FF2B5EF4-FFF2-40B4-BE49-F238E27FC236}">
                <a16:creationId xmlns:a16="http://schemas.microsoft.com/office/drawing/2014/main" id="{AAC185BA-43EC-3CD7-5566-478EA79BF2DB}"/>
              </a:ext>
            </a:extLst>
          </p:cNvPr>
          <p:cNvSpPr txBox="1"/>
          <p:nvPr/>
        </p:nvSpPr>
        <p:spPr>
          <a:xfrm>
            <a:off x="833314" y="5530332"/>
            <a:ext cx="13865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l-NL" sz="2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Benjamin</a:t>
            </a:r>
            <a:br>
              <a:rPr lang="nl-NL" sz="2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180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Prins</a:t>
            </a:r>
            <a:endParaRPr lang="nl-NL" sz="110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0CFDD28-606A-E597-B9F7-681258E0C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588" y="5349441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2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" fill="hold"/>
                                        <p:tgtEl>
                                          <p:spTgt spid="20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20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10" fill="hold"/>
                                        <p:tgtEl>
                                          <p:spTgt spid="2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6" dur="750" fill="hold"/>
                                        <p:tgtEl>
                                          <p:spTgt spid="2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9" grpId="0" animBg="1"/>
      <p:bldP spid="209" grpId="1" animBg="1"/>
      <p:bldP spid="209" grpId="2" animBg="1"/>
      <p:bldP spid="210" grpId="0" animBg="1"/>
      <p:bldP spid="210" grpId="1" animBg="1"/>
      <p:bldP spid="210" grpId="2" animBg="1"/>
      <p:bldP spid="211" grpId="0"/>
      <p:bldP spid="7" grpId="0"/>
      <p:bldP spid="7" grpId="1"/>
      <p:bldP spid="8" grpId="0"/>
      <p:bldP spid="8" grpId="1"/>
      <p:bldP spid="9" grpId="0"/>
      <p:bldP spid="9" grpId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/>
          <p:nvPr/>
        </p:nvSpPr>
        <p:spPr>
          <a:xfrm>
            <a:off x="4369054" y="476251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8187080" y="476251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8187080" y="2365737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8187080" y="4255223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4369054" y="4255223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551028" y="4255223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4">
            <a:hlinkClick r:id="rId3" action="ppaction://hlinksldjump"/>
          </p:cNvPr>
          <p:cNvSpPr txBox="1"/>
          <p:nvPr/>
        </p:nvSpPr>
        <p:spPr>
          <a:xfrm>
            <a:off x="4369054" y="476251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 realiteit van de woningmarkt</a:t>
            </a:r>
            <a:endParaRPr lang="nl-NL" sz="14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26" name="Google Shape;226;p4">
            <a:hlinkClick r:id="" action="ppaction://noaction"/>
          </p:cNvPr>
          <p:cNvSpPr txBox="1"/>
          <p:nvPr/>
        </p:nvSpPr>
        <p:spPr>
          <a:xfrm>
            <a:off x="8187080" y="476251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 gemiste kans voor hypotheekadviseurs</a:t>
            </a:r>
          </a:p>
        </p:txBody>
      </p:sp>
      <p:sp>
        <p:nvSpPr>
          <p:cNvPr id="227" name="Google Shape;227;p4"/>
          <p:cNvSpPr txBox="1"/>
          <p:nvPr/>
        </p:nvSpPr>
        <p:spPr>
          <a:xfrm>
            <a:off x="4369054" y="2365737"/>
            <a:ext cx="3454058" cy="151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Solide inkomen</a:t>
            </a:r>
            <a:br>
              <a:rPr lang="nl-NL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voor later,</a:t>
            </a:r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nl-NL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OAK</a:t>
            </a:r>
            <a:r>
              <a:rPr lang="nl-NL" sz="24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nl-NL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voor jou!</a:t>
            </a:r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>
            <a:hlinkClick r:id="" action="ppaction://noaction"/>
          </p:cNvPr>
          <p:cNvSpPr txBox="1"/>
          <p:nvPr/>
        </p:nvSpPr>
        <p:spPr>
          <a:xfrm>
            <a:off x="8187080" y="2365737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Waarom vermogen een gamechanger is</a:t>
            </a:r>
            <a:endParaRPr lang="nl-NL" sz="140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29" name="Google Shape;229;p4">
            <a:hlinkClick r:id="" action="ppaction://noaction"/>
          </p:cNvPr>
          <p:cNvSpPr txBox="1"/>
          <p:nvPr/>
        </p:nvSpPr>
        <p:spPr>
          <a:xfrm>
            <a:off x="551028" y="4255223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Wat levert dit jouw als adviseur op</a:t>
            </a:r>
            <a:endParaRPr lang="nl-NL" sz="14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30" name="Google Shape;230;p4">
            <a:hlinkClick r:id="" action="ppaction://noaction"/>
          </p:cNvPr>
          <p:cNvSpPr txBox="1"/>
          <p:nvPr/>
        </p:nvSpPr>
        <p:spPr>
          <a:xfrm>
            <a:off x="4369054" y="4255223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Praktijkvoorbeeld; De impact van vermogen</a:t>
            </a:r>
            <a:endParaRPr lang="nl-NL" sz="14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31" name="Google Shape;231;p4">
            <a:hlinkClick r:id="" action="ppaction://noaction"/>
          </p:cNvPr>
          <p:cNvSpPr txBox="1"/>
          <p:nvPr/>
        </p:nvSpPr>
        <p:spPr>
          <a:xfrm>
            <a:off x="8187080" y="4255223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Hoe integreer je vermogen in je advies</a:t>
            </a:r>
            <a:endParaRPr lang="nl-NL" sz="140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232" name="Google Shape;232;p4">
            <a:hlinkClick r:id="rId4" action="ppaction://hlinksldjump"/>
          </p:cNvPr>
          <p:cNvSpPr txBox="1"/>
          <p:nvPr/>
        </p:nvSpPr>
        <p:spPr>
          <a:xfrm>
            <a:off x="551028" y="476251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lang="nl-NL"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21;p4">
            <a:extLst>
              <a:ext uri="{FF2B5EF4-FFF2-40B4-BE49-F238E27FC236}">
                <a16:creationId xmlns:a16="http://schemas.microsoft.com/office/drawing/2014/main" id="{EE6FD7D8-2127-2F5F-05D9-798EAC318B5D}"/>
              </a:ext>
            </a:extLst>
          </p:cNvPr>
          <p:cNvSpPr txBox="1"/>
          <p:nvPr/>
        </p:nvSpPr>
        <p:spPr>
          <a:xfrm>
            <a:off x="551028" y="2365737"/>
            <a:ext cx="3454058" cy="1513752"/>
          </a:xfrm>
          <a:prstGeom prst="rect">
            <a:avLst/>
          </a:prstGeom>
          <a:solidFill>
            <a:srgbClr val="A8E7BC"/>
          </a:solidFill>
          <a:ln w="12700" cap="flat" cmpd="sng">
            <a:solidFill>
              <a:srgbClr val="A8E7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endParaRPr lang="nl-NL" sz="2800" b="1" i="0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229;p4">
            <a:hlinkClick r:id="" action="ppaction://noaction"/>
            <a:extLst>
              <a:ext uri="{FF2B5EF4-FFF2-40B4-BE49-F238E27FC236}">
                <a16:creationId xmlns:a16="http://schemas.microsoft.com/office/drawing/2014/main" id="{DA42FABE-8AE1-6A60-D9F3-E9F3E4471B51}"/>
              </a:ext>
            </a:extLst>
          </p:cNvPr>
          <p:cNvSpPr txBox="1"/>
          <p:nvPr/>
        </p:nvSpPr>
        <p:spPr>
          <a:xfrm>
            <a:off x="550862" y="2365737"/>
            <a:ext cx="3454058" cy="1513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0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Startkapitaal opbouwen voor de volgende generatie</a:t>
            </a:r>
            <a:endParaRPr lang="nl-NL" sz="1400" b="0" i="0" u="none" strike="noStrike" cap="none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550863" y="477813"/>
            <a:ext cx="11090275" cy="498598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nl-NL"/>
              <a:t>Gebrek aan beleggingskennis kost Nederlanders geld </a:t>
            </a:r>
          </a:p>
        </p:txBody>
      </p:sp>
      <p:sp>
        <p:nvSpPr>
          <p:cNvPr id="5" name="Google Shape;308;p11">
            <a:extLst>
              <a:ext uri="{FF2B5EF4-FFF2-40B4-BE49-F238E27FC236}">
                <a16:creationId xmlns:a16="http://schemas.microsoft.com/office/drawing/2014/main" id="{EDBFFDE4-0168-76B3-ABA9-673970764061}"/>
              </a:ext>
            </a:extLst>
          </p:cNvPr>
          <p:cNvSpPr txBox="1">
            <a:spLocks/>
          </p:cNvSpPr>
          <p:nvPr/>
        </p:nvSpPr>
        <p:spPr>
          <a:xfrm>
            <a:off x="5510829" y="2645067"/>
            <a:ext cx="1891737" cy="11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07963" marR="0" lvl="1" indent="-2079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8775" marR="0" lvl="5" indent="-358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rabi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631825" marR="0" lvl="6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lphaL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2400" b="1"/>
              <a:t>DUFAS</a:t>
            </a:r>
            <a:r>
              <a:rPr lang="nl-NL" sz="2400"/>
              <a:t> Onderzoek </a:t>
            </a:r>
            <a:br>
              <a:rPr lang="nl-NL" sz="2400"/>
            </a:br>
            <a:r>
              <a:rPr lang="nl-NL" sz="2400"/>
              <a:t>dec. 2024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998C8DD-CDE9-9E71-AE5C-4725F69053F3}"/>
              </a:ext>
            </a:extLst>
          </p:cNvPr>
          <p:cNvGrpSpPr/>
          <p:nvPr/>
        </p:nvGrpSpPr>
        <p:grpSpPr>
          <a:xfrm>
            <a:off x="551578" y="1298623"/>
            <a:ext cx="4785766" cy="2898625"/>
            <a:chOff x="551578" y="1298623"/>
            <a:chExt cx="4785766" cy="289862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876F18A3-FC09-E5D6-A8C3-556FE9B95D03}"/>
                </a:ext>
              </a:extLst>
            </p:cNvPr>
            <p:cNvSpPr/>
            <p:nvPr/>
          </p:nvSpPr>
          <p:spPr>
            <a:xfrm rot="21435434">
              <a:off x="551578" y="1298623"/>
              <a:ext cx="4785766" cy="2898625"/>
            </a:xfrm>
            <a:custGeom>
              <a:avLst/>
              <a:gdLst>
                <a:gd name="connsiteX0" fmla="*/ 0 w 3240233"/>
                <a:gd name="connsiteY0" fmla="*/ 0 h 1859240"/>
                <a:gd name="connsiteX1" fmla="*/ 3240233 w 3240233"/>
                <a:gd name="connsiteY1" fmla="*/ 0 h 1859240"/>
                <a:gd name="connsiteX2" fmla="*/ 3240233 w 3240233"/>
                <a:gd name="connsiteY2" fmla="*/ 1624082 h 1859240"/>
                <a:gd name="connsiteX3" fmla="*/ 3239696 w 3240233"/>
                <a:gd name="connsiteY3" fmla="*/ 1624082 h 1859240"/>
                <a:gd name="connsiteX4" fmla="*/ 3207897 w 3240233"/>
                <a:gd name="connsiteY4" fmla="*/ 1627995 h 1859240"/>
                <a:gd name="connsiteX5" fmla="*/ 3078187 w 3240233"/>
                <a:gd name="connsiteY5" fmla="*/ 1682015 h 1859240"/>
                <a:gd name="connsiteX6" fmla="*/ 2868351 w 3240233"/>
                <a:gd name="connsiteY6" fmla="*/ 1676146 h 1859240"/>
                <a:gd name="connsiteX7" fmla="*/ 2755169 w 3240233"/>
                <a:gd name="connsiteY7" fmla="*/ 1641838 h 1859240"/>
                <a:gd name="connsiteX8" fmla="*/ 2722832 w 3240233"/>
                <a:gd name="connsiteY8" fmla="*/ 1639280 h 1859240"/>
                <a:gd name="connsiteX9" fmla="*/ 2705047 w 3240233"/>
                <a:gd name="connsiteY9" fmla="*/ 1585410 h 1859240"/>
                <a:gd name="connsiteX10" fmla="*/ 2688159 w 3240233"/>
                <a:gd name="connsiteY10" fmla="*/ 1579993 h 1859240"/>
                <a:gd name="connsiteX11" fmla="*/ 2500780 w 3240233"/>
                <a:gd name="connsiteY11" fmla="*/ 1666215 h 1859240"/>
                <a:gd name="connsiteX12" fmla="*/ 2358494 w 3240233"/>
                <a:gd name="connsiteY12" fmla="*/ 1631606 h 1859240"/>
                <a:gd name="connsiteX13" fmla="*/ 2306754 w 3240233"/>
                <a:gd name="connsiteY13" fmla="*/ 1605273 h 1859240"/>
                <a:gd name="connsiteX14" fmla="*/ 2239923 w 3240233"/>
                <a:gd name="connsiteY14" fmla="*/ 1613549 h 1859240"/>
                <a:gd name="connsiteX15" fmla="*/ 2223574 w 3240233"/>
                <a:gd name="connsiteY15" fmla="*/ 1643193 h 1859240"/>
                <a:gd name="connsiteX16" fmla="*/ 1954453 w 3240233"/>
                <a:gd name="connsiteY16" fmla="*/ 1602113 h 1859240"/>
                <a:gd name="connsiteX17" fmla="*/ 1835882 w 3240233"/>
                <a:gd name="connsiteY17" fmla="*/ 1633111 h 1859240"/>
                <a:gd name="connsiteX18" fmla="*/ 1753959 w 3240233"/>
                <a:gd name="connsiteY18" fmla="*/ 1621826 h 1859240"/>
                <a:gd name="connsiteX19" fmla="*/ 1697369 w 3240233"/>
                <a:gd name="connsiteY19" fmla="*/ 1640936 h 1859240"/>
                <a:gd name="connsiteX20" fmla="*/ 1586343 w 3240233"/>
                <a:gd name="connsiteY20" fmla="*/ 1636271 h 1859240"/>
                <a:gd name="connsiteX21" fmla="*/ 1523824 w 3240233"/>
                <a:gd name="connsiteY21" fmla="*/ 1636722 h 1859240"/>
                <a:gd name="connsiteX22" fmla="*/ 1466334 w 3240233"/>
                <a:gd name="connsiteY22" fmla="*/ 1684423 h 1859240"/>
                <a:gd name="connsiteX23" fmla="*/ 1331414 w 3240233"/>
                <a:gd name="connsiteY23" fmla="*/ 1640635 h 1859240"/>
                <a:gd name="connsiteX24" fmla="*/ 1293327 w 3240233"/>
                <a:gd name="connsiteY24" fmla="*/ 1663506 h 1859240"/>
                <a:gd name="connsiteX25" fmla="*/ 1242665 w 3240233"/>
                <a:gd name="connsiteY25" fmla="*/ 1647858 h 1859240"/>
                <a:gd name="connsiteX26" fmla="*/ 1206016 w 3240233"/>
                <a:gd name="connsiteY26" fmla="*/ 1665914 h 1859240"/>
                <a:gd name="connsiteX27" fmla="*/ 1107207 w 3240233"/>
                <a:gd name="connsiteY27" fmla="*/ 1668623 h 1859240"/>
                <a:gd name="connsiteX28" fmla="*/ 1093014 w 3240233"/>
                <a:gd name="connsiteY28" fmla="*/ 1658541 h 1859240"/>
                <a:gd name="connsiteX29" fmla="*/ 1085828 w 3240233"/>
                <a:gd name="connsiteY29" fmla="*/ 1652071 h 1859240"/>
                <a:gd name="connsiteX30" fmla="*/ 949111 w 3240233"/>
                <a:gd name="connsiteY30" fmla="*/ 1642290 h 1859240"/>
                <a:gd name="connsiteX31" fmla="*/ 896472 w 3240233"/>
                <a:gd name="connsiteY31" fmla="*/ 1603618 h 1859240"/>
                <a:gd name="connsiteX32" fmla="*/ 870423 w 3240233"/>
                <a:gd name="connsiteY32" fmla="*/ 1604822 h 1859240"/>
                <a:gd name="connsiteX33" fmla="*/ 845451 w 3240233"/>
                <a:gd name="connsiteY33" fmla="*/ 1565849 h 1859240"/>
                <a:gd name="connsiteX34" fmla="*/ 789758 w 3240233"/>
                <a:gd name="connsiteY34" fmla="*/ 1558325 h 1859240"/>
                <a:gd name="connsiteX35" fmla="*/ 746822 w 3240233"/>
                <a:gd name="connsiteY35" fmla="*/ 1587216 h 1859240"/>
                <a:gd name="connsiteX36" fmla="*/ 700111 w 3240233"/>
                <a:gd name="connsiteY36" fmla="*/ 1585712 h 1859240"/>
                <a:gd name="connsiteX37" fmla="*/ 670828 w 3240233"/>
                <a:gd name="connsiteY37" fmla="*/ 1617311 h 1859240"/>
                <a:gd name="connsiteX38" fmla="*/ 584235 w 3240233"/>
                <a:gd name="connsiteY38" fmla="*/ 1635669 h 1859240"/>
                <a:gd name="connsiteX39" fmla="*/ 432069 w 3240233"/>
                <a:gd name="connsiteY39" fmla="*/ 1695257 h 1859240"/>
                <a:gd name="connsiteX40" fmla="*/ 362902 w 3240233"/>
                <a:gd name="connsiteY40" fmla="*/ 1647858 h 1859240"/>
                <a:gd name="connsiteX41" fmla="*/ 326252 w 3240233"/>
                <a:gd name="connsiteY41" fmla="*/ 1678103 h 1859240"/>
                <a:gd name="connsiteX42" fmla="*/ 78869 w 3240233"/>
                <a:gd name="connsiteY42" fmla="*/ 1701727 h 1859240"/>
                <a:gd name="connsiteX43" fmla="*/ 1 w 3240233"/>
                <a:gd name="connsiteY43" fmla="*/ 1704586 h 1859240"/>
                <a:gd name="connsiteX44" fmla="*/ 1 w 3240233"/>
                <a:gd name="connsiteY44" fmla="*/ 1859240 h 1859240"/>
                <a:gd name="connsiteX45" fmla="*/ 0 w 3240233"/>
                <a:gd name="connsiteY45" fmla="*/ 1859240 h 185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40233" h="1859240">
                  <a:moveTo>
                    <a:pt x="0" y="0"/>
                  </a:moveTo>
                  <a:lnTo>
                    <a:pt x="3240233" y="0"/>
                  </a:lnTo>
                  <a:lnTo>
                    <a:pt x="3240233" y="1624082"/>
                  </a:lnTo>
                  <a:lnTo>
                    <a:pt x="3239696" y="1624082"/>
                  </a:lnTo>
                  <a:cubicBezTo>
                    <a:pt x="3229635" y="1626189"/>
                    <a:pt x="3219035" y="1627694"/>
                    <a:pt x="3207897" y="1627995"/>
                  </a:cubicBezTo>
                  <a:cubicBezTo>
                    <a:pt x="3159749" y="1629499"/>
                    <a:pt x="3123459" y="1671481"/>
                    <a:pt x="3078187" y="1682015"/>
                  </a:cubicBezTo>
                  <a:cubicBezTo>
                    <a:pt x="3011356" y="1697664"/>
                    <a:pt x="2936799" y="1688937"/>
                    <a:pt x="2868351" y="1676146"/>
                  </a:cubicBezTo>
                  <a:cubicBezTo>
                    <a:pt x="2825594" y="1669225"/>
                    <a:pt x="2787866" y="1652371"/>
                    <a:pt x="2755169" y="1641838"/>
                  </a:cubicBezTo>
                  <a:lnTo>
                    <a:pt x="2722832" y="1639280"/>
                  </a:lnTo>
                  <a:cubicBezTo>
                    <a:pt x="2700375" y="1626640"/>
                    <a:pt x="2726784" y="1598502"/>
                    <a:pt x="2705047" y="1585410"/>
                  </a:cubicBezTo>
                  <a:cubicBezTo>
                    <a:pt x="2700375" y="1582551"/>
                    <a:pt x="2694267" y="1581047"/>
                    <a:pt x="2688159" y="1579993"/>
                  </a:cubicBezTo>
                  <a:cubicBezTo>
                    <a:pt x="2630849" y="1569009"/>
                    <a:pt x="2560425" y="1669676"/>
                    <a:pt x="2500780" y="1666215"/>
                  </a:cubicBezTo>
                  <a:cubicBezTo>
                    <a:pt x="2443830" y="1663056"/>
                    <a:pt x="2399455" y="1657187"/>
                    <a:pt x="2358494" y="1631606"/>
                  </a:cubicBezTo>
                  <a:cubicBezTo>
                    <a:pt x="2342684" y="1621675"/>
                    <a:pt x="2327594" y="1610389"/>
                    <a:pt x="2306754" y="1605273"/>
                  </a:cubicBezTo>
                  <a:cubicBezTo>
                    <a:pt x="2284477" y="1599856"/>
                    <a:pt x="2257529" y="1603166"/>
                    <a:pt x="2239923" y="1613549"/>
                  </a:cubicBezTo>
                  <a:cubicBezTo>
                    <a:pt x="2234533" y="1623480"/>
                    <a:pt x="2228964" y="1633261"/>
                    <a:pt x="2223574" y="1643193"/>
                  </a:cubicBezTo>
                  <a:cubicBezTo>
                    <a:pt x="2151893" y="1613248"/>
                    <a:pt x="2033681" y="1581348"/>
                    <a:pt x="1954453" y="1602113"/>
                  </a:cubicBezTo>
                  <a:lnTo>
                    <a:pt x="1835882" y="1633111"/>
                  </a:lnTo>
                  <a:cubicBezTo>
                    <a:pt x="1805520" y="1641086"/>
                    <a:pt x="1757193" y="1642590"/>
                    <a:pt x="1753959" y="1621826"/>
                  </a:cubicBezTo>
                  <a:cubicBezTo>
                    <a:pt x="1735096" y="1628145"/>
                    <a:pt x="1716232" y="1634615"/>
                    <a:pt x="1697369" y="1640936"/>
                  </a:cubicBezTo>
                  <a:cubicBezTo>
                    <a:pt x="1672577" y="1618967"/>
                    <a:pt x="1615447" y="1616558"/>
                    <a:pt x="1586343" y="1636271"/>
                  </a:cubicBezTo>
                  <a:cubicBezTo>
                    <a:pt x="1563527" y="1651770"/>
                    <a:pt x="1531369" y="1615957"/>
                    <a:pt x="1523824" y="1636722"/>
                  </a:cubicBezTo>
                  <a:cubicBezTo>
                    <a:pt x="1516278" y="1657488"/>
                    <a:pt x="1498852" y="1680360"/>
                    <a:pt x="1466334" y="1684423"/>
                  </a:cubicBezTo>
                  <a:cubicBezTo>
                    <a:pt x="1440105" y="1664560"/>
                    <a:pt x="1349739" y="1645449"/>
                    <a:pt x="1331414" y="1640635"/>
                  </a:cubicBezTo>
                  <a:cubicBezTo>
                    <a:pt x="1313089" y="1635819"/>
                    <a:pt x="1306084" y="1673287"/>
                    <a:pt x="1293327" y="1663506"/>
                  </a:cubicBezTo>
                  <a:cubicBezTo>
                    <a:pt x="1280572" y="1653726"/>
                    <a:pt x="1261889" y="1644697"/>
                    <a:pt x="1242665" y="1647858"/>
                  </a:cubicBezTo>
                  <a:cubicBezTo>
                    <a:pt x="1227575" y="1650265"/>
                    <a:pt x="1217873" y="1659293"/>
                    <a:pt x="1206016" y="1665914"/>
                  </a:cubicBezTo>
                  <a:cubicBezTo>
                    <a:pt x="1179068" y="1680811"/>
                    <a:pt x="1136131" y="1682015"/>
                    <a:pt x="1107207" y="1668623"/>
                  </a:cubicBezTo>
                  <a:cubicBezTo>
                    <a:pt x="1107207" y="1668623"/>
                    <a:pt x="1094631" y="1660046"/>
                    <a:pt x="1093014" y="1658541"/>
                  </a:cubicBezTo>
                  <a:cubicBezTo>
                    <a:pt x="1090678" y="1656434"/>
                    <a:pt x="1088163" y="1654328"/>
                    <a:pt x="1085828" y="1652071"/>
                  </a:cubicBezTo>
                  <a:cubicBezTo>
                    <a:pt x="1061755" y="1630854"/>
                    <a:pt x="960609" y="1668021"/>
                    <a:pt x="949111" y="1642290"/>
                  </a:cubicBezTo>
                  <a:cubicBezTo>
                    <a:pt x="941206" y="1624384"/>
                    <a:pt x="925397" y="1602715"/>
                    <a:pt x="896472" y="1603618"/>
                  </a:cubicBezTo>
                  <a:cubicBezTo>
                    <a:pt x="887670" y="1603919"/>
                    <a:pt x="878867" y="1606327"/>
                    <a:pt x="870423" y="1604822"/>
                  </a:cubicBezTo>
                  <a:cubicBezTo>
                    <a:pt x="848326" y="1600759"/>
                    <a:pt x="856590" y="1578790"/>
                    <a:pt x="845451" y="1565849"/>
                  </a:cubicBezTo>
                  <a:cubicBezTo>
                    <a:pt x="835211" y="1554112"/>
                    <a:pt x="808443" y="1552306"/>
                    <a:pt x="789758" y="1558325"/>
                  </a:cubicBezTo>
                  <a:cubicBezTo>
                    <a:pt x="771075" y="1564494"/>
                    <a:pt x="758499" y="1576081"/>
                    <a:pt x="746822" y="1587216"/>
                  </a:cubicBezTo>
                  <a:cubicBezTo>
                    <a:pt x="742330" y="1575328"/>
                    <a:pt x="713046" y="1576533"/>
                    <a:pt x="700111" y="1585712"/>
                  </a:cubicBezTo>
                  <a:cubicBezTo>
                    <a:pt x="687356" y="1594890"/>
                    <a:pt x="683224" y="1607982"/>
                    <a:pt x="670828" y="1617311"/>
                  </a:cubicBezTo>
                  <a:cubicBezTo>
                    <a:pt x="658432" y="1626640"/>
                    <a:pt x="600763" y="1633863"/>
                    <a:pt x="584235" y="1635669"/>
                  </a:cubicBezTo>
                  <a:cubicBezTo>
                    <a:pt x="571659" y="1621374"/>
                    <a:pt x="455243" y="1686830"/>
                    <a:pt x="432069" y="1695257"/>
                  </a:cubicBezTo>
                  <a:cubicBezTo>
                    <a:pt x="408893" y="1703683"/>
                    <a:pt x="382304" y="1636120"/>
                    <a:pt x="362902" y="1647858"/>
                  </a:cubicBezTo>
                  <a:cubicBezTo>
                    <a:pt x="348350" y="1656585"/>
                    <a:pt x="339187" y="1668322"/>
                    <a:pt x="326252" y="1678103"/>
                  </a:cubicBezTo>
                  <a:cubicBezTo>
                    <a:pt x="269482" y="1720987"/>
                    <a:pt x="164923" y="1713163"/>
                    <a:pt x="78869" y="1701727"/>
                  </a:cubicBezTo>
                  <a:cubicBezTo>
                    <a:pt x="61622" y="1723847"/>
                    <a:pt x="33417" y="1717226"/>
                    <a:pt x="1" y="1704586"/>
                  </a:cubicBezTo>
                  <a:lnTo>
                    <a:pt x="1" y="1859240"/>
                  </a:lnTo>
                  <a:lnTo>
                    <a:pt x="0" y="1859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pic>
          <p:nvPicPr>
            <p:cNvPr id="297" name="Google Shape;297;p10"/>
            <p:cNvPicPr preferRelativeResize="0"/>
            <p:nvPr/>
          </p:nvPicPr>
          <p:blipFill>
            <a:blip r:embed="rId3"/>
            <a:srcRect/>
            <a:stretch/>
          </p:blipFill>
          <p:spPr>
            <a:xfrm rot="21435003">
              <a:off x="706002" y="1537621"/>
              <a:ext cx="4391278" cy="2005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9DB93FE-9A35-5AA9-301A-3B6E210F08A1}"/>
              </a:ext>
            </a:extLst>
          </p:cNvPr>
          <p:cNvGrpSpPr/>
          <p:nvPr/>
        </p:nvGrpSpPr>
        <p:grpSpPr>
          <a:xfrm>
            <a:off x="7600303" y="1197490"/>
            <a:ext cx="4079790" cy="4034033"/>
            <a:chOff x="7451016" y="1197490"/>
            <a:chExt cx="4079790" cy="4034033"/>
          </a:xfrm>
        </p:grpSpPr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8DAD511-B44E-5D25-1E82-708DCC4ABB53}"/>
                </a:ext>
              </a:extLst>
            </p:cNvPr>
            <p:cNvSpPr/>
            <p:nvPr/>
          </p:nvSpPr>
          <p:spPr>
            <a:xfrm rot="236441">
              <a:off x="7451016" y="1197490"/>
              <a:ext cx="4079790" cy="4034033"/>
            </a:xfrm>
            <a:custGeom>
              <a:avLst/>
              <a:gdLst>
                <a:gd name="connsiteX0" fmla="*/ 0 w 3240233"/>
                <a:gd name="connsiteY0" fmla="*/ 0 h 1859240"/>
                <a:gd name="connsiteX1" fmla="*/ 3240233 w 3240233"/>
                <a:gd name="connsiteY1" fmla="*/ 0 h 1859240"/>
                <a:gd name="connsiteX2" fmla="*/ 3240233 w 3240233"/>
                <a:gd name="connsiteY2" fmla="*/ 1624082 h 1859240"/>
                <a:gd name="connsiteX3" fmla="*/ 3239696 w 3240233"/>
                <a:gd name="connsiteY3" fmla="*/ 1624082 h 1859240"/>
                <a:gd name="connsiteX4" fmla="*/ 3207897 w 3240233"/>
                <a:gd name="connsiteY4" fmla="*/ 1627995 h 1859240"/>
                <a:gd name="connsiteX5" fmla="*/ 3078187 w 3240233"/>
                <a:gd name="connsiteY5" fmla="*/ 1682015 h 1859240"/>
                <a:gd name="connsiteX6" fmla="*/ 2868351 w 3240233"/>
                <a:gd name="connsiteY6" fmla="*/ 1676146 h 1859240"/>
                <a:gd name="connsiteX7" fmla="*/ 2755169 w 3240233"/>
                <a:gd name="connsiteY7" fmla="*/ 1641838 h 1859240"/>
                <a:gd name="connsiteX8" fmla="*/ 2722832 w 3240233"/>
                <a:gd name="connsiteY8" fmla="*/ 1639280 h 1859240"/>
                <a:gd name="connsiteX9" fmla="*/ 2705047 w 3240233"/>
                <a:gd name="connsiteY9" fmla="*/ 1585410 h 1859240"/>
                <a:gd name="connsiteX10" fmla="*/ 2688159 w 3240233"/>
                <a:gd name="connsiteY10" fmla="*/ 1579993 h 1859240"/>
                <a:gd name="connsiteX11" fmla="*/ 2500780 w 3240233"/>
                <a:gd name="connsiteY11" fmla="*/ 1666215 h 1859240"/>
                <a:gd name="connsiteX12" fmla="*/ 2358494 w 3240233"/>
                <a:gd name="connsiteY12" fmla="*/ 1631606 h 1859240"/>
                <a:gd name="connsiteX13" fmla="*/ 2306754 w 3240233"/>
                <a:gd name="connsiteY13" fmla="*/ 1605273 h 1859240"/>
                <a:gd name="connsiteX14" fmla="*/ 2239923 w 3240233"/>
                <a:gd name="connsiteY14" fmla="*/ 1613549 h 1859240"/>
                <a:gd name="connsiteX15" fmla="*/ 2223574 w 3240233"/>
                <a:gd name="connsiteY15" fmla="*/ 1643193 h 1859240"/>
                <a:gd name="connsiteX16" fmla="*/ 1954453 w 3240233"/>
                <a:gd name="connsiteY16" fmla="*/ 1602113 h 1859240"/>
                <a:gd name="connsiteX17" fmla="*/ 1835882 w 3240233"/>
                <a:gd name="connsiteY17" fmla="*/ 1633111 h 1859240"/>
                <a:gd name="connsiteX18" fmla="*/ 1753959 w 3240233"/>
                <a:gd name="connsiteY18" fmla="*/ 1621826 h 1859240"/>
                <a:gd name="connsiteX19" fmla="*/ 1697369 w 3240233"/>
                <a:gd name="connsiteY19" fmla="*/ 1640936 h 1859240"/>
                <a:gd name="connsiteX20" fmla="*/ 1586343 w 3240233"/>
                <a:gd name="connsiteY20" fmla="*/ 1636271 h 1859240"/>
                <a:gd name="connsiteX21" fmla="*/ 1523824 w 3240233"/>
                <a:gd name="connsiteY21" fmla="*/ 1636722 h 1859240"/>
                <a:gd name="connsiteX22" fmla="*/ 1466334 w 3240233"/>
                <a:gd name="connsiteY22" fmla="*/ 1684423 h 1859240"/>
                <a:gd name="connsiteX23" fmla="*/ 1331414 w 3240233"/>
                <a:gd name="connsiteY23" fmla="*/ 1640635 h 1859240"/>
                <a:gd name="connsiteX24" fmla="*/ 1293327 w 3240233"/>
                <a:gd name="connsiteY24" fmla="*/ 1663506 h 1859240"/>
                <a:gd name="connsiteX25" fmla="*/ 1242665 w 3240233"/>
                <a:gd name="connsiteY25" fmla="*/ 1647858 h 1859240"/>
                <a:gd name="connsiteX26" fmla="*/ 1206016 w 3240233"/>
                <a:gd name="connsiteY26" fmla="*/ 1665914 h 1859240"/>
                <a:gd name="connsiteX27" fmla="*/ 1107207 w 3240233"/>
                <a:gd name="connsiteY27" fmla="*/ 1668623 h 1859240"/>
                <a:gd name="connsiteX28" fmla="*/ 1093014 w 3240233"/>
                <a:gd name="connsiteY28" fmla="*/ 1658541 h 1859240"/>
                <a:gd name="connsiteX29" fmla="*/ 1085828 w 3240233"/>
                <a:gd name="connsiteY29" fmla="*/ 1652071 h 1859240"/>
                <a:gd name="connsiteX30" fmla="*/ 949111 w 3240233"/>
                <a:gd name="connsiteY30" fmla="*/ 1642290 h 1859240"/>
                <a:gd name="connsiteX31" fmla="*/ 896472 w 3240233"/>
                <a:gd name="connsiteY31" fmla="*/ 1603618 h 1859240"/>
                <a:gd name="connsiteX32" fmla="*/ 870423 w 3240233"/>
                <a:gd name="connsiteY32" fmla="*/ 1604822 h 1859240"/>
                <a:gd name="connsiteX33" fmla="*/ 845451 w 3240233"/>
                <a:gd name="connsiteY33" fmla="*/ 1565849 h 1859240"/>
                <a:gd name="connsiteX34" fmla="*/ 789758 w 3240233"/>
                <a:gd name="connsiteY34" fmla="*/ 1558325 h 1859240"/>
                <a:gd name="connsiteX35" fmla="*/ 746822 w 3240233"/>
                <a:gd name="connsiteY35" fmla="*/ 1587216 h 1859240"/>
                <a:gd name="connsiteX36" fmla="*/ 700111 w 3240233"/>
                <a:gd name="connsiteY36" fmla="*/ 1585712 h 1859240"/>
                <a:gd name="connsiteX37" fmla="*/ 670828 w 3240233"/>
                <a:gd name="connsiteY37" fmla="*/ 1617311 h 1859240"/>
                <a:gd name="connsiteX38" fmla="*/ 584235 w 3240233"/>
                <a:gd name="connsiteY38" fmla="*/ 1635669 h 1859240"/>
                <a:gd name="connsiteX39" fmla="*/ 432069 w 3240233"/>
                <a:gd name="connsiteY39" fmla="*/ 1695257 h 1859240"/>
                <a:gd name="connsiteX40" fmla="*/ 362902 w 3240233"/>
                <a:gd name="connsiteY40" fmla="*/ 1647858 h 1859240"/>
                <a:gd name="connsiteX41" fmla="*/ 326252 w 3240233"/>
                <a:gd name="connsiteY41" fmla="*/ 1678103 h 1859240"/>
                <a:gd name="connsiteX42" fmla="*/ 78869 w 3240233"/>
                <a:gd name="connsiteY42" fmla="*/ 1701727 h 1859240"/>
                <a:gd name="connsiteX43" fmla="*/ 1 w 3240233"/>
                <a:gd name="connsiteY43" fmla="*/ 1704586 h 1859240"/>
                <a:gd name="connsiteX44" fmla="*/ 1 w 3240233"/>
                <a:gd name="connsiteY44" fmla="*/ 1859240 h 1859240"/>
                <a:gd name="connsiteX45" fmla="*/ 0 w 3240233"/>
                <a:gd name="connsiteY45" fmla="*/ 1859240 h 185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40233" h="1859240">
                  <a:moveTo>
                    <a:pt x="0" y="0"/>
                  </a:moveTo>
                  <a:lnTo>
                    <a:pt x="3240233" y="0"/>
                  </a:lnTo>
                  <a:lnTo>
                    <a:pt x="3240233" y="1624082"/>
                  </a:lnTo>
                  <a:lnTo>
                    <a:pt x="3239696" y="1624082"/>
                  </a:lnTo>
                  <a:cubicBezTo>
                    <a:pt x="3229635" y="1626189"/>
                    <a:pt x="3219035" y="1627694"/>
                    <a:pt x="3207897" y="1627995"/>
                  </a:cubicBezTo>
                  <a:cubicBezTo>
                    <a:pt x="3159749" y="1629499"/>
                    <a:pt x="3123459" y="1671481"/>
                    <a:pt x="3078187" y="1682015"/>
                  </a:cubicBezTo>
                  <a:cubicBezTo>
                    <a:pt x="3011356" y="1697664"/>
                    <a:pt x="2936799" y="1688937"/>
                    <a:pt x="2868351" y="1676146"/>
                  </a:cubicBezTo>
                  <a:cubicBezTo>
                    <a:pt x="2825594" y="1669225"/>
                    <a:pt x="2787866" y="1652371"/>
                    <a:pt x="2755169" y="1641838"/>
                  </a:cubicBezTo>
                  <a:lnTo>
                    <a:pt x="2722832" y="1639280"/>
                  </a:lnTo>
                  <a:cubicBezTo>
                    <a:pt x="2700375" y="1626640"/>
                    <a:pt x="2726784" y="1598502"/>
                    <a:pt x="2705047" y="1585410"/>
                  </a:cubicBezTo>
                  <a:cubicBezTo>
                    <a:pt x="2700375" y="1582551"/>
                    <a:pt x="2694267" y="1581047"/>
                    <a:pt x="2688159" y="1579993"/>
                  </a:cubicBezTo>
                  <a:cubicBezTo>
                    <a:pt x="2630849" y="1569009"/>
                    <a:pt x="2560425" y="1669676"/>
                    <a:pt x="2500780" y="1666215"/>
                  </a:cubicBezTo>
                  <a:cubicBezTo>
                    <a:pt x="2443830" y="1663056"/>
                    <a:pt x="2399455" y="1657187"/>
                    <a:pt x="2358494" y="1631606"/>
                  </a:cubicBezTo>
                  <a:cubicBezTo>
                    <a:pt x="2342684" y="1621675"/>
                    <a:pt x="2327594" y="1610389"/>
                    <a:pt x="2306754" y="1605273"/>
                  </a:cubicBezTo>
                  <a:cubicBezTo>
                    <a:pt x="2284477" y="1599856"/>
                    <a:pt x="2257529" y="1603166"/>
                    <a:pt x="2239923" y="1613549"/>
                  </a:cubicBezTo>
                  <a:cubicBezTo>
                    <a:pt x="2234533" y="1623480"/>
                    <a:pt x="2228964" y="1633261"/>
                    <a:pt x="2223574" y="1643193"/>
                  </a:cubicBezTo>
                  <a:cubicBezTo>
                    <a:pt x="2151893" y="1613248"/>
                    <a:pt x="2033681" y="1581348"/>
                    <a:pt x="1954453" y="1602113"/>
                  </a:cubicBezTo>
                  <a:lnTo>
                    <a:pt x="1835882" y="1633111"/>
                  </a:lnTo>
                  <a:cubicBezTo>
                    <a:pt x="1805520" y="1641086"/>
                    <a:pt x="1757193" y="1642590"/>
                    <a:pt x="1753959" y="1621826"/>
                  </a:cubicBezTo>
                  <a:cubicBezTo>
                    <a:pt x="1735096" y="1628145"/>
                    <a:pt x="1716232" y="1634615"/>
                    <a:pt x="1697369" y="1640936"/>
                  </a:cubicBezTo>
                  <a:cubicBezTo>
                    <a:pt x="1672577" y="1618967"/>
                    <a:pt x="1615447" y="1616558"/>
                    <a:pt x="1586343" y="1636271"/>
                  </a:cubicBezTo>
                  <a:cubicBezTo>
                    <a:pt x="1563527" y="1651770"/>
                    <a:pt x="1531369" y="1615957"/>
                    <a:pt x="1523824" y="1636722"/>
                  </a:cubicBezTo>
                  <a:cubicBezTo>
                    <a:pt x="1516278" y="1657488"/>
                    <a:pt x="1498852" y="1680360"/>
                    <a:pt x="1466334" y="1684423"/>
                  </a:cubicBezTo>
                  <a:cubicBezTo>
                    <a:pt x="1440105" y="1664560"/>
                    <a:pt x="1349739" y="1645449"/>
                    <a:pt x="1331414" y="1640635"/>
                  </a:cubicBezTo>
                  <a:cubicBezTo>
                    <a:pt x="1313089" y="1635819"/>
                    <a:pt x="1306084" y="1673287"/>
                    <a:pt x="1293327" y="1663506"/>
                  </a:cubicBezTo>
                  <a:cubicBezTo>
                    <a:pt x="1280572" y="1653726"/>
                    <a:pt x="1261889" y="1644697"/>
                    <a:pt x="1242665" y="1647858"/>
                  </a:cubicBezTo>
                  <a:cubicBezTo>
                    <a:pt x="1227575" y="1650265"/>
                    <a:pt x="1217873" y="1659293"/>
                    <a:pt x="1206016" y="1665914"/>
                  </a:cubicBezTo>
                  <a:cubicBezTo>
                    <a:pt x="1179068" y="1680811"/>
                    <a:pt x="1136131" y="1682015"/>
                    <a:pt x="1107207" y="1668623"/>
                  </a:cubicBezTo>
                  <a:cubicBezTo>
                    <a:pt x="1107207" y="1668623"/>
                    <a:pt x="1094631" y="1660046"/>
                    <a:pt x="1093014" y="1658541"/>
                  </a:cubicBezTo>
                  <a:cubicBezTo>
                    <a:pt x="1090678" y="1656434"/>
                    <a:pt x="1088163" y="1654328"/>
                    <a:pt x="1085828" y="1652071"/>
                  </a:cubicBezTo>
                  <a:cubicBezTo>
                    <a:pt x="1061755" y="1630854"/>
                    <a:pt x="960609" y="1668021"/>
                    <a:pt x="949111" y="1642290"/>
                  </a:cubicBezTo>
                  <a:cubicBezTo>
                    <a:pt x="941206" y="1624384"/>
                    <a:pt x="925397" y="1602715"/>
                    <a:pt x="896472" y="1603618"/>
                  </a:cubicBezTo>
                  <a:cubicBezTo>
                    <a:pt x="887670" y="1603919"/>
                    <a:pt x="878867" y="1606327"/>
                    <a:pt x="870423" y="1604822"/>
                  </a:cubicBezTo>
                  <a:cubicBezTo>
                    <a:pt x="848326" y="1600759"/>
                    <a:pt x="856590" y="1578790"/>
                    <a:pt x="845451" y="1565849"/>
                  </a:cubicBezTo>
                  <a:cubicBezTo>
                    <a:pt x="835211" y="1554112"/>
                    <a:pt x="808443" y="1552306"/>
                    <a:pt x="789758" y="1558325"/>
                  </a:cubicBezTo>
                  <a:cubicBezTo>
                    <a:pt x="771075" y="1564494"/>
                    <a:pt x="758499" y="1576081"/>
                    <a:pt x="746822" y="1587216"/>
                  </a:cubicBezTo>
                  <a:cubicBezTo>
                    <a:pt x="742330" y="1575328"/>
                    <a:pt x="713046" y="1576533"/>
                    <a:pt x="700111" y="1585712"/>
                  </a:cubicBezTo>
                  <a:cubicBezTo>
                    <a:pt x="687356" y="1594890"/>
                    <a:pt x="683224" y="1607982"/>
                    <a:pt x="670828" y="1617311"/>
                  </a:cubicBezTo>
                  <a:cubicBezTo>
                    <a:pt x="658432" y="1626640"/>
                    <a:pt x="600763" y="1633863"/>
                    <a:pt x="584235" y="1635669"/>
                  </a:cubicBezTo>
                  <a:cubicBezTo>
                    <a:pt x="571659" y="1621374"/>
                    <a:pt x="455243" y="1686830"/>
                    <a:pt x="432069" y="1695257"/>
                  </a:cubicBezTo>
                  <a:cubicBezTo>
                    <a:pt x="408893" y="1703683"/>
                    <a:pt x="382304" y="1636120"/>
                    <a:pt x="362902" y="1647858"/>
                  </a:cubicBezTo>
                  <a:cubicBezTo>
                    <a:pt x="348350" y="1656585"/>
                    <a:pt x="339187" y="1668322"/>
                    <a:pt x="326252" y="1678103"/>
                  </a:cubicBezTo>
                  <a:cubicBezTo>
                    <a:pt x="269482" y="1720987"/>
                    <a:pt x="164923" y="1713163"/>
                    <a:pt x="78869" y="1701727"/>
                  </a:cubicBezTo>
                  <a:cubicBezTo>
                    <a:pt x="61622" y="1723847"/>
                    <a:pt x="33417" y="1717226"/>
                    <a:pt x="1" y="1704586"/>
                  </a:cubicBezTo>
                  <a:lnTo>
                    <a:pt x="1" y="1859240"/>
                  </a:lnTo>
                  <a:lnTo>
                    <a:pt x="0" y="1859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5400000" rotWithShape="0">
                <a:scrgbClr r="0" g="0" b="0">
                  <a:alpha val="1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pic>
          <p:nvPicPr>
            <p:cNvPr id="299" name="Google Shape;299;p10"/>
            <p:cNvPicPr preferRelativeResize="0"/>
            <p:nvPr/>
          </p:nvPicPr>
          <p:blipFill>
            <a:blip r:embed="rId4"/>
            <a:srcRect/>
            <a:stretch/>
          </p:blipFill>
          <p:spPr>
            <a:xfrm rot="250916">
              <a:off x="7766015" y="1392568"/>
              <a:ext cx="3534132" cy="3026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229;p4">
            <a:extLst>
              <a:ext uri="{FF2B5EF4-FFF2-40B4-BE49-F238E27FC236}">
                <a16:creationId xmlns:a16="http://schemas.microsoft.com/office/drawing/2014/main" id="{63D4FDF5-4E8E-1DAA-639E-E3083AD4E5C1}"/>
              </a:ext>
            </a:extLst>
          </p:cNvPr>
          <p:cNvSpPr txBox="1"/>
          <p:nvPr/>
        </p:nvSpPr>
        <p:spPr>
          <a:xfrm>
            <a:off x="1922579" y="4492156"/>
            <a:ext cx="2804837" cy="11117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Voelt zich onvoldoende geïnformeerd over beleggen</a:t>
            </a:r>
            <a:endParaRPr lang="nl-NL" sz="12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16" name="Google Shape;206;p3">
            <a:extLst>
              <a:ext uri="{FF2B5EF4-FFF2-40B4-BE49-F238E27FC236}">
                <a16:creationId xmlns:a16="http://schemas.microsoft.com/office/drawing/2014/main" id="{DAC70278-BDB6-5FA7-D51F-9E8E7FD4CE91}"/>
              </a:ext>
            </a:extLst>
          </p:cNvPr>
          <p:cNvSpPr/>
          <p:nvPr/>
        </p:nvSpPr>
        <p:spPr>
          <a:xfrm>
            <a:off x="4324724" y="3394172"/>
            <a:ext cx="1349276" cy="1349276"/>
          </a:xfrm>
          <a:prstGeom prst="ellipse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43%</a:t>
            </a:r>
            <a:endParaRPr lang="nl-NL" b="1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9" name="Google Shape;229;p4">
            <a:extLst>
              <a:ext uri="{FF2B5EF4-FFF2-40B4-BE49-F238E27FC236}">
                <a16:creationId xmlns:a16="http://schemas.microsoft.com/office/drawing/2014/main" id="{4FADA204-1C88-5BF1-34AE-33D387ED231D}"/>
              </a:ext>
            </a:extLst>
          </p:cNvPr>
          <p:cNvSpPr txBox="1"/>
          <p:nvPr/>
        </p:nvSpPr>
        <p:spPr>
          <a:xfrm>
            <a:off x="5271308" y="4492156"/>
            <a:ext cx="2870899" cy="1111721"/>
          </a:xfrm>
          <a:prstGeom prst="rect">
            <a:avLst/>
          </a:prstGeom>
          <a:solidFill>
            <a:schemeClr val="tx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18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denkt dat hun pensioen </a:t>
            </a:r>
            <a:r>
              <a:rPr lang="nl-NL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uitsluitend door</a:t>
            </a:r>
            <a:r>
              <a:rPr lang="nl-NL" sz="18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sparen</a:t>
            </a:r>
            <a:r>
              <a:rPr lang="nl-NL" sz="18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wordt opgebouwd</a:t>
            </a:r>
            <a:endParaRPr lang="nl-NL" sz="1200" b="0" i="0" u="none" strike="noStrike" cap="none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1.11111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A63ED471-9E47-78E1-007B-84951E954CD6}"/>
              </a:ext>
            </a:extLst>
          </p:cNvPr>
          <p:cNvSpPr/>
          <p:nvPr/>
        </p:nvSpPr>
        <p:spPr>
          <a:xfrm rot="21384323">
            <a:off x="535659" y="331786"/>
            <a:ext cx="5383949" cy="5795748"/>
          </a:xfrm>
          <a:custGeom>
            <a:avLst/>
            <a:gdLst>
              <a:gd name="connsiteX0" fmla="*/ 0 w 3240233"/>
              <a:gd name="connsiteY0" fmla="*/ 0 h 1859240"/>
              <a:gd name="connsiteX1" fmla="*/ 3240233 w 3240233"/>
              <a:gd name="connsiteY1" fmla="*/ 0 h 1859240"/>
              <a:gd name="connsiteX2" fmla="*/ 3240233 w 3240233"/>
              <a:gd name="connsiteY2" fmla="*/ 1624082 h 1859240"/>
              <a:gd name="connsiteX3" fmla="*/ 3239696 w 3240233"/>
              <a:gd name="connsiteY3" fmla="*/ 1624082 h 1859240"/>
              <a:gd name="connsiteX4" fmla="*/ 3207897 w 3240233"/>
              <a:gd name="connsiteY4" fmla="*/ 1627995 h 1859240"/>
              <a:gd name="connsiteX5" fmla="*/ 3078187 w 3240233"/>
              <a:gd name="connsiteY5" fmla="*/ 1682015 h 1859240"/>
              <a:gd name="connsiteX6" fmla="*/ 2868351 w 3240233"/>
              <a:gd name="connsiteY6" fmla="*/ 1676146 h 1859240"/>
              <a:gd name="connsiteX7" fmla="*/ 2755169 w 3240233"/>
              <a:gd name="connsiteY7" fmla="*/ 1641838 h 1859240"/>
              <a:gd name="connsiteX8" fmla="*/ 2722832 w 3240233"/>
              <a:gd name="connsiteY8" fmla="*/ 1639280 h 1859240"/>
              <a:gd name="connsiteX9" fmla="*/ 2705047 w 3240233"/>
              <a:gd name="connsiteY9" fmla="*/ 1585410 h 1859240"/>
              <a:gd name="connsiteX10" fmla="*/ 2688159 w 3240233"/>
              <a:gd name="connsiteY10" fmla="*/ 1579993 h 1859240"/>
              <a:gd name="connsiteX11" fmla="*/ 2500780 w 3240233"/>
              <a:gd name="connsiteY11" fmla="*/ 1666215 h 1859240"/>
              <a:gd name="connsiteX12" fmla="*/ 2358494 w 3240233"/>
              <a:gd name="connsiteY12" fmla="*/ 1631606 h 1859240"/>
              <a:gd name="connsiteX13" fmla="*/ 2306754 w 3240233"/>
              <a:gd name="connsiteY13" fmla="*/ 1605273 h 1859240"/>
              <a:gd name="connsiteX14" fmla="*/ 2239923 w 3240233"/>
              <a:gd name="connsiteY14" fmla="*/ 1613549 h 1859240"/>
              <a:gd name="connsiteX15" fmla="*/ 2223574 w 3240233"/>
              <a:gd name="connsiteY15" fmla="*/ 1643193 h 1859240"/>
              <a:gd name="connsiteX16" fmla="*/ 1954453 w 3240233"/>
              <a:gd name="connsiteY16" fmla="*/ 1602113 h 1859240"/>
              <a:gd name="connsiteX17" fmla="*/ 1835882 w 3240233"/>
              <a:gd name="connsiteY17" fmla="*/ 1633111 h 1859240"/>
              <a:gd name="connsiteX18" fmla="*/ 1753959 w 3240233"/>
              <a:gd name="connsiteY18" fmla="*/ 1621826 h 1859240"/>
              <a:gd name="connsiteX19" fmla="*/ 1697369 w 3240233"/>
              <a:gd name="connsiteY19" fmla="*/ 1640936 h 1859240"/>
              <a:gd name="connsiteX20" fmla="*/ 1586343 w 3240233"/>
              <a:gd name="connsiteY20" fmla="*/ 1636271 h 1859240"/>
              <a:gd name="connsiteX21" fmla="*/ 1523824 w 3240233"/>
              <a:gd name="connsiteY21" fmla="*/ 1636722 h 1859240"/>
              <a:gd name="connsiteX22" fmla="*/ 1466334 w 3240233"/>
              <a:gd name="connsiteY22" fmla="*/ 1684423 h 1859240"/>
              <a:gd name="connsiteX23" fmla="*/ 1331414 w 3240233"/>
              <a:gd name="connsiteY23" fmla="*/ 1640635 h 1859240"/>
              <a:gd name="connsiteX24" fmla="*/ 1293327 w 3240233"/>
              <a:gd name="connsiteY24" fmla="*/ 1663506 h 1859240"/>
              <a:gd name="connsiteX25" fmla="*/ 1242665 w 3240233"/>
              <a:gd name="connsiteY25" fmla="*/ 1647858 h 1859240"/>
              <a:gd name="connsiteX26" fmla="*/ 1206016 w 3240233"/>
              <a:gd name="connsiteY26" fmla="*/ 1665914 h 1859240"/>
              <a:gd name="connsiteX27" fmla="*/ 1107207 w 3240233"/>
              <a:gd name="connsiteY27" fmla="*/ 1668623 h 1859240"/>
              <a:gd name="connsiteX28" fmla="*/ 1093014 w 3240233"/>
              <a:gd name="connsiteY28" fmla="*/ 1658541 h 1859240"/>
              <a:gd name="connsiteX29" fmla="*/ 1085828 w 3240233"/>
              <a:gd name="connsiteY29" fmla="*/ 1652071 h 1859240"/>
              <a:gd name="connsiteX30" fmla="*/ 949111 w 3240233"/>
              <a:gd name="connsiteY30" fmla="*/ 1642290 h 1859240"/>
              <a:gd name="connsiteX31" fmla="*/ 896472 w 3240233"/>
              <a:gd name="connsiteY31" fmla="*/ 1603618 h 1859240"/>
              <a:gd name="connsiteX32" fmla="*/ 870423 w 3240233"/>
              <a:gd name="connsiteY32" fmla="*/ 1604822 h 1859240"/>
              <a:gd name="connsiteX33" fmla="*/ 845451 w 3240233"/>
              <a:gd name="connsiteY33" fmla="*/ 1565849 h 1859240"/>
              <a:gd name="connsiteX34" fmla="*/ 789758 w 3240233"/>
              <a:gd name="connsiteY34" fmla="*/ 1558325 h 1859240"/>
              <a:gd name="connsiteX35" fmla="*/ 746822 w 3240233"/>
              <a:gd name="connsiteY35" fmla="*/ 1587216 h 1859240"/>
              <a:gd name="connsiteX36" fmla="*/ 700111 w 3240233"/>
              <a:gd name="connsiteY36" fmla="*/ 1585712 h 1859240"/>
              <a:gd name="connsiteX37" fmla="*/ 670828 w 3240233"/>
              <a:gd name="connsiteY37" fmla="*/ 1617311 h 1859240"/>
              <a:gd name="connsiteX38" fmla="*/ 584235 w 3240233"/>
              <a:gd name="connsiteY38" fmla="*/ 1635669 h 1859240"/>
              <a:gd name="connsiteX39" fmla="*/ 432069 w 3240233"/>
              <a:gd name="connsiteY39" fmla="*/ 1695257 h 1859240"/>
              <a:gd name="connsiteX40" fmla="*/ 362902 w 3240233"/>
              <a:gd name="connsiteY40" fmla="*/ 1647858 h 1859240"/>
              <a:gd name="connsiteX41" fmla="*/ 326252 w 3240233"/>
              <a:gd name="connsiteY41" fmla="*/ 1678103 h 1859240"/>
              <a:gd name="connsiteX42" fmla="*/ 78869 w 3240233"/>
              <a:gd name="connsiteY42" fmla="*/ 1701727 h 1859240"/>
              <a:gd name="connsiteX43" fmla="*/ 1 w 3240233"/>
              <a:gd name="connsiteY43" fmla="*/ 1704586 h 1859240"/>
              <a:gd name="connsiteX44" fmla="*/ 1 w 3240233"/>
              <a:gd name="connsiteY44" fmla="*/ 1859240 h 1859240"/>
              <a:gd name="connsiteX45" fmla="*/ 0 w 3240233"/>
              <a:gd name="connsiteY45" fmla="*/ 1859240 h 185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40233" h="1859240">
                <a:moveTo>
                  <a:pt x="0" y="0"/>
                </a:moveTo>
                <a:lnTo>
                  <a:pt x="3240233" y="0"/>
                </a:lnTo>
                <a:lnTo>
                  <a:pt x="3240233" y="1624082"/>
                </a:lnTo>
                <a:lnTo>
                  <a:pt x="3239696" y="1624082"/>
                </a:lnTo>
                <a:cubicBezTo>
                  <a:pt x="3229635" y="1626189"/>
                  <a:pt x="3219035" y="1627694"/>
                  <a:pt x="3207897" y="1627995"/>
                </a:cubicBezTo>
                <a:cubicBezTo>
                  <a:pt x="3159749" y="1629499"/>
                  <a:pt x="3123459" y="1671481"/>
                  <a:pt x="3078187" y="1682015"/>
                </a:cubicBezTo>
                <a:cubicBezTo>
                  <a:pt x="3011356" y="1697664"/>
                  <a:pt x="2936799" y="1688937"/>
                  <a:pt x="2868351" y="1676146"/>
                </a:cubicBezTo>
                <a:cubicBezTo>
                  <a:pt x="2825594" y="1669225"/>
                  <a:pt x="2787866" y="1652371"/>
                  <a:pt x="2755169" y="1641838"/>
                </a:cubicBezTo>
                <a:lnTo>
                  <a:pt x="2722832" y="1639280"/>
                </a:lnTo>
                <a:cubicBezTo>
                  <a:pt x="2700375" y="1626640"/>
                  <a:pt x="2726784" y="1598502"/>
                  <a:pt x="2705047" y="1585410"/>
                </a:cubicBezTo>
                <a:cubicBezTo>
                  <a:pt x="2700375" y="1582551"/>
                  <a:pt x="2694267" y="1581047"/>
                  <a:pt x="2688159" y="1579993"/>
                </a:cubicBezTo>
                <a:cubicBezTo>
                  <a:pt x="2630849" y="1569009"/>
                  <a:pt x="2560425" y="1669676"/>
                  <a:pt x="2500780" y="1666215"/>
                </a:cubicBezTo>
                <a:cubicBezTo>
                  <a:pt x="2443830" y="1663056"/>
                  <a:pt x="2399455" y="1657187"/>
                  <a:pt x="2358494" y="1631606"/>
                </a:cubicBezTo>
                <a:cubicBezTo>
                  <a:pt x="2342684" y="1621675"/>
                  <a:pt x="2327594" y="1610389"/>
                  <a:pt x="2306754" y="1605273"/>
                </a:cubicBezTo>
                <a:cubicBezTo>
                  <a:pt x="2284477" y="1599856"/>
                  <a:pt x="2257529" y="1603166"/>
                  <a:pt x="2239923" y="1613549"/>
                </a:cubicBezTo>
                <a:cubicBezTo>
                  <a:pt x="2234533" y="1623480"/>
                  <a:pt x="2228964" y="1633261"/>
                  <a:pt x="2223574" y="1643193"/>
                </a:cubicBezTo>
                <a:cubicBezTo>
                  <a:pt x="2151893" y="1613248"/>
                  <a:pt x="2033681" y="1581348"/>
                  <a:pt x="1954453" y="1602113"/>
                </a:cubicBezTo>
                <a:lnTo>
                  <a:pt x="1835882" y="1633111"/>
                </a:lnTo>
                <a:cubicBezTo>
                  <a:pt x="1805520" y="1641086"/>
                  <a:pt x="1757193" y="1642590"/>
                  <a:pt x="1753959" y="1621826"/>
                </a:cubicBezTo>
                <a:cubicBezTo>
                  <a:pt x="1735096" y="1628145"/>
                  <a:pt x="1716232" y="1634615"/>
                  <a:pt x="1697369" y="1640936"/>
                </a:cubicBezTo>
                <a:cubicBezTo>
                  <a:pt x="1672577" y="1618967"/>
                  <a:pt x="1615447" y="1616558"/>
                  <a:pt x="1586343" y="1636271"/>
                </a:cubicBezTo>
                <a:cubicBezTo>
                  <a:pt x="1563527" y="1651770"/>
                  <a:pt x="1531369" y="1615957"/>
                  <a:pt x="1523824" y="1636722"/>
                </a:cubicBezTo>
                <a:cubicBezTo>
                  <a:pt x="1516278" y="1657488"/>
                  <a:pt x="1498852" y="1680360"/>
                  <a:pt x="1466334" y="1684423"/>
                </a:cubicBezTo>
                <a:cubicBezTo>
                  <a:pt x="1440105" y="1664560"/>
                  <a:pt x="1349739" y="1645449"/>
                  <a:pt x="1331414" y="1640635"/>
                </a:cubicBezTo>
                <a:cubicBezTo>
                  <a:pt x="1313089" y="1635819"/>
                  <a:pt x="1306084" y="1673287"/>
                  <a:pt x="1293327" y="1663506"/>
                </a:cubicBezTo>
                <a:cubicBezTo>
                  <a:pt x="1280572" y="1653726"/>
                  <a:pt x="1261889" y="1644697"/>
                  <a:pt x="1242665" y="1647858"/>
                </a:cubicBezTo>
                <a:cubicBezTo>
                  <a:pt x="1227575" y="1650265"/>
                  <a:pt x="1217873" y="1659293"/>
                  <a:pt x="1206016" y="1665914"/>
                </a:cubicBezTo>
                <a:cubicBezTo>
                  <a:pt x="1179068" y="1680811"/>
                  <a:pt x="1136131" y="1682015"/>
                  <a:pt x="1107207" y="1668623"/>
                </a:cubicBezTo>
                <a:cubicBezTo>
                  <a:pt x="1107207" y="1668623"/>
                  <a:pt x="1094631" y="1660046"/>
                  <a:pt x="1093014" y="1658541"/>
                </a:cubicBezTo>
                <a:cubicBezTo>
                  <a:pt x="1090678" y="1656434"/>
                  <a:pt x="1088163" y="1654328"/>
                  <a:pt x="1085828" y="1652071"/>
                </a:cubicBezTo>
                <a:cubicBezTo>
                  <a:pt x="1061755" y="1630854"/>
                  <a:pt x="960609" y="1668021"/>
                  <a:pt x="949111" y="1642290"/>
                </a:cubicBezTo>
                <a:cubicBezTo>
                  <a:pt x="941206" y="1624384"/>
                  <a:pt x="925397" y="1602715"/>
                  <a:pt x="896472" y="1603618"/>
                </a:cubicBezTo>
                <a:cubicBezTo>
                  <a:pt x="887670" y="1603919"/>
                  <a:pt x="878867" y="1606327"/>
                  <a:pt x="870423" y="1604822"/>
                </a:cubicBezTo>
                <a:cubicBezTo>
                  <a:pt x="848326" y="1600759"/>
                  <a:pt x="856590" y="1578790"/>
                  <a:pt x="845451" y="1565849"/>
                </a:cubicBezTo>
                <a:cubicBezTo>
                  <a:pt x="835211" y="1554112"/>
                  <a:pt x="808443" y="1552306"/>
                  <a:pt x="789758" y="1558325"/>
                </a:cubicBezTo>
                <a:cubicBezTo>
                  <a:pt x="771075" y="1564494"/>
                  <a:pt x="758499" y="1576081"/>
                  <a:pt x="746822" y="1587216"/>
                </a:cubicBezTo>
                <a:cubicBezTo>
                  <a:pt x="742330" y="1575328"/>
                  <a:pt x="713046" y="1576533"/>
                  <a:pt x="700111" y="1585712"/>
                </a:cubicBezTo>
                <a:cubicBezTo>
                  <a:pt x="687356" y="1594890"/>
                  <a:pt x="683224" y="1607982"/>
                  <a:pt x="670828" y="1617311"/>
                </a:cubicBezTo>
                <a:cubicBezTo>
                  <a:pt x="658432" y="1626640"/>
                  <a:pt x="600763" y="1633863"/>
                  <a:pt x="584235" y="1635669"/>
                </a:cubicBezTo>
                <a:cubicBezTo>
                  <a:pt x="571659" y="1621374"/>
                  <a:pt x="455243" y="1686830"/>
                  <a:pt x="432069" y="1695257"/>
                </a:cubicBezTo>
                <a:cubicBezTo>
                  <a:pt x="408893" y="1703683"/>
                  <a:pt x="382304" y="1636120"/>
                  <a:pt x="362902" y="1647858"/>
                </a:cubicBezTo>
                <a:cubicBezTo>
                  <a:pt x="348350" y="1656585"/>
                  <a:pt x="339187" y="1668322"/>
                  <a:pt x="326252" y="1678103"/>
                </a:cubicBezTo>
                <a:cubicBezTo>
                  <a:pt x="269482" y="1720987"/>
                  <a:pt x="164923" y="1713163"/>
                  <a:pt x="78869" y="1701727"/>
                </a:cubicBezTo>
                <a:cubicBezTo>
                  <a:pt x="61622" y="1723847"/>
                  <a:pt x="33417" y="1717226"/>
                  <a:pt x="1" y="1704586"/>
                </a:cubicBezTo>
                <a:lnTo>
                  <a:pt x="1" y="1859240"/>
                </a:lnTo>
                <a:lnTo>
                  <a:pt x="0" y="1859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85E0CE07-0F4D-AF5E-E0EA-3E68FC07F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520825"/>
            <a:ext cx="8640762" cy="359073"/>
          </a:xfrm>
        </p:spPr>
        <p:txBody>
          <a:bodyPr/>
          <a:lstStyle/>
          <a:p>
            <a:r>
              <a:rPr lang="nl-NL" err="1"/>
              <a:t>steghwrthrth</a:t>
            </a:r>
            <a:endParaRPr lang="nl-NL"/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298628">
            <a:off x="657436" y="465171"/>
            <a:ext cx="5140393" cy="44135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itel 7">
            <a:extLst>
              <a:ext uri="{FF2B5EF4-FFF2-40B4-BE49-F238E27FC236}">
                <a16:creationId xmlns:a16="http://schemas.microsoft.com/office/drawing/2014/main" id="{DE1E2327-2904-69EB-47BD-071B6C0010B1}"/>
              </a:ext>
            </a:extLst>
          </p:cNvPr>
          <p:cNvSpPr txBox="1">
            <a:spLocks/>
          </p:cNvSpPr>
          <p:nvPr/>
        </p:nvSpPr>
        <p:spPr>
          <a:xfrm>
            <a:off x="6383338" y="477838"/>
            <a:ext cx="52578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Roboto"/>
              <a:buNone/>
              <a:defRPr sz="36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En beleggen zelf eigenlijk niet best  </a:t>
            </a:r>
          </a:p>
        </p:txBody>
      </p:sp>
      <p:sp>
        <p:nvSpPr>
          <p:cNvPr id="23" name="Google Shape;308;p11">
            <a:extLst>
              <a:ext uri="{FF2B5EF4-FFF2-40B4-BE49-F238E27FC236}">
                <a16:creationId xmlns:a16="http://schemas.microsoft.com/office/drawing/2014/main" id="{F8D46B7F-5CC1-7085-4EE1-035610876FB4}"/>
              </a:ext>
            </a:extLst>
          </p:cNvPr>
          <p:cNvSpPr txBox="1">
            <a:spLocks/>
          </p:cNvSpPr>
          <p:nvPr/>
        </p:nvSpPr>
        <p:spPr>
          <a:xfrm>
            <a:off x="6383338" y="1592796"/>
            <a:ext cx="4880591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 panose="020B0604020202020204" pitchFamily="34" charset="0"/>
              <a:buNone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207963" marR="0" lvl="1" indent="-2079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8775" marR="0" lvl="5" indent="-358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rabi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631825" marR="0" lvl="6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lphaL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nl-NL" b="1"/>
              <a:t>AFM</a:t>
            </a:r>
            <a:r>
              <a:rPr lang="nl-NL"/>
              <a:t> – onderzoek november 2021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44D72AF-3DF8-42D8-E7C4-49EC4340923D}"/>
              </a:ext>
            </a:extLst>
          </p:cNvPr>
          <p:cNvSpPr txBox="1">
            <a:spLocks/>
          </p:cNvSpPr>
          <p:nvPr/>
        </p:nvSpPr>
        <p:spPr>
          <a:xfrm>
            <a:off x="6297142" y="5008016"/>
            <a:ext cx="4659398" cy="760959"/>
          </a:xfrm>
          <a:prstGeom prst="rect">
            <a:avLst/>
          </a:prstGeom>
          <a:noFill/>
          <a:ln w="19050" cap="rnd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72000" rIns="72000" bIns="72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lt2"/>
              </a:buClr>
              <a:buSzPts val="2000"/>
              <a:defRPr sz="1800" b="1">
                <a:solidFill>
                  <a:schemeClr val="accent6"/>
                </a:solidFill>
                <a:latin typeface="Roboto"/>
                <a:ea typeface="Roboto"/>
                <a:cs typeface="Roboto"/>
              </a:defRPr>
            </a:lvl1pPr>
            <a:lvl2pPr marL="207963" marR="0" lvl="1" indent="-2079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2DA55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58775" marR="0" lvl="5" indent="-3587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rabi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631825" marR="0" lvl="6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555"/>
              </a:buClr>
              <a:buSzPct val="100000"/>
              <a:buFont typeface="+mj-lt"/>
              <a:buAutoNum type="alphaLcPeriod"/>
              <a:defRPr sz="2000" b="0" i="0" u="none" strike="noStrike" cap="none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nl-NL" sz="2000" b="0">
                <a:solidFill>
                  <a:schemeClr val="tx1"/>
                </a:solidFill>
              </a:rPr>
              <a:t>AFM gaat onderzoek doen naar invloed beleggingsapps en </a:t>
            </a:r>
            <a:r>
              <a:rPr lang="nl-NL" sz="2000" b="0" err="1">
                <a:solidFill>
                  <a:schemeClr val="tx1"/>
                </a:solidFill>
              </a:rPr>
              <a:t>finfluencers</a:t>
            </a:r>
            <a:r>
              <a:rPr lang="nl-NL" sz="2000" b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8" name="Google Shape;229;p4">
            <a:extLst>
              <a:ext uri="{FF2B5EF4-FFF2-40B4-BE49-F238E27FC236}">
                <a16:creationId xmlns:a16="http://schemas.microsoft.com/office/drawing/2014/main" id="{A99B66D2-475A-E6A0-AD3C-08546EF632C9}"/>
              </a:ext>
            </a:extLst>
          </p:cNvPr>
          <p:cNvSpPr txBox="1"/>
          <p:nvPr/>
        </p:nvSpPr>
        <p:spPr>
          <a:xfrm>
            <a:off x="5612545" y="2208907"/>
            <a:ext cx="2880842" cy="1282594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18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Ruim 1 miljoen </a:t>
            </a:r>
            <a:br>
              <a:rPr lang="nl-NL" sz="18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1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huishoudens</a:t>
            </a:r>
            <a:r>
              <a:rPr lang="nl-NL" sz="18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1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belegt </a:t>
            </a:r>
            <a:r>
              <a:rPr lang="nl-NL" sz="1800" b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zelfstandig</a:t>
            </a:r>
          </a:p>
        </p:txBody>
      </p:sp>
      <p:sp>
        <p:nvSpPr>
          <p:cNvPr id="29" name="Google Shape;229;p4">
            <a:extLst>
              <a:ext uri="{FF2B5EF4-FFF2-40B4-BE49-F238E27FC236}">
                <a16:creationId xmlns:a16="http://schemas.microsoft.com/office/drawing/2014/main" id="{86E8C39C-3EE8-F3C9-4BC5-28B9B3DFD9B1}"/>
              </a:ext>
            </a:extLst>
          </p:cNvPr>
          <p:cNvSpPr txBox="1"/>
          <p:nvPr/>
        </p:nvSpPr>
        <p:spPr>
          <a:xfrm>
            <a:off x="8760296" y="2208907"/>
            <a:ext cx="2880842" cy="1282594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18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Groot deel zelfstandige beleggers vertoont</a:t>
            </a:r>
            <a:r>
              <a:rPr lang="nl-NL" sz="16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 sz="1800" b="1">
                <a:solidFill>
                  <a:srgbClr val="FAA212"/>
                </a:solidFill>
                <a:latin typeface="Roboto"/>
                <a:ea typeface="Roboto"/>
                <a:cs typeface="Roboto"/>
                <a:sym typeface="Roboto"/>
              </a:rPr>
              <a:t>suboptimaal handelsgedrag</a:t>
            </a:r>
          </a:p>
        </p:txBody>
      </p:sp>
      <p:sp>
        <p:nvSpPr>
          <p:cNvPr id="30" name="Google Shape;229;p4">
            <a:extLst>
              <a:ext uri="{FF2B5EF4-FFF2-40B4-BE49-F238E27FC236}">
                <a16:creationId xmlns:a16="http://schemas.microsoft.com/office/drawing/2014/main" id="{32F520BA-C482-7B3D-B1F8-5A555FDA6F73}"/>
              </a:ext>
            </a:extLst>
          </p:cNvPr>
          <p:cNvSpPr txBox="1"/>
          <p:nvPr/>
        </p:nvSpPr>
        <p:spPr>
          <a:xfrm>
            <a:off x="7186421" y="3693898"/>
            <a:ext cx="2880842" cy="1111721"/>
          </a:xfrm>
          <a:prstGeom prst="rect">
            <a:avLst/>
          </a:prstGeom>
          <a:solidFill>
            <a:schemeClr val="tx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crgbClr r="0" g="0" b="0">
                <a:alpha val="10000"/>
              </a:sc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spcFirstLastPara="1" wrap="square" lIns="72000" tIns="36000" rIns="72000" bIns="72000" anchor="ctr" anchorCtr="0">
            <a:noAutofit/>
          </a:bodyPr>
          <a:lstStyle/>
          <a:p>
            <a:pPr lvl="0" algn="ctr">
              <a:buClr>
                <a:schemeClr val="lt2"/>
              </a:buClr>
              <a:buSzPts val="2000"/>
            </a:pPr>
            <a:r>
              <a:rPr lang="nl-NL" sz="2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br>
              <a:rPr lang="nl-NL" sz="18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180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loopt risico op financiële problemen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A41B-8E2F-F3E9-0BCE-AB9085380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6E588D-C079-29C1-EEBD-0DAFCBB9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7813"/>
            <a:ext cx="11090275" cy="9971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3600"/>
              <a:t>Waarom hypotheekadviseurs vermogen serieus moeten nemen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F08A5E-F860-EA81-ED8F-DFF3B0BDF6BC}"/>
              </a:ext>
            </a:extLst>
          </p:cNvPr>
          <p:cNvGrpSpPr/>
          <p:nvPr/>
        </p:nvGrpSpPr>
        <p:grpSpPr>
          <a:xfrm>
            <a:off x="550863" y="2523702"/>
            <a:ext cx="8361096" cy="513305"/>
            <a:chOff x="550863" y="1391985"/>
            <a:chExt cx="8361096" cy="513305"/>
          </a:xfrm>
        </p:grpSpPr>
        <p:sp>
          <p:nvSpPr>
            <p:cNvPr id="6" name="Google Shape;206;p3">
              <a:extLst>
                <a:ext uri="{FF2B5EF4-FFF2-40B4-BE49-F238E27FC236}">
                  <a16:creationId xmlns:a16="http://schemas.microsoft.com/office/drawing/2014/main" id="{A84EC4F9-B115-50C9-70CB-715ABB54DF2B}"/>
                </a:ext>
              </a:extLst>
            </p:cNvPr>
            <p:cNvSpPr/>
            <p:nvPr/>
          </p:nvSpPr>
          <p:spPr>
            <a:xfrm>
              <a:off x="550863" y="1391985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7" name="Tijdelijke aanduiding voor tekst 3">
              <a:extLst>
                <a:ext uri="{FF2B5EF4-FFF2-40B4-BE49-F238E27FC236}">
                  <a16:creationId xmlns:a16="http://schemas.microsoft.com/office/drawing/2014/main" id="{379905FB-F99B-B4BD-BF47-FB1959DB73A8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1463971"/>
              <a:ext cx="75968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Hypotheekadviseurs zijn onmisbaar in de woningmarkt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2E1231-C18E-3B94-6333-C913E52A1433}"/>
              </a:ext>
            </a:extLst>
          </p:cNvPr>
          <p:cNvGrpSpPr/>
          <p:nvPr/>
        </p:nvGrpSpPr>
        <p:grpSpPr>
          <a:xfrm>
            <a:off x="550863" y="3429000"/>
            <a:ext cx="9477220" cy="513305"/>
            <a:chOff x="550863" y="2297283"/>
            <a:chExt cx="9477220" cy="513305"/>
          </a:xfrm>
        </p:grpSpPr>
        <p:sp>
          <p:nvSpPr>
            <p:cNvPr id="8" name="Google Shape;206;p3">
              <a:extLst>
                <a:ext uri="{FF2B5EF4-FFF2-40B4-BE49-F238E27FC236}">
                  <a16:creationId xmlns:a16="http://schemas.microsoft.com/office/drawing/2014/main" id="{7D3D8FAD-6450-2308-B62D-7B17781D7B90}"/>
                </a:ext>
              </a:extLst>
            </p:cNvPr>
            <p:cNvSpPr/>
            <p:nvPr/>
          </p:nvSpPr>
          <p:spPr>
            <a:xfrm>
              <a:off x="550863" y="2297283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9" name="Tijdelijke aanduiding voor tekst 3">
              <a:extLst>
                <a:ext uri="{FF2B5EF4-FFF2-40B4-BE49-F238E27FC236}">
                  <a16:creationId xmlns:a16="http://schemas.microsoft.com/office/drawing/2014/main" id="{D140F8ED-6A09-21D7-48BC-B27F27DE1AFF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2368809"/>
              <a:ext cx="87129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Maar hoe zit het met de lange termijn financiële zekerheid van klanten?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2FBC52-C636-570C-23E6-E6C3EEF7539C}"/>
              </a:ext>
            </a:extLst>
          </p:cNvPr>
          <p:cNvGrpSpPr/>
          <p:nvPr/>
        </p:nvGrpSpPr>
        <p:grpSpPr>
          <a:xfrm>
            <a:off x="550863" y="4334298"/>
            <a:ext cx="7897698" cy="513305"/>
            <a:chOff x="550863" y="3202581"/>
            <a:chExt cx="7897698" cy="513305"/>
          </a:xfrm>
        </p:grpSpPr>
        <p:sp>
          <p:nvSpPr>
            <p:cNvPr id="10" name="Google Shape;206;p3">
              <a:extLst>
                <a:ext uri="{FF2B5EF4-FFF2-40B4-BE49-F238E27FC236}">
                  <a16:creationId xmlns:a16="http://schemas.microsoft.com/office/drawing/2014/main" id="{B95B42A0-C849-1F99-900F-530A5429D265}"/>
                </a:ext>
              </a:extLst>
            </p:cNvPr>
            <p:cNvSpPr/>
            <p:nvPr/>
          </p:nvSpPr>
          <p:spPr>
            <a:xfrm>
              <a:off x="550863" y="3202581"/>
              <a:ext cx="513305" cy="513305"/>
            </a:xfrm>
            <a:prstGeom prst="ellipse">
              <a:avLst/>
            </a:prstGeom>
            <a:solidFill>
              <a:schemeClr val="tx2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non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nl-NL" sz="2000" b="0" i="0" u="none" strike="noStrike" cap="none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lang="nl-NL" sz="2000" b="0" i="0" u="none" strike="noStrike" cap="none">
                <a:solidFill>
                  <a:schemeClr val="bg1"/>
                </a:solidFill>
                <a:sym typeface="Arial"/>
              </a:endParaRPr>
            </a:p>
          </p:txBody>
        </p:sp>
        <p:sp>
          <p:nvSpPr>
            <p:cNvPr id="11" name="Tijdelijke aanduiding voor tekst 3">
              <a:extLst>
                <a:ext uri="{FF2B5EF4-FFF2-40B4-BE49-F238E27FC236}">
                  <a16:creationId xmlns:a16="http://schemas.microsoft.com/office/drawing/2014/main" id="{7576815F-DB47-E78B-B358-323C4D1A46D5}"/>
                </a:ext>
              </a:extLst>
            </p:cNvPr>
            <p:cNvSpPr txBox="1">
              <a:spLocks/>
            </p:cNvSpPr>
            <p:nvPr/>
          </p:nvSpPr>
          <p:spPr>
            <a:xfrm>
              <a:off x="1315115" y="3273647"/>
              <a:ext cx="7133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nl-NL" sz="18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Vermogen is vaak de sleutel tot een goed hypotheekadvies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9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31C7E5-1498-C1AC-DF2D-F3CC265A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De realiteit van de woningmarkt		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D98BF8E-5F7A-5BE6-508F-7D014D8CC799}"/>
              </a:ext>
            </a:extLst>
          </p:cNvPr>
          <p:cNvGrpSpPr/>
          <p:nvPr/>
        </p:nvGrpSpPr>
        <p:grpSpPr>
          <a:xfrm>
            <a:off x="841139" y="1348367"/>
            <a:ext cx="2383571" cy="3022044"/>
            <a:chOff x="841139" y="1348367"/>
            <a:chExt cx="2383571" cy="3022044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0EC02D33-0437-01EA-50F4-A450479710AD}"/>
                </a:ext>
              </a:extLst>
            </p:cNvPr>
            <p:cNvSpPr/>
            <p:nvPr/>
          </p:nvSpPr>
          <p:spPr>
            <a:xfrm>
              <a:off x="1186831" y="1348367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6" name="Graphic 6" descr="Staafdiagram met stijgende lijn silhouet">
              <a:extLst>
                <a:ext uri="{FF2B5EF4-FFF2-40B4-BE49-F238E27FC236}">
                  <a16:creationId xmlns:a16="http://schemas.microsoft.com/office/drawing/2014/main" id="{7FCBDBCE-8781-0A06-5A5A-AE5C4A226773}"/>
                </a:ext>
              </a:extLst>
            </p:cNvPr>
            <p:cNvGrpSpPr/>
            <p:nvPr/>
          </p:nvGrpSpPr>
          <p:grpSpPr>
            <a:xfrm>
              <a:off x="1624377" y="1797929"/>
              <a:ext cx="817095" cy="817095"/>
              <a:chOff x="1624377" y="1797929"/>
              <a:chExt cx="817095" cy="817095"/>
            </a:xfrm>
            <a:solidFill>
              <a:schemeClr val="tx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95AE79-0668-03BF-D4FD-61FE1733CA8B}"/>
                  </a:ext>
                </a:extLst>
              </p:cNvPr>
              <p:cNvSpPr/>
              <p:nvPr/>
            </p:nvSpPr>
            <p:spPr>
              <a:xfrm>
                <a:off x="1624377" y="1797929"/>
                <a:ext cx="816735" cy="817095"/>
              </a:xfrm>
              <a:custGeom>
                <a:avLst/>
                <a:gdLst>
                  <a:gd name="connsiteX0" fmla="*/ 816735 w 816735"/>
                  <a:gd name="connsiteY0" fmla="*/ 793064 h 817095"/>
                  <a:gd name="connsiteX1" fmla="*/ 24032 w 816735"/>
                  <a:gd name="connsiteY1" fmla="*/ 793064 h 817095"/>
                  <a:gd name="connsiteX2" fmla="*/ 24032 w 816735"/>
                  <a:gd name="connsiteY2" fmla="*/ 0 h 817095"/>
                  <a:gd name="connsiteX3" fmla="*/ 0 w 816735"/>
                  <a:gd name="connsiteY3" fmla="*/ 0 h 817095"/>
                  <a:gd name="connsiteX4" fmla="*/ 0 w 816735"/>
                  <a:gd name="connsiteY4" fmla="*/ 817096 h 817095"/>
                  <a:gd name="connsiteX5" fmla="*/ 816735 w 816735"/>
                  <a:gd name="connsiteY5" fmla="*/ 817096 h 817095"/>
                  <a:gd name="connsiteX6" fmla="*/ 816735 w 816735"/>
                  <a:gd name="connsiteY6" fmla="*/ 793064 h 8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735" h="817095">
                    <a:moveTo>
                      <a:pt x="816735" y="793064"/>
                    </a:moveTo>
                    <a:lnTo>
                      <a:pt x="24032" y="793064"/>
                    </a:lnTo>
                    <a:lnTo>
                      <a:pt x="24032" y="0"/>
                    </a:lnTo>
                    <a:lnTo>
                      <a:pt x="0" y="0"/>
                    </a:lnTo>
                    <a:lnTo>
                      <a:pt x="0" y="817096"/>
                    </a:lnTo>
                    <a:lnTo>
                      <a:pt x="816735" y="817096"/>
                    </a:lnTo>
                    <a:lnTo>
                      <a:pt x="816735" y="793064"/>
                    </a:lnTo>
                    <a:close/>
                  </a:path>
                </a:pathLst>
              </a:custGeom>
              <a:solidFill>
                <a:schemeClr val="tx1"/>
              </a:solidFill>
              <a:ln w="12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8688594-0FA9-ECBA-8EBF-FF5690B7C949}"/>
                  </a:ext>
                </a:extLst>
              </p:cNvPr>
              <p:cNvSpPr/>
              <p:nvPr/>
            </p:nvSpPr>
            <p:spPr>
              <a:xfrm>
                <a:off x="2249215" y="1797929"/>
                <a:ext cx="192257" cy="720966"/>
              </a:xfrm>
              <a:custGeom>
                <a:avLst/>
                <a:gdLst>
                  <a:gd name="connsiteX0" fmla="*/ 192258 w 192257"/>
                  <a:gd name="connsiteY0" fmla="*/ 0 h 720966"/>
                  <a:gd name="connsiteX1" fmla="*/ 0 w 192257"/>
                  <a:gd name="connsiteY1" fmla="*/ 0 h 720966"/>
                  <a:gd name="connsiteX2" fmla="*/ 0 w 192257"/>
                  <a:gd name="connsiteY2" fmla="*/ 720967 h 720966"/>
                  <a:gd name="connsiteX3" fmla="*/ 192258 w 192257"/>
                  <a:gd name="connsiteY3" fmla="*/ 720967 h 720966"/>
                  <a:gd name="connsiteX4" fmla="*/ 168226 w 192257"/>
                  <a:gd name="connsiteY4" fmla="*/ 696935 h 720966"/>
                  <a:gd name="connsiteX5" fmla="*/ 24032 w 192257"/>
                  <a:gd name="connsiteY5" fmla="*/ 696935 h 720966"/>
                  <a:gd name="connsiteX6" fmla="*/ 24032 w 192257"/>
                  <a:gd name="connsiteY6" fmla="*/ 24032 h 720966"/>
                  <a:gd name="connsiteX7" fmla="*/ 168226 w 192257"/>
                  <a:gd name="connsiteY7" fmla="*/ 24032 h 72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257" h="720966">
                    <a:moveTo>
                      <a:pt x="192258" y="0"/>
                    </a:moveTo>
                    <a:lnTo>
                      <a:pt x="0" y="0"/>
                    </a:lnTo>
                    <a:lnTo>
                      <a:pt x="0" y="720967"/>
                    </a:lnTo>
                    <a:lnTo>
                      <a:pt x="192258" y="720967"/>
                    </a:lnTo>
                    <a:close/>
                    <a:moveTo>
                      <a:pt x="168226" y="696935"/>
                    </a:moveTo>
                    <a:lnTo>
                      <a:pt x="24032" y="696935"/>
                    </a:lnTo>
                    <a:lnTo>
                      <a:pt x="24032" y="24032"/>
                    </a:lnTo>
                    <a:lnTo>
                      <a:pt x="168226" y="24032"/>
                    </a:lnTo>
                    <a:close/>
                  </a:path>
                </a:pathLst>
              </a:custGeom>
              <a:solidFill>
                <a:schemeClr val="tx1"/>
              </a:solidFill>
              <a:ln w="12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0D5F468-431F-233D-E421-0A20A9F04709}"/>
                  </a:ext>
                </a:extLst>
              </p:cNvPr>
              <p:cNvSpPr/>
              <p:nvPr/>
            </p:nvSpPr>
            <p:spPr>
              <a:xfrm>
                <a:off x="1984861" y="2062284"/>
                <a:ext cx="192257" cy="456612"/>
              </a:xfrm>
              <a:custGeom>
                <a:avLst/>
                <a:gdLst>
                  <a:gd name="connsiteX0" fmla="*/ 0 w 192257"/>
                  <a:gd name="connsiteY0" fmla="*/ 456612 h 456612"/>
                  <a:gd name="connsiteX1" fmla="*/ 192258 w 192257"/>
                  <a:gd name="connsiteY1" fmla="*/ 456612 h 456612"/>
                  <a:gd name="connsiteX2" fmla="*/ 192258 w 192257"/>
                  <a:gd name="connsiteY2" fmla="*/ 0 h 456612"/>
                  <a:gd name="connsiteX3" fmla="*/ 0 w 192257"/>
                  <a:gd name="connsiteY3" fmla="*/ 0 h 456612"/>
                  <a:gd name="connsiteX4" fmla="*/ 24032 w 192257"/>
                  <a:gd name="connsiteY4" fmla="*/ 24032 h 456612"/>
                  <a:gd name="connsiteX5" fmla="*/ 168226 w 192257"/>
                  <a:gd name="connsiteY5" fmla="*/ 24032 h 456612"/>
                  <a:gd name="connsiteX6" fmla="*/ 168226 w 192257"/>
                  <a:gd name="connsiteY6" fmla="*/ 432580 h 456612"/>
                  <a:gd name="connsiteX7" fmla="*/ 24032 w 192257"/>
                  <a:gd name="connsiteY7" fmla="*/ 432580 h 45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257" h="456612">
                    <a:moveTo>
                      <a:pt x="0" y="456612"/>
                    </a:moveTo>
                    <a:lnTo>
                      <a:pt x="192258" y="456612"/>
                    </a:lnTo>
                    <a:lnTo>
                      <a:pt x="192258" y="0"/>
                    </a:lnTo>
                    <a:lnTo>
                      <a:pt x="0" y="0"/>
                    </a:lnTo>
                    <a:close/>
                    <a:moveTo>
                      <a:pt x="24032" y="24032"/>
                    </a:moveTo>
                    <a:lnTo>
                      <a:pt x="168226" y="24032"/>
                    </a:lnTo>
                    <a:lnTo>
                      <a:pt x="168226" y="432580"/>
                    </a:lnTo>
                    <a:lnTo>
                      <a:pt x="24032" y="432580"/>
                    </a:lnTo>
                    <a:close/>
                  </a:path>
                </a:pathLst>
              </a:custGeom>
              <a:solidFill>
                <a:schemeClr val="tx1"/>
              </a:solidFill>
              <a:ln w="12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C986D24-98DC-3F4F-D5B4-2DE6ADA06927}"/>
                  </a:ext>
                </a:extLst>
              </p:cNvPr>
              <p:cNvSpPr/>
              <p:nvPr/>
            </p:nvSpPr>
            <p:spPr>
              <a:xfrm>
                <a:off x="1720506" y="2278574"/>
                <a:ext cx="192257" cy="240322"/>
              </a:xfrm>
              <a:custGeom>
                <a:avLst/>
                <a:gdLst>
                  <a:gd name="connsiteX0" fmla="*/ 0 w 192257"/>
                  <a:gd name="connsiteY0" fmla="*/ 240322 h 240322"/>
                  <a:gd name="connsiteX1" fmla="*/ 192258 w 192257"/>
                  <a:gd name="connsiteY1" fmla="*/ 240322 h 240322"/>
                  <a:gd name="connsiteX2" fmla="*/ 192258 w 192257"/>
                  <a:gd name="connsiteY2" fmla="*/ 0 h 240322"/>
                  <a:gd name="connsiteX3" fmla="*/ 0 w 192257"/>
                  <a:gd name="connsiteY3" fmla="*/ 0 h 240322"/>
                  <a:gd name="connsiteX4" fmla="*/ 24032 w 192257"/>
                  <a:gd name="connsiteY4" fmla="*/ 24032 h 240322"/>
                  <a:gd name="connsiteX5" fmla="*/ 168226 w 192257"/>
                  <a:gd name="connsiteY5" fmla="*/ 24032 h 240322"/>
                  <a:gd name="connsiteX6" fmla="*/ 168226 w 192257"/>
                  <a:gd name="connsiteY6" fmla="*/ 216290 h 240322"/>
                  <a:gd name="connsiteX7" fmla="*/ 24032 w 192257"/>
                  <a:gd name="connsiteY7" fmla="*/ 216290 h 240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257" h="240322">
                    <a:moveTo>
                      <a:pt x="0" y="240322"/>
                    </a:moveTo>
                    <a:lnTo>
                      <a:pt x="192258" y="240322"/>
                    </a:lnTo>
                    <a:lnTo>
                      <a:pt x="192258" y="0"/>
                    </a:lnTo>
                    <a:lnTo>
                      <a:pt x="0" y="0"/>
                    </a:lnTo>
                    <a:close/>
                    <a:moveTo>
                      <a:pt x="24032" y="24032"/>
                    </a:moveTo>
                    <a:lnTo>
                      <a:pt x="168226" y="24032"/>
                    </a:lnTo>
                    <a:lnTo>
                      <a:pt x="168226" y="216290"/>
                    </a:lnTo>
                    <a:lnTo>
                      <a:pt x="24032" y="216290"/>
                    </a:lnTo>
                    <a:close/>
                  </a:path>
                </a:pathLst>
              </a:custGeom>
              <a:solidFill>
                <a:schemeClr val="tx1"/>
              </a:solidFill>
              <a:ln w="12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442477F-747D-39C2-1477-3BA006D0B5CD}"/>
                  </a:ext>
                </a:extLst>
              </p:cNvPr>
              <p:cNvSpPr/>
              <p:nvPr/>
            </p:nvSpPr>
            <p:spPr>
              <a:xfrm>
                <a:off x="1712011" y="1797929"/>
                <a:ext cx="393047" cy="393011"/>
              </a:xfrm>
              <a:custGeom>
                <a:avLst/>
                <a:gdLst>
                  <a:gd name="connsiteX0" fmla="*/ 16991 w 393047"/>
                  <a:gd name="connsiteY0" fmla="*/ 393011 h 393011"/>
                  <a:gd name="connsiteX1" fmla="*/ 368811 w 393047"/>
                  <a:gd name="connsiteY1" fmla="*/ 41191 h 393011"/>
                  <a:gd name="connsiteX2" fmla="*/ 368980 w 393047"/>
                  <a:gd name="connsiteY2" fmla="*/ 41192 h 393011"/>
                  <a:gd name="connsiteX3" fmla="*/ 369015 w 393047"/>
                  <a:gd name="connsiteY3" fmla="*/ 41275 h 393011"/>
                  <a:gd name="connsiteX4" fmla="*/ 369015 w 393047"/>
                  <a:gd name="connsiteY4" fmla="*/ 156209 h 393011"/>
                  <a:gd name="connsiteX5" fmla="*/ 393047 w 393047"/>
                  <a:gd name="connsiteY5" fmla="*/ 156209 h 393011"/>
                  <a:gd name="connsiteX6" fmla="*/ 393047 w 393047"/>
                  <a:gd name="connsiteY6" fmla="*/ 0 h 393011"/>
                  <a:gd name="connsiteX7" fmla="*/ 237162 w 393047"/>
                  <a:gd name="connsiteY7" fmla="*/ 0 h 393011"/>
                  <a:gd name="connsiteX8" fmla="*/ 237162 w 393047"/>
                  <a:gd name="connsiteY8" fmla="*/ 24032 h 393011"/>
                  <a:gd name="connsiteX9" fmla="*/ 351700 w 393047"/>
                  <a:gd name="connsiteY9" fmla="*/ 24032 h 393011"/>
                  <a:gd name="connsiteX10" fmla="*/ 351819 w 393047"/>
                  <a:gd name="connsiteY10" fmla="*/ 24154 h 393011"/>
                  <a:gd name="connsiteX11" fmla="*/ 351784 w 393047"/>
                  <a:gd name="connsiteY11" fmla="*/ 24237 h 393011"/>
                  <a:gd name="connsiteX12" fmla="*/ 0 w 393047"/>
                  <a:gd name="connsiteY12" fmla="*/ 376020 h 39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047" h="393011">
                    <a:moveTo>
                      <a:pt x="16991" y="393011"/>
                    </a:moveTo>
                    <a:lnTo>
                      <a:pt x="368811" y="41191"/>
                    </a:lnTo>
                    <a:cubicBezTo>
                      <a:pt x="368857" y="41144"/>
                      <a:pt x="368934" y="41146"/>
                      <a:pt x="368980" y="41192"/>
                    </a:cubicBezTo>
                    <a:cubicBezTo>
                      <a:pt x="369002" y="41215"/>
                      <a:pt x="369015" y="41244"/>
                      <a:pt x="369015" y="41275"/>
                    </a:cubicBezTo>
                    <a:lnTo>
                      <a:pt x="369015" y="156209"/>
                    </a:lnTo>
                    <a:lnTo>
                      <a:pt x="393047" y="156209"/>
                    </a:lnTo>
                    <a:lnTo>
                      <a:pt x="393047" y="0"/>
                    </a:lnTo>
                    <a:lnTo>
                      <a:pt x="237162" y="0"/>
                    </a:lnTo>
                    <a:lnTo>
                      <a:pt x="237162" y="24032"/>
                    </a:lnTo>
                    <a:lnTo>
                      <a:pt x="351700" y="24032"/>
                    </a:lnTo>
                    <a:cubicBezTo>
                      <a:pt x="351766" y="24033"/>
                      <a:pt x="351819" y="24088"/>
                      <a:pt x="351819" y="24154"/>
                    </a:cubicBezTo>
                    <a:cubicBezTo>
                      <a:pt x="351817" y="24185"/>
                      <a:pt x="351805" y="24215"/>
                      <a:pt x="351784" y="24237"/>
                    </a:cubicBezTo>
                    <a:lnTo>
                      <a:pt x="0" y="376020"/>
                    </a:lnTo>
                    <a:close/>
                  </a:path>
                </a:pathLst>
              </a:custGeom>
              <a:solidFill>
                <a:schemeClr val="tx1"/>
              </a:solidFill>
              <a:ln w="12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3ECCC9AA-395A-A703-66BB-F438273B166A}"/>
                </a:ext>
              </a:extLst>
            </p:cNvPr>
            <p:cNvSpPr txBox="1"/>
            <p:nvPr/>
          </p:nvSpPr>
          <p:spPr>
            <a:xfrm>
              <a:off x="841139" y="3262415"/>
              <a:ext cx="2383571" cy="110799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>
                <a:spcBef>
                  <a:spcPts val="1000"/>
                </a:spcBef>
                <a:buClr>
                  <a:srgbClr val="33BA5F"/>
                </a:buClr>
                <a:defRPr/>
              </a:pP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Huizenprijzen </a:t>
              </a:r>
              <a:r>
                <a:rPr lang="nl-NL" sz="1800" b="1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hoog</a:t>
              </a: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, rentes </a:t>
              </a:r>
              <a:r>
                <a:rPr lang="nl-NL" sz="1800" b="1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gestegen / gedaald</a:t>
              </a:r>
              <a:r>
                <a:rPr lang="nl-NL" sz="1800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, financiering </a:t>
              </a:r>
              <a:r>
                <a:rPr lang="nl-NL" sz="1800" b="1" kern="1200">
                  <a:solidFill>
                    <a:schemeClr val="tx1"/>
                  </a:solidFill>
                  <a:latin typeface="Roboto"/>
                  <a:ea typeface="+mn-ea"/>
                  <a:cs typeface="+mn-cs"/>
                </a:rPr>
                <a:t>lastiger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31E1FEF1-8BAB-2C6C-11D9-F9E184B1FADC}"/>
              </a:ext>
            </a:extLst>
          </p:cNvPr>
          <p:cNvSpPr txBox="1"/>
          <p:nvPr/>
        </p:nvSpPr>
        <p:spPr>
          <a:xfrm>
            <a:off x="2459597" y="4983545"/>
            <a:ext cx="7272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Het gaat om financiële stabiliteit op de lange termijn</a:t>
            </a:r>
            <a:endParaRPr lang="nl-NL" sz="2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4C6F5B7-2880-E89B-E0F4-95A84BC02F5A}"/>
              </a:ext>
            </a:extLst>
          </p:cNvPr>
          <p:cNvGrpSpPr/>
          <p:nvPr/>
        </p:nvGrpSpPr>
        <p:grpSpPr>
          <a:xfrm>
            <a:off x="8914146" y="1351055"/>
            <a:ext cx="2383571" cy="2751345"/>
            <a:chOff x="6106139" y="1348367"/>
            <a:chExt cx="2383571" cy="2751345"/>
          </a:xfrm>
        </p:grpSpPr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2B16B550-2682-7DDE-1901-E0E7F24CB957}"/>
                </a:ext>
              </a:extLst>
            </p:cNvPr>
            <p:cNvSpPr txBox="1"/>
            <p:nvPr/>
          </p:nvSpPr>
          <p:spPr>
            <a:xfrm>
              <a:off x="6106139" y="3268715"/>
              <a:ext cx="2383571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Een huis kopen is </a:t>
              </a: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meer</a:t>
              </a: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dan alleen een lening afsluiten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3AC52E70-74BE-4E88-5AAF-4C509807D0D4}"/>
                </a:ext>
              </a:extLst>
            </p:cNvPr>
            <p:cNvSpPr/>
            <p:nvPr/>
          </p:nvSpPr>
          <p:spPr>
            <a:xfrm>
              <a:off x="6451831" y="1348367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 descr="Spaarvarken silhouet">
              <a:extLst>
                <a:ext uri="{FF2B5EF4-FFF2-40B4-BE49-F238E27FC236}">
                  <a16:creationId xmlns:a16="http://schemas.microsoft.com/office/drawing/2014/main" id="{A00F0AA3-2890-03D3-6631-1581521D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0469" y="1617688"/>
              <a:ext cx="1153547" cy="1153547"/>
            </a:xfrm>
            <a:prstGeom prst="rect">
              <a:avLst/>
            </a:prstGeom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5637C932-6D6D-1E14-2DA7-C9A07E63586D}"/>
              </a:ext>
            </a:extLst>
          </p:cNvPr>
          <p:cNvGrpSpPr/>
          <p:nvPr/>
        </p:nvGrpSpPr>
        <p:grpSpPr>
          <a:xfrm>
            <a:off x="4904213" y="1342067"/>
            <a:ext cx="2383571" cy="3022044"/>
            <a:chOff x="3473639" y="1348367"/>
            <a:chExt cx="2383571" cy="3022044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E30BBE03-2414-A326-AC8A-7CB1437546E2}"/>
                </a:ext>
              </a:extLst>
            </p:cNvPr>
            <p:cNvSpPr txBox="1"/>
            <p:nvPr/>
          </p:nvSpPr>
          <p:spPr>
            <a:xfrm>
              <a:off x="3473639" y="3262415"/>
              <a:ext cx="238357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3BA5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Banken beoordelen </a:t>
              </a:r>
              <a:r>
                <a:rPr kumimoji="0" lang="nl-NL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kritischer</a:t>
              </a:r>
              <a:r>
                <a:rPr kumimoji="0" lang="nl-NL" sz="180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 op toekomstige financiële zekerheid</a:t>
              </a:r>
              <a:endPara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261E712-5F26-9D25-F04D-2032979215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9331" y="1348367"/>
              <a:ext cx="1692188" cy="16921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6" name="Groep 188">
            <a:extLst>
              <a:ext uri="{FF2B5EF4-FFF2-40B4-BE49-F238E27FC236}">
                <a16:creationId xmlns:a16="http://schemas.microsoft.com/office/drawing/2014/main" id="{952E4ED4-708E-874B-88CA-07D8544C64A0}"/>
              </a:ext>
            </a:extLst>
          </p:cNvPr>
          <p:cNvGrpSpPr/>
          <p:nvPr/>
        </p:nvGrpSpPr>
        <p:grpSpPr>
          <a:xfrm>
            <a:off x="5652398" y="1771396"/>
            <a:ext cx="887204" cy="854721"/>
            <a:chOff x="2630488" y="2095500"/>
            <a:chExt cx="693738" cy="668338"/>
          </a:xfrm>
          <a:solidFill>
            <a:schemeClr val="tx1"/>
          </a:solidFill>
        </p:grpSpPr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8D0A7BDD-C90E-8CDF-5190-C2F3946FE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2155825"/>
              <a:ext cx="179388" cy="174625"/>
            </a:xfrm>
            <a:custGeom>
              <a:avLst/>
              <a:gdLst>
                <a:gd name="T0" fmla="*/ 14 w 308"/>
                <a:gd name="T1" fmla="*/ 33 h 300"/>
                <a:gd name="T2" fmla="*/ 14 w 308"/>
                <a:gd name="T3" fmla="*/ 33 h 300"/>
                <a:gd name="T4" fmla="*/ 188 w 308"/>
                <a:gd name="T5" fmla="*/ 122 h 300"/>
                <a:gd name="T6" fmla="*/ 276 w 308"/>
                <a:gd name="T7" fmla="*/ 287 h 300"/>
                <a:gd name="T8" fmla="*/ 291 w 308"/>
                <a:gd name="T9" fmla="*/ 300 h 300"/>
                <a:gd name="T10" fmla="*/ 294 w 308"/>
                <a:gd name="T11" fmla="*/ 300 h 300"/>
                <a:gd name="T12" fmla="*/ 307 w 308"/>
                <a:gd name="T13" fmla="*/ 281 h 300"/>
                <a:gd name="T14" fmla="*/ 210 w 308"/>
                <a:gd name="T15" fmla="*/ 100 h 300"/>
                <a:gd name="T16" fmla="*/ 20 w 308"/>
                <a:gd name="T17" fmla="*/ 2 h 300"/>
                <a:gd name="T18" fmla="*/ 1 w 308"/>
                <a:gd name="T19" fmla="*/ 15 h 300"/>
                <a:gd name="T20" fmla="*/ 14 w 308"/>
                <a:gd name="T21" fmla="*/ 3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300">
                  <a:moveTo>
                    <a:pt x="14" y="33"/>
                  </a:moveTo>
                  <a:lnTo>
                    <a:pt x="14" y="33"/>
                  </a:lnTo>
                  <a:cubicBezTo>
                    <a:pt x="81" y="44"/>
                    <a:pt x="141" y="75"/>
                    <a:pt x="188" y="122"/>
                  </a:cubicBezTo>
                  <a:cubicBezTo>
                    <a:pt x="233" y="167"/>
                    <a:pt x="264" y="224"/>
                    <a:pt x="276" y="287"/>
                  </a:cubicBezTo>
                  <a:cubicBezTo>
                    <a:pt x="277" y="295"/>
                    <a:pt x="284" y="300"/>
                    <a:pt x="291" y="300"/>
                  </a:cubicBezTo>
                  <a:cubicBezTo>
                    <a:pt x="292" y="300"/>
                    <a:pt x="293" y="300"/>
                    <a:pt x="294" y="300"/>
                  </a:cubicBezTo>
                  <a:cubicBezTo>
                    <a:pt x="303" y="298"/>
                    <a:pt x="308" y="290"/>
                    <a:pt x="307" y="281"/>
                  </a:cubicBezTo>
                  <a:cubicBezTo>
                    <a:pt x="293" y="212"/>
                    <a:pt x="260" y="149"/>
                    <a:pt x="210" y="100"/>
                  </a:cubicBezTo>
                  <a:cubicBezTo>
                    <a:pt x="158" y="48"/>
                    <a:pt x="92" y="14"/>
                    <a:pt x="20" y="2"/>
                  </a:cubicBezTo>
                  <a:cubicBezTo>
                    <a:pt x="11" y="0"/>
                    <a:pt x="3" y="6"/>
                    <a:pt x="1" y="15"/>
                  </a:cubicBezTo>
                  <a:cubicBezTo>
                    <a:pt x="0" y="23"/>
                    <a:pt x="6" y="32"/>
                    <a:pt x="14" y="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EB653A2-C61D-276D-BD52-FC1EDE320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0488" y="2095500"/>
              <a:ext cx="693738" cy="668338"/>
            </a:xfrm>
            <a:custGeom>
              <a:avLst/>
              <a:gdLst>
                <a:gd name="T0" fmla="*/ 1052 w 1190"/>
                <a:gd name="T1" fmla="*/ 1111 h 1143"/>
                <a:gd name="T2" fmla="*/ 1052 w 1190"/>
                <a:gd name="T3" fmla="*/ 1111 h 1143"/>
                <a:gd name="T4" fmla="*/ 758 w 1190"/>
                <a:gd name="T5" fmla="*/ 818 h 1143"/>
                <a:gd name="T6" fmla="*/ 814 w 1190"/>
                <a:gd name="T7" fmla="*/ 770 h 1143"/>
                <a:gd name="T8" fmla="*/ 861 w 1190"/>
                <a:gd name="T9" fmla="*/ 714 h 1143"/>
                <a:gd name="T10" fmla="*/ 1155 w 1190"/>
                <a:gd name="T11" fmla="*/ 1008 h 1143"/>
                <a:gd name="T12" fmla="*/ 1052 w 1190"/>
                <a:gd name="T13" fmla="*/ 1111 h 1143"/>
                <a:gd name="T14" fmla="*/ 495 w 1190"/>
                <a:gd name="T15" fmla="*/ 870 h 1143"/>
                <a:gd name="T16" fmla="*/ 495 w 1190"/>
                <a:gd name="T17" fmla="*/ 870 h 1143"/>
                <a:gd name="T18" fmla="*/ 199 w 1190"/>
                <a:gd name="T19" fmla="*/ 748 h 1143"/>
                <a:gd name="T20" fmla="*/ 199 w 1190"/>
                <a:gd name="T21" fmla="*/ 155 h 1143"/>
                <a:gd name="T22" fmla="*/ 495 w 1190"/>
                <a:gd name="T23" fmla="*/ 32 h 1143"/>
                <a:gd name="T24" fmla="*/ 792 w 1190"/>
                <a:gd name="T25" fmla="*/ 155 h 1143"/>
                <a:gd name="T26" fmla="*/ 792 w 1190"/>
                <a:gd name="T27" fmla="*/ 748 h 1143"/>
                <a:gd name="T28" fmla="*/ 725 w 1190"/>
                <a:gd name="T29" fmla="*/ 802 h 1143"/>
                <a:gd name="T30" fmla="*/ 725 w 1190"/>
                <a:gd name="T31" fmla="*/ 802 h 1143"/>
                <a:gd name="T32" fmla="*/ 495 w 1190"/>
                <a:gd name="T33" fmla="*/ 870 h 1143"/>
                <a:gd name="T34" fmla="*/ 495 w 1190"/>
                <a:gd name="T35" fmla="*/ 870 h 1143"/>
                <a:gd name="T36" fmla="*/ 1178 w 1190"/>
                <a:gd name="T37" fmla="*/ 986 h 1143"/>
                <a:gd name="T38" fmla="*/ 1178 w 1190"/>
                <a:gd name="T39" fmla="*/ 986 h 1143"/>
                <a:gd name="T40" fmla="*/ 879 w 1190"/>
                <a:gd name="T41" fmla="*/ 687 h 1143"/>
                <a:gd name="T42" fmla="*/ 814 w 1190"/>
                <a:gd name="T43" fmla="*/ 132 h 1143"/>
                <a:gd name="T44" fmla="*/ 495 w 1190"/>
                <a:gd name="T45" fmla="*/ 0 h 1143"/>
                <a:gd name="T46" fmla="*/ 176 w 1190"/>
                <a:gd name="T47" fmla="*/ 132 h 1143"/>
                <a:gd name="T48" fmla="*/ 176 w 1190"/>
                <a:gd name="T49" fmla="*/ 770 h 1143"/>
                <a:gd name="T50" fmla="*/ 495 w 1190"/>
                <a:gd name="T51" fmla="*/ 902 h 1143"/>
                <a:gd name="T52" fmla="*/ 495 w 1190"/>
                <a:gd name="T53" fmla="*/ 902 h 1143"/>
                <a:gd name="T54" fmla="*/ 731 w 1190"/>
                <a:gd name="T55" fmla="*/ 835 h 1143"/>
                <a:gd name="T56" fmla="*/ 1029 w 1190"/>
                <a:gd name="T57" fmla="*/ 1134 h 1143"/>
                <a:gd name="T58" fmla="*/ 1052 w 1190"/>
                <a:gd name="T59" fmla="*/ 1143 h 1143"/>
                <a:gd name="T60" fmla="*/ 1074 w 1190"/>
                <a:gd name="T61" fmla="*/ 1134 h 1143"/>
                <a:gd name="T62" fmla="*/ 1178 w 1190"/>
                <a:gd name="T63" fmla="*/ 1030 h 1143"/>
                <a:gd name="T64" fmla="*/ 1178 w 1190"/>
                <a:gd name="T65" fmla="*/ 98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0" h="1143">
                  <a:moveTo>
                    <a:pt x="1052" y="1111"/>
                  </a:moveTo>
                  <a:lnTo>
                    <a:pt x="1052" y="1111"/>
                  </a:lnTo>
                  <a:lnTo>
                    <a:pt x="758" y="818"/>
                  </a:lnTo>
                  <a:cubicBezTo>
                    <a:pt x="778" y="803"/>
                    <a:pt x="796" y="788"/>
                    <a:pt x="814" y="770"/>
                  </a:cubicBezTo>
                  <a:cubicBezTo>
                    <a:pt x="832" y="752"/>
                    <a:pt x="847" y="734"/>
                    <a:pt x="861" y="714"/>
                  </a:cubicBezTo>
                  <a:lnTo>
                    <a:pt x="1155" y="1008"/>
                  </a:lnTo>
                  <a:lnTo>
                    <a:pt x="1052" y="1111"/>
                  </a:lnTo>
                  <a:close/>
                  <a:moveTo>
                    <a:pt x="495" y="870"/>
                  </a:moveTo>
                  <a:lnTo>
                    <a:pt x="495" y="870"/>
                  </a:lnTo>
                  <a:cubicBezTo>
                    <a:pt x="383" y="870"/>
                    <a:pt x="278" y="827"/>
                    <a:pt x="199" y="748"/>
                  </a:cubicBezTo>
                  <a:cubicBezTo>
                    <a:pt x="35" y="584"/>
                    <a:pt x="35" y="318"/>
                    <a:pt x="199" y="155"/>
                  </a:cubicBezTo>
                  <a:cubicBezTo>
                    <a:pt x="278" y="76"/>
                    <a:pt x="383" y="32"/>
                    <a:pt x="495" y="32"/>
                  </a:cubicBezTo>
                  <a:cubicBezTo>
                    <a:pt x="607" y="32"/>
                    <a:pt x="713" y="76"/>
                    <a:pt x="792" y="155"/>
                  </a:cubicBezTo>
                  <a:cubicBezTo>
                    <a:pt x="955" y="318"/>
                    <a:pt x="955" y="584"/>
                    <a:pt x="792" y="748"/>
                  </a:cubicBezTo>
                  <a:cubicBezTo>
                    <a:pt x="771" y="768"/>
                    <a:pt x="749" y="786"/>
                    <a:pt x="725" y="802"/>
                  </a:cubicBezTo>
                  <a:cubicBezTo>
                    <a:pt x="725" y="802"/>
                    <a:pt x="725" y="802"/>
                    <a:pt x="725" y="802"/>
                  </a:cubicBezTo>
                  <a:cubicBezTo>
                    <a:pt x="657" y="846"/>
                    <a:pt x="578" y="870"/>
                    <a:pt x="495" y="870"/>
                  </a:cubicBezTo>
                  <a:lnTo>
                    <a:pt x="495" y="870"/>
                  </a:lnTo>
                  <a:close/>
                  <a:moveTo>
                    <a:pt x="1178" y="986"/>
                  </a:moveTo>
                  <a:lnTo>
                    <a:pt x="1178" y="986"/>
                  </a:lnTo>
                  <a:lnTo>
                    <a:pt x="879" y="687"/>
                  </a:lnTo>
                  <a:cubicBezTo>
                    <a:pt x="986" y="514"/>
                    <a:pt x="964" y="283"/>
                    <a:pt x="814" y="132"/>
                  </a:cubicBezTo>
                  <a:cubicBezTo>
                    <a:pt x="729" y="47"/>
                    <a:pt x="616" y="0"/>
                    <a:pt x="495" y="0"/>
                  </a:cubicBezTo>
                  <a:cubicBezTo>
                    <a:pt x="374" y="0"/>
                    <a:pt x="261" y="47"/>
                    <a:pt x="176" y="132"/>
                  </a:cubicBezTo>
                  <a:cubicBezTo>
                    <a:pt x="0" y="308"/>
                    <a:pt x="0" y="594"/>
                    <a:pt x="176" y="770"/>
                  </a:cubicBezTo>
                  <a:cubicBezTo>
                    <a:pt x="261" y="855"/>
                    <a:pt x="374" y="902"/>
                    <a:pt x="495" y="902"/>
                  </a:cubicBezTo>
                  <a:lnTo>
                    <a:pt x="495" y="902"/>
                  </a:lnTo>
                  <a:cubicBezTo>
                    <a:pt x="580" y="902"/>
                    <a:pt x="661" y="879"/>
                    <a:pt x="731" y="835"/>
                  </a:cubicBezTo>
                  <a:lnTo>
                    <a:pt x="1029" y="1134"/>
                  </a:lnTo>
                  <a:cubicBezTo>
                    <a:pt x="1035" y="1140"/>
                    <a:pt x="1043" y="1143"/>
                    <a:pt x="1052" y="1143"/>
                  </a:cubicBezTo>
                  <a:cubicBezTo>
                    <a:pt x="1060" y="1143"/>
                    <a:pt x="1068" y="1140"/>
                    <a:pt x="1074" y="1134"/>
                  </a:cubicBezTo>
                  <a:lnTo>
                    <a:pt x="1178" y="1030"/>
                  </a:lnTo>
                  <a:cubicBezTo>
                    <a:pt x="1190" y="1018"/>
                    <a:pt x="1190" y="998"/>
                    <a:pt x="1178" y="9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A298BF49-EAEB-D3CD-D81E-9AF87C7EC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2217738"/>
              <a:ext cx="152400" cy="301625"/>
            </a:xfrm>
            <a:custGeom>
              <a:avLst/>
              <a:gdLst>
                <a:gd name="T0" fmla="*/ 228 w 260"/>
                <a:gd name="T1" fmla="*/ 354 h 515"/>
                <a:gd name="T2" fmla="*/ 228 w 260"/>
                <a:gd name="T3" fmla="*/ 354 h 515"/>
                <a:gd name="T4" fmla="*/ 146 w 260"/>
                <a:gd name="T5" fmla="*/ 421 h 515"/>
                <a:gd name="T6" fmla="*/ 146 w 260"/>
                <a:gd name="T7" fmla="*/ 277 h 515"/>
                <a:gd name="T8" fmla="*/ 228 w 260"/>
                <a:gd name="T9" fmla="*/ 354 h 515"/>
                <a:gd name="T10" fmla="*/ 32 w 260"/>
                <a:gd name="T11" fmla="*/ 162 h 515"/>
                <a:gd name="T12" fmla="*/ 32 w 260"/>
                <a:gd name="T13" fmla="*/ 162 h 515"/>
                <a:gd name="T14" fmla="*/ 114 w 260"/>
                <a:gd name="T15" fmla="*/ 95 h 515"/>
                <a:gd name="T16" fmla="*/ 114 w 260"/>
                <a:gd name="T17" fmla="*/ 239 h 515"/>
                <a:gd name="T18" fmla="*/ 32 w 260"/>
                <a:gd name="T19" fmla="*/ 162 h 515"/>
                <a:gd name="T20" fmla="*/ 228 w 260"/>
                <a:gd name="T21" fmla="*/ 162 h 515"/>
                <a:gd name="T22" fmla="*/ 228 w 260"/>
                <a:gd name="T23" fmla="*/ 162 h 515"/>
                <a:gd name="T24" fmla="*/ 244 w 260"/>
                <a:gd name="T25" fmla="*/ 177 h 515"/>
                <a:gd name="T26" fmla="*/ 244 w 260"/>
                <a:gd name="T27" fmla="*/ 177 h 515"/>
                <a:gd name="T28" fmla="*/ 260 w 260"/>
                <a:gd name="T29" fmla="*/ 161 h 515"/>
                <a:gd name="T30" fmla="*/ 146 w 260"/>
                <a:gd name="T31" fmla="*/ 63 h 515"/>
                <a:gd name="T32" fmla="*/ 146 w 260"/>
                <a:gd name="T33" fmla="*/ 59 h 515"/>
                <a:gd name="T34" fmla="*/ 146 w 260"/>
                <a:gd name="T35" fmla="*/ 51 h 515"/>
                <a:gd name="T36" fmla="*/ 146 w 260"/>
                <a:gd name="T37" fmla="*/ 16 h 515"/>
                <a:gd name="T38" fmla="*/ 130 w 260"/>
                <a:gd name="T39" fmla="*/ 0 h 515"/>
                <a:gd name="T40" fmla="*/ 114 w 260"/>
                <a:gd name="T41" fmla="*/ 16 h 515"/>
                <a:gd name="T42" fmla="*/ 114 w 260"/>
                <a:gd name="T43" fmla="*/ 51 h 515"/>
                <a:gd name="T44" fmla="*/ 114 w 260"/>
                <a:gd name="T45" fmla="*/ 59 h 515"/>
                <a:gd name="T46" fmla="*/ 114 w 260"/>
                <a:gd name="T47" fmla="*/ 63 h 515"/>
                <a:gd name="T48" fmla="*/ 1 w 260"/>
                <a:gd name="T49" fmla="*/ 161 h 515"/>
                <a:gd name="T50" fmla="*/ 114 w 260"/>
                <a:gd name="T51" fmla="*/ 271 h 515"/>
                <a:gd name="T52" fmla="*/ 114 w 260"/>
                <a:gd name="T53" fmla="*/ 421 h 515"/>
                <a:gd name="T54" fmla="*/ 32 w 260"/>
                <a:gd name="T55" fmla="*/ 354 h 515"/>
                <a:gd name="T56" fmla="*/ 16 w 260"/>
                <a:gd name="T57" fmla="*/ 338 h 515"/>
                <a:gd name="T58" fmla="*/ 16 w 260"/>
                <a:gd name="T59" fmla="*/ 338 h 515"/>
                <a:gd name="T60" fmla="*/ 0 w 260"/>
                <a:gd name="T61" fmla="*/ 354 h 515"/>
                <a:gd name="T62" fmla="*/ 114 w 260"/>
                <a:gd name="T63" fmla="*/ 453 h 515"/>
                <a:gd name="T64" fmla="*/ 114 w 260"/>
                <a:gd name="T65" fmla="*/ 464 h 515"/>
                <a:gd name="T66" fmla="*/ 114 w 260"/>
                <a:gd name="T67" fmla="*/ 466 h 515"/>
                <a:gd name="T68" fmla="*/ 114 w 260"/>
                <a:gd name="T69" fmla="*/ 500 h 515"/>
                <a:gd name="T70" fmla="*/ 130 w 260"/>
                <a:gd name="T71" fmla="*/ 515 h 515"/>
                <a:gd name="T72" fmla="*/ 146 w 260"/>
                <a:gd name="T73" fmla="*/ 500 h 515"/>
                <a:gd name="T74" fmla="*/ 146 w 260"/>
                <a:gd name="T75" fmla="*/ 456 h 515"/>
                <a:gd name="T76" fmla="*/ 146 w 260"/>
                <a:gd name="T77" fmla="*/ 455 h 515"/>
                <a:gd name="T78" fmla="*/ 146 w 260"/>
                <a:gd name="T79" fmla="*/ 453 h 515"/>
                <a:gd name="T80" fmla="*/ 260 w 260"/>
                <a:gd name="T81" fmla="*/ 354 h 515"/>
                <a:gd name="T82" fmla="*/ 146 w 260"/>
                <a:gd name="T83" fmla="*/ 244 h 515"/>
                <a:gd name="T84" fmla="*/ 146 w 260"/>
                <a:gd name="T85" fmla="*/ 95 h 515"/>
                <a:gd name="T86" fmla="*/ 228 w 260"/>
                <a:gd name="T87" fmla="*/ 16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0" h="515">
                  <a:moveTo>
                    <a:pt x="228" y="354"/>
                  </a:moveTo>
                  <a:lnTo>
                    <a:pt x="228" y="354"/>
                  </a:lnTo>
                  <a:cubicBezTo>
                    <a:pt x="228" y="390"/>
                    <a:pt x="195" y="416"/>
                    <a:pt x="146" y="421"/>
                  </a:cubicBezTo>
                  <a:lnTo>
                    <a:pt x="146" y="277"/>
                  </a:lnTo>
                  <a:cubicBezTo>
                    <a:pt x="197" y="288"/>
                    <a:pt x="228" y="317"/>
                    <a:pt x="228" y="354"/>
                  </a:cubicBezTo>
                  <a:close/>
                  <a:moveTo>
                    <a:pt x="32" y="162"/>
                  </a:moveTo>
                  <a:lnTo>
                    <a:pt x="32" y="162"/>
                  </a:lnTo>
                  <a:cubicBezTo>
                    <a:pt x="32" y="125"/>
                    <a:pt x="65" y="99"/>
                    <a:pt x="114" y="95"/>
                  </a:cubicBezTo>
                  <a:lnTo>
                    <a:pt x="114" y="239"/>
                  </a:lnTo>
                  <a:cubicBezTo>
                    <a:pt x="63" y="227"/>
                    <a:pt x="32" y="198"/>
                    <a:pt x="32" y="162"/>
                  </a:cubicBezTo>
                  <a:close/>
                  <a:moveTo>
                    <a:pt x="228" y="162"/>
                  </a:moveTo>
                  <a:lnTo>
                    <a:pt x="228" y="162"/>
                  </a:lnTo>
                  <a:cubicBezTo>
                    <a:pt x="228" y="170"/>
                    <a:pt x="235" y="177"/>
                    <a:pt x="244" y="177"/>
                  </a:cubicBezTo>
                  <a:lnTo>
                    <a:pt x="244" y="177"/>
                  </a:lnTo>
                  <a:cubicBezTo>
                    <a:pt x="253" y="177"/>
                    <a:pt x="260" y="170"/>
                    <a:pt x="260" y="161"/>
                  </a:cubicBezTo>
                  <a:cubicBezTo>
                    <a:pt x="259" y="107"/>
                    <a:pt x="213" y="68"/>
                    <a:pt x="146" y="63"/>
                  </a:cubicBezTo>
                  <a:lnTo>
                    <a:pt x="146" y="59"/>
                  </a:lnTo>
                  <a:lnTo>
                    <a:pt x="146" y="51"/>
                  </a:lnTo>
                  <a:lnTo>
                    <a:pt x="146" y="16"/>
                  </a:lnTo>
                  <a:cubicBezTo>
                    <a:pt x="146" y="7"/>
                    <a:pt x="139" y="0"/>
                    <a:pt x="130" y="0"/>
                  </a:cubicBezTo>
                  <a:cubicBezTo>
                    <a:pt x="121" y="0"/>
                    <a:pt x="114" y="7"/>
                    <a:pt x="114" y="16"/>
                  </a:cubicBezTo>
                  <a:lnTo>
                    <a:pt x="114" y="51"/>
                  </a:lnTo>
                  <a:lnTo>
                    <a:pt x="114" y="59"/>
                  </a:lnTo>
                  <a:lnTo>
                    <a:pt x="114" y="63"/>
                  </a:lnTo>
                  <a:cubicBezTo>
                    <a:pt x="47" y="68"/>
                    <a:pt x="1" y="107"/>
                    <a:pt x="1" y="161"/>
                  </a:cubicBezTo>
                  <a:cubicBezTo>
                    <a:pt x="0" y="215"/>
                    <a:pt x="44" y="257"/>
                    <a:pt x="114" y="271"/>
                  </a:cubicBezTo>
                  <a:lnTo>
                    <a:pt x="114" y="421"/>
                  </a:lnTo>
                  <a:cubicBezTo>
                    <a:pt x="72" y="416"/>
                    <a:pt x="32" y="395"/>
                    <a:pt x="32" y="354"/>
                  </a:cubicBezTo>
                  <a:cubicBezTo>
                    <a:pt x="32" y="345"/>
                    <a:pt x="25" y="338"/>
                    <a:pt x="16" y="338"/>
                  </a:cubicBezTo>
                  <a:lnTo>
                    <a:pt x="16" y="338"/>
                  </a:lnTo>
                  <a:cubicBezTo>
                    <a:pt x="7" y="338"/>
                    <a:pt x="0" y="345"/>
                    <a:pt x="0" y="354"/>
                  </a:cubicBezTo>
                  <a:cubicBezTo>
                    <a:pt x="1" y="408"/>
                    <a:pt x="47" y="447"/>
                    <a:pt x="114" y="453"/>
                  </a:cubicBezTo>
                  <a:lnTo>
                    <a:pt x="114" y="464"/>
                  </a:lnTo>
                  <a:cubicBezTo>
                    <a:pt x="114" y="465"/>
                    <a:pt x="114" y="465"/>
                    <a:pt x="114" y="466"/>
                  </a:cubicBezTo>
                  <a:lnTo>
                    <a:pt x="114" y="500"/>
                  </a:lnTo>
                  <a:cubicBezTo>
                    <a:pt x="114" y="508"/>
                    <a:pt x="121" y="515"/>
                    <a:pt x="130" y="515"/>
                  </a:cubicBezTo>
                  <a:cubicBezTo>
                    <a:pt x="139" y="515"/>
                    <a:pt x="146" y="508"/>
                    <a:pt x="146" y="500"/>
                  </a:cubicBezTo>
                  <a:lnTo>
                    <a:pt x="146" y="456"/>
                  </a:lnTo>
                  <a:cubicBezTo>
                    <a:pt x="146" y="455"/>
                    <a:pt x="146" y="455"/>
                    <a:pt x="146" y="455"/>
                  </a:cubicBezTo>
                  <a:lnTo>
                    <a:pt x="146" y="453"/>
                  </a:lnTo>
                  <a:cubicBezTo>
                    <a:pt x="214" y="447"/>
                    <a:pt x="260" y="408"/>
                    <a:pt x="260" y="354"/>
                  </a:cubicBezTo>
                  <a:cubicBezTo>
                    <a:pt x="260" y="300"/>
                    <a:pt x="216" y="258"/>
                    <a:pt x="146" y="244"/>
                  </a:cubicBezTo>
                  <a:lnTo>
                    <a:pt x="146" y="95"/>
                  </a:lnTo>
                  <a:cubicBezTo>
                    <a:pt x="188" y="99"/>
                    <a:pt x="228" y="120"/>
                    <a:pt x="228" y="1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594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89 L 3.33333E-6 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04792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3889 L 3.75E-6 -3.7037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9B4AAC6E-F20B-70EC-762F-44E36B6BF768}"/>
              </a:ext>
            </a:extLst>
          </p:cNvPr>
          <p:cNvSpPr txBox="1">
            <a:spLocks/>
          </p:cNvSpPr>
          <p:nvPr/>
        </p:nvSpPr>
        <p:spPr>
          <a:xfrm rot="21318555">
            <a:off x="359051" y="870640"/>
            <a:ext cx="3920302" cy="218521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3200" b="1">
                <a:solidFill>
                  <a:srgbClr val="00B0F0"/>
                </a:solidFill>
                <a:latin typeface="Segoe Print" panose="02000600000000000000" pitchFamily="2" charset="0"/>
              </a:rPr>
              <a:t>Beginnen</a:t>
            </a:r>
            <a:br>
              <a:rPr lang="nl-NL" sz="3200" b="1">
                <a:solidFill>
                  <a:srgbClr val="00B0F0"/>
                </a:solidFill>
                <a:latin typeface="Segoe Print" panose="02000600000000000000" pitchFamily="2" charset="0"/>
              </a:rPr>
            </a:br>
            <a:r>
              <a:rPr lang="nl-NL" sz="3200" b="1">
                <a:solidFill>
                  <a:srgbClr val="00B0F0"/>
                </a:solidFill>
                <a:latin typeface="Segoe Print" panose="02000600000000000000" pitchFamily="2" charset="0"/>
              </a:rPr>
              <a:t>met Beleggen </a:t>
            </a:r>
            <a:r>
              <a:rPr lang="nl-NL" sz="7200" b="1">
                <a:solidFill>
                  <a:srgbClr val="00B0F0"/>
                </a:solidFill>
                <a:latin typeface="Segoe Print" panose="02000600000000000000" pitchFamily="2" charset="0"/>
              </a:rPr>
              <a:t>Quiz</a:t>
            </a:r>
            <a:endParaRPr lang="nl-NL" sz="4000" b="1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F8DC69B8-A378-98C6-1515-4E9A5472B558}"/>
              </a:ext>
            </a:extLst>
          </p:cNvPr>
          <p:cNvSpPr txBox="1">
            <a:spLocks/>
          </p:cNvSpPr>
          <p:nvPr/>
        </p:nvSpPr>
        <p:spPr>
          <a:xfrm rot="21318555">
            <a:off x="334544" y="882624"/>
            <a:ext cx="3920302" cy="218521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3200">
                <a:solidFill>
                  <a:schemeClr val="bg1"/>
                </a:solidFill>
                <a:latin typeface="Segoe Print" panose="02000600000000000000" pitchFamily="2" charset="0"/>
              </a:rPr>
              <a:t>Beginnen</a:t>
            </a:r>
            <a:br>
              <a:rPr lang="nl-NL" sz="320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nl-NL" sz="3200">
                <a:solidFill>
                  <a:schemeClr val="bg1"/>
                </a:solidFill>
                <a:latin typeface="Segoe Print" panose="02000600000000000000" pitchFamily="2" charset="0"/>
              </a:rPr>
              <a:t>met Beleggen      </a:t>
            </a:r>
            <a:r>
              <a:rPr lang="nl-NL" sz="3200" err="1">
                <a:solidFill>
                  <a:schemeClr val="tx1"/>
                </a:solidFill>
                <a:latin typeface="Segoe Print" panose="02000600000000000000" pitchFamily="2" charset="0"/>
              </a:rPr>
              <a:t>f</a:t>
            </a:r>
            <a:r>
              <a:rPr lang="nl-NL" sz="7200" b="1" err="1">
                <a:solidFill>
                  <a:schemeClr val="bg1"/>
                </a:solidFill>
                <a:latin typeface="Segoe Print" panose="02000600000000000000" pitchFamily="2" charset="0"/>
              </a:rPr>
              <a:t>Quiz</a:t>
            </a:r>
            <a:r>
              <a:rPr lang="nl-NL" sz="7200" b="1">
                <a:solidFill>
                  <a:schemeClr val="bg1"/>
                </a:solidFill>
                <a:latin typeface="Segoe Print" panose="02000600000000000000" pitchFamily="2" charset="0"/>
              </a:rPr>
              <a:t>  </a:t>
            </a:r>
            <a:endParaRPr lang="nl-NL" sz="4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Google Shape;206;p3">
            <a:extLst>
              <a:ext uri="{FF2B5EF4-FFF2-40B4-BE49-F238E27FC236}">
                <a16:creationId xmlns:a16="http://schemas.microsoft.com/office/drawing/2014/main" id="{6E7234D8-9C41-5EAF-739E-0F55ECA0249F}"/>
              </a:ext>
            </a:extLst>
          </p:cNvPr>
          <p:cNvSpPr/>
          <p:nvPr/>
        </p:nvSpPr>
        <p:spPr>
          <a:xfrm>
            <a:off x="4420738" y="1887634"/>
            <a:ext cx="811166" cy="811166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lang="nl-NL" sz="1100" b="0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13974153-C51F-0FB8-1CDF-04CA3F711CA7}"/>
              </a:ext>
            </a:extLst>
          </p:cNvPr>
          <p:cNvSpPr txBox="1">
            <a:spLocks/>
          </p:cNvSpPr>
          <p:nvPr/>
        </p:nvSpPr>
        <p:spPr>
          <a:xfrm>
            <a:off x="5424717" y="2031607"/>
            <a:ext cx="5558810" cy="523220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>
                <a:solidFill>
                  <a:schemeClr val="bg1"/>
                </a:solidFill>
              </a:rPr>
              <a:t>Tijdgebrek</a:t>
            </a:r>
          </a:p>
        </p:txBody>
      </p:sp>
      <p:sp>
        <p:nvSpPr>
          <p:cNvPr id="6" name="Google Shape;206;p3">
            <a:extLst>
              <a:ext uri="{FF2B5EF4-FFF2-40B4-BE49-F238E27FC236}">
                <a16:creationId xmlns:a16="http://schemas.microsoft.com/office/drawing/2014/main" id="{9144BF5A-C797-BDBB-75E5-4E0F476D209A}"/>
              </a:ext>
            </a:extLst>
          </p:cNvPr>
          <p:cNvSpPr/>
          <p:nvPr/>
        </p:nvSpPr>
        <p:spPr>
          <a:xfrm>
            <a:off x="4420738" y="2792932"/>
            <a:ext cx="811166" cy="811166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lang="nl-NL" sz="1100" b="0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4B6D9732-F879-03E7-8631-28ED4F32559B}"/>
              </a:ext>
            </a:extLst>
          </p:cNvPr>
          <p:cNvSpPr txBox="1">
            <a:spLocks/>
          </p:cNvSpPr>
          <p:nvPr/>
        </p:nvSpPr>
        <p:spPr>
          <a:xfrm>
            <a:off x="5424717" y="2936905"/>
            <a:ext cx="5558810" cy="523220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>
                <a:solidFill>
                  <a:schemeClr val="bg1"/>
                </a:solidFill>
              </a:rPr>
              <a:t>Focus ligt op transactie</a:t>
            </a:r>
          </a:p>
        </p:txBody>
      </p:sp>
      <p:sp>
        <p:nvSpPr>
          <p:cNvPr id="7" name="Google Shape;206;p3">
            <a:extLst>
              <a:ext uri="{FF2B5EF4-FFF2-40B4-BE49-F238E27FC236}">
                <a16:creationId xmlns:a16="http://schemas.microsoft.com/office/drawing/2014/main" id="{EFC11118-904F-DBFD-7DA3-38EB52F8491C}"/>
              </a:ext>
            </a:extLst>
          </p:cNvPr>
          <p:cNvSpPr/>
          <p:nvPr/>
        </p:nvSpPr>
        <p:spPr>
          <a:xfrm>
            <a:off x="4420738" y="3698230"/>
            <a:ext cx="811166" cy="811166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lang="nl-NL" sz="1100" b="0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BB620FCA-2EE7-068C-78F0-854F58DF187D}"/>
              </a:ext>
            </a:extLst>
          </p:cNvPr>
          <p:cNvSpPr txBox="1">
            <a:spLocks/>
          </p:cNvSpPr>
          <p:nvPr/>
        </p:nvSpPr>
        <p:spPr>
          <a:xfrm>
            <a:off x="5424716" y="3842203"/>
            <a:ext cx="575162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>
                <a:solidFill>
                  <a:schemeClr val="bg1"/>
                </a:solidFill>
              </a:rPr>
              <a:t>Gebrek aan samenwerking of tools</a:t>
            </a:r>
          </a:p>
        </p:txBody>
      </p:sp>
      <p:sp>
        <p:nvSpPr>
          <p:cNvPr id="8" name="Google Shape;206;p3">
            <a:extLst>
              <a:ext uri="{FF2B5EF4-FFF2-40B4-BE49-F238E27FC236}">
                <a16:creationId xmlns:a16="http://schemas.microsoft.com/office/drawing/2014/main" id="{A922FD3B-8021-3BA0-489B-E9C39CD5F50B}"/>
              </a:ext>
            </a:extLst>
          </p:cNvPr>
          <p:cNvSpPr/>
          <p:nvPr/>
        </p:nvSpPr>
        <p:spPr>
          <a:xfrm>
            <a:off x="4420738" y="4603528"/>
            <a:ext cx="811166" cy="811166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lang="nl-NL" sz="1100" b="0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24BBB33-F1ED-BE4A-A9CA-34EBEA9A56CB}"/>
              </a:ext>
            </a:extLst>
          </p:cNvPr>
          <p:cNvSpPr txBox="1">
            <a:spLocks/>
          </p:cNvSpPr>
          <p:nvPr/>
        </p:nvSpPr>
        <p:spPr>
          <a:xfrm>
            <a:off x="5424717" y="4747501"/>
            <a:ext cx="5558810" cy="523220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>
                <a:solidFill>
                  <a:schemeClr val="bg1"/>
                </a:solidFill>
              </a:rPr>
              <a:t>Geen direct </a:t>
            </a:r>
            <a:r>
              <a:rPr lang="en-GB" sz="2800" err="1">
                <a:solidFill>
                  <a:schemeClr val="bg1"/>
                </a:solidFill>
              </a:rPr>
              <a:t>financieel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2800" err="1">
                <a:solidFill>
                  <a:schemeClr val="bg1"/>
                </a:solidFill>
              </a:rPr>
              <a:t>voordeel</a:t>
            </a:r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9" name="Google Shape;206;p3">
            <a:extLst>
              <a:ext uri="{FF2B5EF4-FFF2-40B4-BE49-F238E27FC236}">
                <a16:creationId xmlns:a16="http://schemas.microsoft.com/office/drawing/2014/main" id="{2365ECE0-04AB-8C82-8B99-5602A705CFE9}"/>
              </a:ext>
            </a:extLst>
          </p:cNvPr>
          <p:cNvSpPr/>
          <p:nvPr/>
        </p:nvSpPr>
        <p:spPr>
          <a:xfrm>
            <a:off x="4420738" y="5508825"/>
            <a:ext cx="811166" cy="811166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3200" b="0" i="0" u="none" strike="noStrike" cap="none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lang="nl-NL" sz="1100" b="0" i="0" u="none" strike="noStrike" cap="none">
              <a:solidFill>
                <a:schemeClr val="bg1"/>
              </a:solidFill>
              <a:sym typeface="Arial"/>
            </a:endParaRP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575E561F-E43C-9F86-ED1F-A21E6EB067DC}"/>
              </a:ext>
            </a:extLst>
          </p:cNvPr>
          <p:cNvSpPr txBox="1">
            <a:spLocks/>
          </p:cNvSpPr>
          <p:nvPr/>
        </p:nvSpPr>
        <p:spPr>
          <a:xfrm>
            <a:off x="5424717" y="5652798"/>
            <a:ext cx="555881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>
                <a:solidFill>
                  <a:schemeClr val="bg1"/>
                </a:solidFill>
              </a:rPr>
              <a:t>Onzekerheid over regels of verplichtingen</a:t>
            </a:r>
          </a:p>
        </p:txBody>
      </p:sp>
      <p:grpSp>
        <p:nvGrpSpPr>
          <p:cNvPr id="15" name="Group 235">
            <a:extLst>
              <a:ext uri="{FF2B5EF4-FFF2-40B4-BE49-F238E27FC236}">
                <a16:creationId xmlns:a16="http://schemas.microsoft.com/office/drawing/2014/main" id="{F8978AD7-4D07-2D26-90E2-43C697A5ABD3}"/>
              </a:ext>
            </a:extLst>
          </p:cNvPr>
          <p:cNvGrpSpPr/>
          <p:nvPr/>
        </p:nvGrpSpPr>
        <p:grpSpPr>
          <a:xfrm>
            <a:off x="1487488" y="3155245"/>
            <a:ext cx="1850142" cy="1853866"/>
            <a:chOff x="8586788" y="2398713"/>
            <a:chExt cx="788988" cy="790575"/>
          </a:xfrm>
        </p:grpSpPr>
        <p:sp>
          <p:nvSpPr>
            <p:cNvPr id="16" name="Freeform 119">
              <a:extLst>
                <a:ext uri="{FF2B5EF4-FFF2-40B4-BE49-F238E27FC236}">
                  <a16:creationId xmlns:a16="http://schemas.microsoft.com/office/drawing/2014/main" id="{DF15F869-A383-DDED-47D8-27BEE74A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819400"/>
              <a:ext cx="317500" cy="266700"/>
            </a:xfrm>
            <a:custGeom>
              <a:avLst/>
              <a:gdLst>
                <a:gd name="T0" fmla="*/ 0 w 333"/>
                <a:gd name="T1" fmla="*/ 0 h 280"/>
                <a:gd name="T2" fmla="*/ 0 w 333"/>
                <a:gd name="T3" fmla="*/ 0 h 280"/>
                <a:gd name="T4" fmla="*/ 293 w 333"/>
                <a:gd name="T5" fmla="*/ 0 h 280"/>
                <a:gd name="T6" fmla="*/ 333 w 333"/>
                <a:gd name="T7" fmla="*/ 280 h 280"/>
                <a:gd name="T8" fmla="*/ 80 w 333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280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333" y="280"/>
                  </a:lnTo>
                  <a:lnTo>
                    <a:pt x="80" y="28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Freeform 120">
              <a:extLst>
                <a:ext uri="{FF2B5EF4-FFF2-40B4-BE49-F238E27FC236}">
                  <a16:creationId xmlns:a16="http://schemas.microsoft.com/office/drawing/2014/main" id="{35CE31D1-594E-B50C-83EA-E82BBEF5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8" y="2819400"/>
              <a:ext cx="331788" cy="266700"/>
            </a:xfrm>
            <a:custGeom>
              <a:avLst/>
              <a:gdLst>
                <a:gd name="T0" fmla="*/ 267 w 347"/>
                <a:gd name="T1" fmla="*/ 280 h 280"/>
                <a:gd name="T2" fmla="*/ 267 w 347"/>
                <a:gd name="T3" fmla="*/ 280 h 280"/>
                <a:gd name="T4" fmla="*/ 0 w 347"/>
                <a:gd name="T5" fmla="*/ 280 h 280"/>
                <a:gd name="T6" fmla="*/ 40 w 347"/>
                <a:gd name="T7" fmla="*/ 0 h 280"/>
                <a:gd name="T8" fmla="*/ 347 w 347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80">
                  <a:moveTo>
                    <a:pt x="267" y="280"/>
                  </a:moveTo>
                  <a:lnTo>
                    <a:pt x="267" y="280"/>
                  </a:lnTo>
                  <a:lnTo>
                    <a:pt x="0" y="280"/>
                  </a:lnTo>
                  <a:lnTo>
                    <a:pt x="40" y="0"/>
                  </a:lnTo>
                  <a:lnTo>
                    <a:pt x="347" y="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Freeform 121">
              <a:extLst>
                <a:ext uri="{FF2B5EF4-FFF2-40B4-BE49-F238E27FC236}">
                  <a16:creationId xmlns:a16="http://schemas.microsoft.com/office/drawing/2014/main" id="{28789093-15EC-3AA1-293A-99BE31A48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2988" y="2868613"/>
              <a:ext cx="190500" cy="153988"/>
            </a:xfrm>
            <a:custGeom>
              <a:avLst/>
              <a:gdLst>
                <a:gd name="T0" fmla="*/ 187 w 200"/>
                <a:gd name="T1" fmla="*/ 160 h 160"/>
                <a:gd name="T2" fmla="*/ 187 w 200"/>
                <a:gd name="T3" fmla="*/ 160 h 160"/>
                <a:gd name="T4" fmla="*/ 52 w 200"/>
                <a:gd name="T5" fmla="*/ 160 h 160"/>
                <a:gd name="T6" fmla="*/ 0 w 200"/>
                <a:gd name="T7" fmla="*/ 120 h 160"/>
                <a:gd name="T8" fmla="*/ 14 w 200"/>
                <a:gd name="T9" fmla="*/ 27 h 160"/>
                <a:gd name="T10" fmla="*/ 66 w 200"/>
                <a:gd name="T11" fmla="*/ 0 h 160"/>
                <a:gd name="T12" fmla="*/ 200 w 20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60">
                  <a:moveTo>
                    <a:pt x="187" y="160"/>
                  </a:moveTo>
                  <a:lnTo>
                    <a:pt x="187" y="160"/>
                  </a:lnTo>
                  <a:lnTo>
                    <a:pt x="52" y="160"/>
                  </a:lnTo>
                  <a:cubicBezTo>
                    <a:pt x="53" y="136"/>
                    <a:pt x="32" y="120"/>
                    <a:pt x="0" y="120"/>
                  </a:cubicBezTo>
                  <a:lnTo>
                    <a:pt x="14" y="27"/>
                  </a:lnTo>
                  <a:cubicBezTo>
                    <a:pt x="44" y="27"/>
                    <a:pt x="64" y="11"/>
                    <a:pt x="66" y="0"/>
                  </a:cubicBezTo>
                  <a:lnTo>
                    <a:pt x="200" y="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Freeform 122">
              <a:extLst>
                <a:ext uri="{FF2B5EF4-FFF2-40B4-BE49-F238E27FC236}">
                  <a16:creationId xmlns:a16="http://schemas.microsoft.com/office/drawing/2014/main" id="{AD8E2A14-5E12-6271-E90B-4267C81D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2868613"/>
              <a:ext cx="177800" cy="153988"/>
            </a:xfrm>
            <a:custGeom>
              <a:avLst/>
              <a:gdLst>
                <a:gd name="T0" fmla="*/ 14 w 187"/>
                <a:gd name="T1" fmla="*/ 160 h 160"/>
                <a:gd name="T2" fmla="*/ 14 w 187"/>
                <a:gd name="T3" fmla="*/ 160 h 160"/>
                <a:gd name="T4" fmla="*/ 136 w 187"/>
                <a:gd name="T5" fmla="*/ 160 h 160"/>
                <a:gd name="T6" fmla="*/ 187 w 187"/>
                <a:gd name="T7" fmla="*/ 120 h 160"/>
                <a:gd name="T8" fmla="*/ 174 w 187"/>
                <a:gd name="T9" fmla="*/ 27 h 160"/>
                <a:gd name="T10" fmla="*/ 122 w 187"/>
                <a:gd name="T11" fmla="*/ 0 h 160"/>
                <a:gd name="T12" fmla="*/ 0 w 187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60">
                  <a:moveTo>
                    <a:pt x="14" y="160"/>
                  </a:moveTo>
                  <a:lnTo>
                    <a:pt x="14" y="160"/>
                  </a:lnTo>
                  <a:lnTo>
                    <a:pt x="136" y="160"/>
                  </a:lnTo>
                  <a:cubicBezTo>
                    <a:pt x="134" y="136"/>
                    <a:pt x="155" y="120"/>
                    <a:pt x="187" y="120"/>
                  </a:cubicBezTo>
                  <a:lnTo>
                    <a:pt x="174" y="27"/>
                  </a:lnTo>
                  <a:cubicBezTo>
                    <a:pt x="143" y="27"/>
                    <a:pt x="124" y="11"/>
                    <a:pt x="122" y="0"/>
                  </a:cubicBez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Freeform 123">
              <a:extLst>
                <a:ext uri="{FF2B5EF4-FFF2-40B4-BE49-F238E27FC236}">
                  <a16:creationId xmlns:a16="http://schemas.microsoft.com/office/drawing/2014/main" id="{AB55BE06-66E3-D803-D9FB-F4107322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8" y="3086100"/>
              <a:ext cx="788988" cy="103188"/>
            </a:xfrm>
            <a:custGeom>
              <a:avLst/>
              <a:gdLst>
                <a:gd name="T0" fmla="*/ 0 w 827"/>
                <a:gd name="T1" fmla="*/ 0 h 107"/>
                <a:gd name="T2" fmla="*/ 0 w 827"/>
                <a:gd name="T3" fmla="*/ 0 h 107"/>
                <a:gd name="T4" fmla="*/ 0 w 827"/>
                <a:gd name="T5" fmla="*/ 107 h 107"/>
                <a:gd name="T6" fmla="*/ 827 w 827"/>
                <a:gd name="T7" fmla="*/ 107 h 107"/>
                <a:gd name="T8" fmla="*/ 827 w 82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7" h="107">
                  <a:moveTo>
                    <a:pt x="0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827" y="107"/>
                  </a:lnTo>
                  <a:lnTo>
                    <a:pt x="827" y="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1" name="Freeform 124">
              <a:extLst>
                <a:ext uri="{FF2B5EF4-FFF2-40B4-BE49-F238E27FC236}">
                  <a16:creationId xmlns:a16="http://schemas.microsoft.com/office/drawing/2014/main" id="{E2A7CF2D-B503-EAE7-9843-6664E0F4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2819400"/>
              <a:ext cx="26988" cy="369888"/>
            </a:xfrm>
            <a:custGeom>
              <a:avLst/>
              <a:gdLst>
                <a:gd name="T0" fmla="*/ 27 w 27"/>
                <a:gd name="T1" fmla="*/ 0 h 387"/>
                <a:gd name="T2" fmla="*/ 27 w 27"/>
                <a:gd name="T3" fmla="*/ 0 h 387"/>
                <a:gd name="T4" fmla="*/ 0 w 27"/>
                <a:gd name="T5" fmla="*/ 267 h 387"/>
                <a:gd name="T6" fmla="*/ 0 w 27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87">
                  <a:moveTo>
                    <a:pt x="27" y="0"/>
                  </a:moveTo>
                  <a:lnTo>
                    <a:pt x="27" y="0"/>
                  </a:lnTo>
                  <a:lnTo>
                    <a:pt x="0" y="267"/>
                  </a:lnTo>
                  <a:lnTo>
                    <a:pt x="0" y="387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Freeform 125">
              <a:extLst>
                <a:ext uri="{FF2B5EF4-FFF2-40B4-BE49-F238E27FC236}">
                  <a16:creationId xmlns:a16="http://schemas.microsoft.com/office/drawing/2014/main" id="{E8F928B0-131A-6E86-1CBF-0F37AC60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2819400"/>
              <a:ext cx="25400" cy="369888"/>
            </a:xfrm>
            <a:custGeom>
              <a:avLst/>
              <a:gdLst>
                <a:gd name="T0" fmla="*/ 0 w 27"/>
                <a:gd name="T1" fmla="*/ 0 h 387"/>
                <a:gd name="T2" fmla="*/ 0 w 27"/>
                <a:gd name="T3" fmla="*/ 0 h 387"/>
                <a:gd name="T4" fmla="*/ 27 w 27"/>
                <a:gd name="T5" fmla="*/ 267 h 387"/>
                <a:gd name="T6" fmla="*/ 27 w 27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87">
                  <a:moveTo>
                    <a:pt x="0" y="0"/>
                  </a:moveTo>
                  <a:lnTo>
                    <a:pt x="0" y="0"/>
                  </a:lnTo>
                  <a:lnTo>
                    <a:pt x="27" y="267"/>
                  </a:lnTo>
                  <a:lnTo>
                    <a:pt x="27" y="387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Freeform 126">
              <a:extLst>
                <a:ext uri="{FF2B5EF4-FFF2-40B4-BE49-F238E27FC236}">
                  <a16:creationId xmlns:a16="http://schemas.microsoft.com/office/drawing/2014/main" id="{2104A82D-0913-291E-F199-76C8C8C9F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075" y="2479675"/>
              <a:ext cx="225425" cy="265113"/>
            </a:xfrm>
            <a:custGeom>
              <a:avLst/>
              <a:gdLst>
                <a:gd name="T0" fmla="*/ 0 w 237"/>
                <a:gd name="T1" fmla="*/ 275 h 277"/>
                <a:gd name="T2" fmla="*/ 0 w 237"/>
                <a:gd name="T3" fmla="*/ 275 h 277"/>
                <a:gd name="T4" fmla="*/ 226 w 237"/>
                <a:gd name="T5" fmla="*/ 8 h 277"/>
                <a:gd name="T6" fmla="*/ 53 w 237"/>
                <a:gd name="T7" fmla="*/ 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77">
                  <a:moveTo>
                    <a:pt x="0" y="275"/>
                  </a:moveTo>
                  <a:lnTo>
                    <a:pt x="0" y="275"/>
                  </a:lnTo>
                  <a:cubicBezTo>
                    <a:pt x="237" y="277"/>
                    <a:pt x="226" y="8"/>
                    <a:pt x="226" y="8"/>
                  </a:cubicBezTo>
                  <a:cubicBezTo>
                    <a:pt x="226" y="8"/>
                    <a:pt x="122" y="0"/>
                    <a:pt x="53" y="48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Freeform 127">
              <a:extLst>
                <a:ext uri="{FF2B5EF4-FFF2-40B4-BE49-F238E27FC236}">
                  <a16:creationId xmlns:a16="http://schemas.microsoft.com/office/drawing/2014/main" id="{21A5391F-B9A4-2DF6-E2FF-1B171400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5" y="2398713"/>
              <a:ext cx="450850" cy="342900"/>
            </a:xfrm>
            <a:custGeom>
              <a:avLst/>
              <a:gdLst>
                <a:gd name="T0" fmla="*/ 379 w 473"/>
                <a:gd name="T1" fmla="*/ 320 h 360"/>
                <a:gd name="T2" fmla="*/ 379 w 473"/>
                <a:gd name="T3" fmla="*/ 320 h 360"/>
                <a:gd name="T4" fmla="*/ 126 w 473"/>
                <a:gd name="T5" fmla="*/ 0 h 360"/>
                <a:gd name="T6" fmla="*/ 299 w 473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" h="360">
                  <a:moveTo>
                    <a:pt x="379" y="320"/>
                  </a:moveTo>
                  <a:lnTo>
                    <a:pt x="379" y="320"/>
                  </a:lnTo>
                  <a:cubicBezTo>
                    <a:pt x="473" y="40"/>
                    <a:pt x="183" y="96"/>
                    <a:pt x="126" y="0"/>
                  </a:cubicBezTo>
                  <a:cubicBezTo>
                    <a:pt x="123" y="17"/>
                    <a:pt x="0" y="347"/>
                    <a:pt x="299" y="360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5" name="Freeform 128">
              <a:extLst>
                <a:ext uri="{FF2B5EF4-FFF2-40B4-BE49-F238E27FC236}">
                  <a16:creationId xmlns:a16="http://schemas.microsoft.com/office/drawing/2014/main" id="{CCD7B9D9-FEA9-F270-547E-EF916F22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2589213"/>
              <a:ext cx="142875" cy="344488"/>
            </a:xfrm>
            <a:custGeom>
              <a:avLst/>
              <a:gdLst>
                <a:gd name="T0" fmla="*/ 0 w 149"/>
                <a:gd name="T1" fmla="*/ 0 h 360"/>
                <a:gd name="T2" fmla="*/ 0 w 149"/>
                <a:gd name="T3" fmla="*/ 0 h 360"/>
                <a:gd name="T4" fmla="*/ 149 w 149"/>
                <a:gd name="T5" fmla="*/ 283 h 360"/>
                <a:gd name="T6" fmla="*/ 147 w 149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7" y="92"/>
                    <a:pt x="149" y="283"/>
                  </a:cubicBezTo>
                  <a:lnTo>
                    <a:pt x="147" y="36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E1D102AF-002C-B328-6ED0-3F01A5D0BCBF}"/>
              </a:ext>
            </a:extLst>
          </p:cNvPr>
          <p:cNvSpPr txBox="1">
            <a:spLocks/>
          </p:cNvSpPr>
          <p:nvPr/>
        </p:nvSpPr>
        <p:spPr>
          <a:xfrm>
            <a:off x="4496351" y="503951"/>
            <a:ext cx="714478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b="1">
                <a:solidFill>
                  <a:schemeClr val="bg1"/>
                </a:solidFill>
              </a:rPr>
              <a:t>Waarom doen veel hypotheekadviseurs (nog) niets met vermogensopbouw?</a:t>
            </a:r>
          </a:p>
        </p:txBody>
      </p:sp>
      <p:grpSp>
        <p:nvGrpSpPr>
          <p:cNvPr id="4" name="Group 235">
            <a:extLst>
              <a:ext uri="{FF2B5EF4-FFF2-40B4-BE49-F238E27FC236}">
                <a16:creationId xmlns:a16="http://schemas.microsoft.com/office/drawing/2014/main" id="{6D26DDFB-E992-1F3D-CDB9-1441EEA29663}"/>
              </a:ext>
            </a:extLst>
          </p:cNvPr>
          <p:cNvGrpSpPr/>
          <p:nvPr/>
        </p:nvGrpSpPr>
        <p:grpSpPr>
          <a:xfrm>
            <a:off x="1513967" y="3183820"/>
            <a:ext cx="1850142" cy="1853866"/>
            <a:chOff x="8586788" y="2398713"/>
            <a:chExt cx="788988" cy="790575"/>
          </a:xfrm>
        </p:grpSpPr>
        <p:sp>
          <p:nvSpPr>
            <p:cNvPr id="27" name="Freeform 119">
              <a:extLst>
                <a:ext uri="{FF2B5EF4-FFF2-40B4-BE49-F238E27FC236}">
                  <a16:creationId xmlns:a16="http://schemas.microsoft.com/office/drawing/2014/main" id="{A8ADE4EC-1A31-4836-320F-88D00622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819400"/>
              <a:ext cx="317500" cy="266700"/>
            </a:xfrm>
            <a:custGeom>
              <a:avLst/>
              <a:gdLst>
                <a:gd name="T0" fmla="*/ 0 w 333"/>
                <a:gd name="T1" fmla="*/ 0 h 280"/>
                <a:gd name="T2" fmla="*/ 0 w 333"/>
                <a:gd name="T3" fmla="*/ 0 h 280"/>
                <a:gd name="T4" fmla="*/ 293 w 333"/>
                <a:gd name="T5" fmla="*/ 0 h 280"/>
                <a:gd name="T6" fmla="*/ 333 w 333"/>
                <a:gd name="T7" fmla="*/ 280 h 280"/>
                <a:gd name="T8" fmla="*/ 80 w 333"/>
                <a:gd name="T9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280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333" y="280"/>
                  </a:lnTo>
                  <a:lnTo>
                    <a:pt x="80" y="28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5398BF4B-3EF1-BD39-74B5-F0C75FE5B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8" y="2819400"/>
              <a:ext cx="331788" cy="266700"/>
            </a:xfrm>
            <a:custGeom>
              <a:avLst/>
              <a:gdLst>
                <a:gd name="T0" fmla="*/ 267 w 347"/>
                <a:gd name="T1" fmla="*/ 280 h 280"/>
                <a:gd name="T2" fmla="*/ 267 w 347"/>
                <a:gd name="T3" fmla="*/ 280 h 280"/>
                <a:gd name="T4" fmla="*/ 0 w 347"/>
                <a:gd name="T5" fmla="*/ 280 h 280"/>
                <a:gd name="T6" fmla="*/ 40 w 347"/>
                <a:gd name="T7" fmla="*/ 0 h 280"/>
                <a:gd name="T8" fmla="*/ 347 w 347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80">
                  <a:moveTo>
                    <a:pt x="267" y="280"/>
                  </a:moveTo>
                  <a:lnTo>
                    <a:pt x="267" y="280"/>
                  </a:lnTo>
                  <a:lnTo>
                    <a:pt x="0" y="280"/>
                  </a:lnTo>
                  <a:lnTo>
                    <a:pt x="40" y="0"/>
                  </a:lnTo>
                  <a:lnTo>
                    <a:pt x="347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Freeform 121">
              <a:extLst>
                <a:ext uri="{FF2B5EF4-FFF2-40B4-BE49-F238E27FC236}">
                  <a16:creationId xmlns:a16="http://schemas.microsoft.com/office/drawing/2014/main" id="{127CD59D-8064-54F4-7A33-8DD40EEF9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2988" y="2868613"/>
              <a:ext cx="190500" cy="153988"/>
            </a:xfrm>
            <a:custGeom>
              <a:avLst/>
              <a:gdLst>
                <a:gd name="T0" fmla="*/ 187 w 200"/>
                <a:gd name="T1" fmla="*/ 160 h 160"/>
                <a:gd name="T2" fmla="*/ 187 w 200"/>
                <a:gd name="T3" fmla="*/ 160 h 160"/>
                <a:gd name="T4" fmla="*/ 52 w 200"/>
                <a:gd name="T5" fmla="*/ 160 h 160"/>
                <a:gd name="T6" fmla="*/ 0 w 200"/>
                <a:gd name="T7" fmla="*/ 120 h 160"/>
                <a:gd name="T8" fmla="*/ 14 w 200"/>
                <a:gd name="T9" fmla="*/ 27 h 160"/>
                <a:gd name="T10" fmla="*/ 66 w 200"/>
                <a:gd name="T11" fmla="*/ 0 h 160"/>
                <a:gd name="T12" fmla="*/ 200 w 20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60">
                  <a:moveTo>
                    <a:pt x="187" y="160"/>
                  </a:moveTo>
                  <a:lnTo>
                    <a:pt x="187" y="160"/>
                  </a:lnTo>
                  <a:lnTo>
                    <a:pt x="52" y="160"/>
                  </a:lnTo>
                  <a:cubicBezTo>
                    <a:pt x="53" y="136"/>
                    <a:pt x="32" y="120"/>
                    <a:pt x="0" y="120"/>
                  </a:cubicBezTo>
                  <a:lnTo>
                    <a:pt x="14" y="27"/>
                  </a:lnTo>
                  <a:cubicBezTo>
                    <a:pt x="44" y="27"/>
                    <a:pt x="64" y="11"/>
                    <a:pt x="66" y="0"/>
                  </a:cubicBezTo>
                  <a:lnTo>
                    <a:pt x="200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1" name="Freeform 122">
              <a:extLst>
                <a:ext uri="{FF2B5EF4-FFF2-40B4-BE49-F238E27FC236}">
                  <a16:creationId xmlns:a16="http://schemas.microsoft.com/office/drawing/2014/main" id="{72360825-3F75-2E43-2E35-777803BBD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775" y="2868613"/>
              <a:ext cx="177800" cy="153988"/>
            </a:xfrm>
            <a:custGeom>
              <a:avLst/>
              <a:gdLst>
                <a:gd name="T0" fmla="*/ 14 w 187"/>
                <a:gd name="T1" fmla="*/ 160 h 160"/>
                <a:gd name="T2" fmla="*/ 14 w 187"/>
                <a:gd name="T3" fmla="*/ 160 h 160"/>
                <a:gd name="T4" fmla="*/ 136 w 187"/>
                <a:gd name="T5" fmla="*/ 160 h 160"/>
                <a:gd name="T6" fmla="*/ 187 w 187"/>
                <a:gd name="T7" fmla="*/ 120 h 160"/>
                <a:gd name="T8" fmla="*/ 174 w 187"/>
                <a:gd name="T9" fmla="*/ 27 h 160"/>
                <a:gd name="T10" fmla="*/ 122 w 187"/>
                <a:gd name="T11" fmla="*/ 0 h 160"/>
                <a:gd name="T12" fmla="*/ 0 w 187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60">
                  <a:moveTo>
                    <a:pt x="14" y="160"/>
                  </a:moveTo>
                  <a:lnTo>
                    <a:pt x="14" y="160"/>
                  </a:lnTo>
                  <a:lnTo>
                    <a:pt x="136" y="160"/>
                  </a:lnTo>
                  <a:cubicBezTo>
                    <a:pt x="134" y="136"/>
                    <a:pt x="155" y="120"/>
                    <a:pt x="187" y="120"/>
                  </a:cubicBezTo>
                  <a:lnTo>
                    <a:pt x="174" y="27"/>
                  </a:lnTo>
                  <a:cubicBezTo>
                    <a:pt x="143" y="27"/>
                    <a:pt x="124" y="11"/>
                    <a:pt x="122" y="0"/>
                  </a:cubicBez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2" name="Freeform 123">
              <a:extLst>
                <a:ext uri="{FF2B5EF4-FFF2-40B4-BE49-F238E27FC236}">
                  <a16:creationId xmlns:a16="http://schemas.microsoft.com/office/drawing/2014/main" id="{57103B8A-63D3-8B45-2B8B-661BC7AA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8" y="3086100"/>
              <a:ext cx="788988" cy="103188"/>
            </a:xfrm>
            <a:custGeom>
              <a:avLst/>
              <a:gdLst>
                <a:gd name="T0" fmla="*/ 0 w 827"/>
                <a:gd name="T1" fmla="*/ 0 h 107"/>
                <a:gd name="T2" fmla="*/ 0 w 827"/>
                <a:gd name="T3" fmla="*/ 0 h 107"/>
                <a:gd name="T4" fmla="*/ 0 w 827"/>
                <a:gd name="T5" fmla="*/ 107 h 107"/>
                <a:gd name="T6" fmla="*/ 827 w 827"/>
                <a:gd name="T7" fmla="*/ 107 h 107"/>
                <a:gd name="T8" fmla="*/ 827 w 82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7" h="107">
                  <a:moveTo>
                    <a:pt x="0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827" y="107"/>
                  </a:lnTo>
                  <a:lnTo>
                    <a:pt x="827" y="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3" name="Freeform 124">
              <a:extLst>
                <a:ext uri="{FF2B5EF4-FFF2-40B4-BE49-F238E27FC236}">
                  <a16:creationId xmlns:a16="http://schemas.microsoft.com/office/drawing/2014/main" id="{3936DA3E-3D54-C917-D4F4-D9313079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2819400"/>
              <a:ext cx="26988" cy="369888"/>
            </a:xfrm>
            <a:custGeom>
              <a:avLst/>
              <a:gdLst>
                <a:gd name="T0" fmla="*/ 27 w 27"/>
                <a:gd name="T1" fmla="*/ 0 h 387"/>
                <a:gd name="T2" fmla="*/ 27 w 27"/>
                <a:gd name="T3" fmla="*/ 0 h 387"/>
                <a:gd name="T4" fmla="*/ 0 w 27"/>
                <a:gd name="T5" fmla="*/ 267 h 387"/>
                <a:gd name="T6" fmla="*/ 0 w 27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87">
                  <a:moveTo>
                    <a:pt x="27" y="0"/>
                  </a:moveTo>
                  <a:lnTo>
                    <a:pt x="27" y="0"/>
                  </a:lnTo>
                  <a:lnTo>
                    <a:pt x="0" y="267"/>
                  </a:lnTo>
                  <a:lnTo>
                    <a:pt x="0" y="387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4" name="Freeform 125">
              <a:extLst>
                <a:ext uri="{FF2B5EF4-FFF2-40B4-BE49-F238E27FC236}">
                  <a16:creationId xmlns:a16="http://schemas.microsoft.com/office/drawing/2014/main" id="{6E8B9D8C-ED73-0492-9478-3EDF7859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2819400"/>
              <a:ext cx="25400" cy="369888"/>
            </a:xfrm>
            <a:custGeom>
              <a:avLst/>
              <a:gdLst>
                <a:gd name="T0" fmla="*/ 0 w 27"/>
                <a:gd name="T1" fmla="*/ 0 h 387"/>
                <a:gd name="T2" fmla="*/ 0 w 27"/>
                <a:gd name="T3" fmla="*/ 0 h 387"/>
                <a:gd name="T4" fmla="*/ 27 w 27"/>
                <a:gd name="T5" fmla="*/ 267 h 387"/>
                <a:gd name="T6" fmla="*/ 27 w 27"/>
                <a:gd name="T7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87">
                  <a:moveTo>
                    <a:pt x="0" y="0"/>
                  </a:moveTo>
                  <a:lnTo>
                    <a:pt x="0" y="0"/>
                  </a:lnTo>
                  <a:lnTo>
                    <a:pt x="27" y="267"/>
                  </a:lnTo>
                  <a:lnTo>
                    <a:pt x="27" y="387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5" name="Freeform 126">
              <a:extLst>
                <a:ext uri="{FF2B5EF4-FFF2-40B4-BE49-F238E27FC236}">
                  <a16:creationId xmlns:a16="http://schemas.microsoft.com/office/drawing/2014/main" id="{603FCFF8-6694-FFF9-ECAC-0743BD830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075" y="2479675"/>
              <a:ext cx="225425" cy="265113"/>
            </a:xfrm>
            <a:custGeom>
              <a:avLst/>
              <a:gdLst>
                <a:gd name="T0" fmla="*/ 0 w 237"/>
                <a:gd name="T1" fmla="*/ 275 h 277"/>
                <a:gd name="T2" fmla="*/ 0 w 237"/>
                <a:gd name="T3" fmla="*/ 275 h 277"/>
                <a:gd name="T4" fmla="*/ 226 w 237"/>
                <a:gd name="T5" fmla="*/ 8 h 277"/>
                <a:gd name="T6" fmla="*/ 53 w 237"/>
                <a:gd name="T7" fmla="*/ 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277">
                  <a:moveTo>
                    <a:pt x="0" y="275"/>
                  </a:moveTo>
                  <a:lnTo>
                    <a:pt x="0" y="275"/>
                  </a:lnTo>
                  <a:cubicBezTo>
                    <a:pt x="237" y="277"/>
                    <a:pt x="226" y="8"/>
                    <a:pt x="226" y="8"/>
                  </a:cubicBezTo>
                  <a:cubicBezTo>
                    <a:pt x="226" y="8"/>
                    <a:pt x="122" y="0"/>
                    <a:pt x="53" y="48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6" name="Freeform 127">
              <a:extLst>
                <a:ext uri="{FF2B5EF4-FFF2-40B4-BE49-F238E27FC236}">
                  <a16:creationId xmlns:a16="http://schemas.microsoft.com/office/drawing/2014/main" id="{B80BEC89-152F-090F-EE79-51092F5F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425" y="2398713"/>
              <a:ext cx="450850" cy="342900"/>
            </a:xfrm>
            <a:custGeom>
              <a:avLst/>
              <a:gdLst>
                <a:gd name="T0" fmla="*/ 379 w 473"/>
                <a:gd name="T1" fmla="*/ 320 h 360"/>
                <a:gd name="T2" fmla="*/ 379 w 473"/>
                <a:gd name="T3" fmla="*/ 320 h 360"/>
                <a:gd name="T4" fmla="*/ 126 w 473"/>
                <a:gd name="T5" fmla="*/ 0 h 360"/>
                <a:gd name="T6" fmla="*/ 299 w 473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3" h="360">
                  <a:moveTo>
                    <a:pt x="379" y="320"/>
                  </a:moveTo>
                  <a:lnTo>
                    <a:pt x="379" y="320"/>
                  </a:lnTo>
                  <a:cubicBezTo>
                    <a:pt x="473" y="40"/>
                    <a:pt x="183" y="96"/>
                    <a:pt x="126" y="0"/>
                  </a:cubicBezTo>
                  <a:cubicBezTo>
                    <a:pt x="123" y="17"/>
                    <a:pt x="0" y="347"/>
                    <a:pt x="299" y="36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Freeform 128">
              <a:extLst>
                <a:ext uri="{FF2B5EF4-FFF2-40B4-BE49-F238E27FC236}">
                  <a16:creationId xmlns:a16="http://schemas.microsoft.com/office/drawing/2014/main" id="{BC1503CE-D1AF-ABE3-9A8F-E369966E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2589213"/>
              <a:ext cx="142875" cy="344488"/>
            </a:xfrm>
            <a:custGeom>
              <a:avLst/>
              <a:gdLst>
                <a:gd name="T0" fmla="*/ 0 w 149"/>
                <a:gd name="T1" fmla="*/ 0 h 360"/>
                <a:gd name="T2" fmla="*/ 0 w 149"/>
                <a:gd name="T3" fmla="*/ 0 h 360"/>
                <a:gd name="T4" fmla="*/ 149 w 149"/>
                <a:gd name="T5" fmla="*/ 283 h 360"/>
                <a:gd name="T6" fmla="*/ 147 w 149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6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7" y="92"/>
                    <a:pt x="149" y="283"/>
                  </a:cubicBezTo>
                  <a:lnTo>
                    <a:pt x="147" y="360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9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6" grpId="1"/>
          <p:bldP spid="26" grpId="2"/>
          <p:bldP spid="2" grpId="0"/>
          <p:bldP spid="2" grpId="1"/>
          <p:bldP spid="2" grpId="2"/>
          <p:bldP spid="10" grpId="0"/>
          <p:bldP spid="11" grpId="0"/>
          <p:bldP spid="12" grpId="0"/>
          <p:bldP spid="13" grpId="0"/>
          <p:bldP spid="14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6" grpId="1"/>
          <p:bldP spid="26" grpId="2"/>
          <p:bldP spid="2" grpId="0"/>
          <p:bldP spid="2" grpId="1"/>
          <p:bldP spid="2" grpId="2"/>
          <p:bldP spid="10" grpId="0"/>
          <p:bldP spid="11" grpId="0"/>
          <p:bldP spid="12" grpId="0"/>
          <p:bldP spid="13" grpId="0"/>
          <p:bldP spid="14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OAKK - jan 2025">
  <a:themeElements>
    <a:clrScheme name="OAKK Benjamin">
      <a:dk1>
        <a:srgbClr val="090F3D"/>
      </a:dk1>
      <a:lt1>
        <a:srgbClr val="FFFFFF"/>
      </a:lt1>
      <a:dk2>
        <a:srgbClr val="E9F7EE"/>
      </a:dk2>
      <a:lt2>
        <a:srgbClr val="33BA5F"/>
      </a:lt2>
      <a:accent1>
        <a:srgbClr val="090F3D"/>
      </a:accent1>
      <a:accent2>
        <a:srgbClr val="33BA5F"/>
      </a:accent2>
      <a:accent3>
        <a:srgbClr val="373960"/>
      </a:accent3>
      <a:accent4>
        <a:srgbClr val="7AD296"/>
      </a:accent4>
      <a:accent5>
        <a:srgbClr val="1E7339"/>
      </a:accent5>
      <a:accent6>
        <a:srgbClr val="FBB03B"/>
      </a:accent6>
      <a:hlink>
        <a:srgbClr val="145BFF"/>
      </a:hlink>
      <a:folHlink>
        <a:srgbClr val="145BFF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D67AB8329AB48A35E15D4709019BD" ma:contentTypeVersion="12" ma:contentTypeDescription="Een nieuw document maken." ma:contentTypeScope="" ma:versionID="edddddef28d3e23b6a41a0411d54ddba">
  <xsd:schema xmlns:xsd="http://www.w3.org/2001/XMLSchema" xmlns:xs="http://www.w3.org/2001/XMLSchema" xmlns:p="http://schemas.microsoft.com/office/2006/metadata/properties" xmlns:ns2="bb527ce2-81fa-4df5-954e-3b0f32d5365f" xmlns:ns3="22b2423e-d89b-449d-a761-68665af4d9c1" targetNamespace="http://schemas.microsoft.com/office/2006/metadata/properties" ma:root="true" ma:fieldsID="93d8455c5ece8fd78458ac6dd791cc9a" ns2:_="" ns3:_="">
    <xsd:import namespace="bb527ce2-81fa-4df5-954e-3b0f32d5365f"/>
    <xsd:import namespace="22b2423e-d89b-449d-a761-68665af4d9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7ce2-81fa-4df5-954e-3b0f32d53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e849caf3-2457-4b41-a512-21873c751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2423e-d89b-449d-a761-68665af4d9c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6daafe8-327d-4d35-ae33-8b9e8a859721}" ma:internalName="TaxCatchAll" ma:showField="CatchAllData" ma:web="22b2423e-d89b-449d-a761-68665af4d9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b2423e-d89b-449d-a761-68665af4d9c1" xsi:nil="true"/>
    <lcf76f155ced4ddcb4097134ff3c332f xmlns="bb527ce2-81fa-4df5-954e-3b0f32d536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7628CB-9693-481B-A179-E2C78A5E0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3056F-A31E-4022-991F-7D9C7C68ABC7}"/>
</file>

<file path=customXml/itemProps3.xml><?xml version="1.0" encoding="utf-8"?>
<ds:datastoreItem xmlns:ds="http://schemas.openxmlformats.org/officeDocument/2006/customXml" ds:itemID="{39C9E94D-7964-4AED-A997-DAC49EDF1404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5908499d-c604-43eb-99b1-abb3533e3cf7"/>
    <ds:schemaRef ds:uri="7d95f844-b1c0-4de7-8405-e25d2c07957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Breedbeeld</PresentationFormat>
  <Paragraphs>287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Roboto</vt:lpstr>
      <vt:lpstr>Arial</vt:lpstr>
      <vt:lpstr>Segoe Print</vt:lpstr>
      <vt:lpstr>Calibri</vt:lpstr>
      <vt:lpstr>OAKK - jan 2025</vt:lpstr>
      <vt:lpstr>PowerPoint-presentatie</vt:lpstr>
      <vt:lpstr>PowerPoint-presentatie</vt:lpstr>
      <vt:lpstr>PowerPoint-presentatie</vt:lpstr>
      <vt:lpstr>PowerPoint-presentatie</vt:lpstr>
      <vt:lpstr>Gebrek aan beleggingskennis kost Nederlanders geld </vt:lpstr>
      <vt:lpstr>PowerPoint-presentatie</vt:lpstr>
      <vt:lpstr>Waarom hypotheekadviseurs vermogen serieus moeten nemen</vt:lpstr>
      <vt:lpstr>De realiteit van de woningmarkt  </vt:lpstr>
      <vt:lpstr>PowerPoint-presentatie</vt:lpstr>
      <vt:lpstr>De gemiste kans voor hypotheekadviseurs</vt:lpstr>
      <vt:lpstr>Waarom vermogen een gamechanger is</vt:lpstr>
      <vt:lpstr>Praktijkvoorbeeld; de impact van vermogen</vt:lpstr>
      <vt:lpstr>Wat levert het jou als adviseur op? </vt:lpstr>
      <vt:lpstr>Startkapitaal opbouwen voor de volgende generatie</vt:lpstr>
      <vt:lpstr>Hoe integreer je vermogen in je advies</vt:lpstr>
      <vt:lpstr>PowerPoint-presentatie</vt:lpstr>
      <vt:lpstr>Onze beleggingsovertuigingen</vt:lpstr>
      <vt:lpstr>PowerPoint-presentatie</vt:lpstr>
      <vt:lpstr>Beleggings tips! </vt:lpstr>
      <vt:lpstr>Welke aanbieder past bij jou?</vt:lpstr>
      <vt:lpstr>PowerPoint-presentatie</vt:lpstr>
      <vt:lpstr>PowerPoint-presentatie</vt:lpstr>
      <vt:lpstr>Welke beleggingslijfrenten biedt OAKK jouw klanten?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Geffrey Barendregt</dc:creator>
  <cp:lastModifiedBy>Benjamin Prins</cp:lastModifiedBy>
  <cp:revision>2</cp:revision>
  <dcterms:created xsi:type="dcterms:W3CDTF">2023-05-04T12:27:50Z</dcterms:created>
  <dcterms:modified xsi:type="dcterms:W3CDTF">2025-03-28T13:58:39Z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0x01010080DD67AB8329AB48A35E15D4709019BD</vt:lpwstr>
  </property>
</Properties>
</file>