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  <p:sldMasterId id="2147483739" r:id="rId6"/>
  </p:sldMasterIdLst>
  <p:notesMasterIdLst>
    <p:notesMasterId r:id="rId26"/>
  </p:notesMasterIdLst>
  <p:sldIdLst>
    <p:sldId id="338" r:id="rId7"/>
    <p:sldId id="2147474972" r:id="rId8"/>
    <p:sldId id="464" r:id="rId9"/>
    <p:sldId id="257" r:id="rId10"/>
    <p:sldId id="2147474976" r:id="rId11"/>
    <p:sldId id="398" r:id="rId12"/>
    <p:sldId id="2147474823" r:id="rId13"/>
    <p:sldId id="264" r:id="rId14"/>
    <p:sldId id="2147474911" r:id="rId15"/>
    <p:sldId id="258" r:id="rId16"/>
    <p:sldId id="260" r:id="rId17"/>
    <p:sldId id="262" r:id="rId18"/>
    <p:sldId id="263" r:id="rId19"/>
    <p:sldId id="2147474977" r:id="rId20"/>
    <p:sldId id="266" r:id="rId21"/>
    <p:sldId id="267" r:id="rId22"/>
    <p:sldId id="268" r:id="rId23"/>
    <p:sldId id="269" r:id="rId24"/>
    <p:sldId id="27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632"/>
    <a:srgbClr val="F1E5C0"/>
    <a:srgbClr val="FFCD00"/>
    <a:srgbClr val="FFFFFF"/>
    <a:srgbClr val="EEE3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BAB9A-E38B-4F71-93AC-8F8BF5BC9E35}" v="11" dt="2024-09-24T18:11:46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4641" autoAdjust="0"/>
  </p:normalViewPr>
  <p:slideViewPr>
    <p:cSldViewPr snapToGrid="0">
      <p:cViewPr varScale="1">
        <p:scale>
          <a:sx n="61" d="100"/>
          <a:sy n="61" d="100"/>
        </p:scale>
        <p:origin x="156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1:30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8T11:30:1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8970-CC30-4EF8-B2D9-81C1473888A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14BC-B4AC-4DD1-8E49-9E5E8B303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CB2A8-8315-4430-B2BD-CE504D07954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73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1" name="Google Shape;88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2" name="Google Shape;90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33efa63669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g333efa63669_0_542:notes"/>
          <p:cNvSpPr txBox="1">
            <a:spLocks noGrp="1"/>
          </p:cNvSpPr>
          <p:nvPr>
            <p:ph type="body" idx="1"/>
          </p:nvPr>
        </p:nvSpPr>
        <p:spPr>
          <a:xfrm>
            <a:off x="685800" y="4400555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g333efa63669_0_542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333efa63669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4" name="Google Shape;964;g333efa63669_0_775:notes"/>
          <p:cNvSpPr txBox="1">
            <a:spLocks noGrp="1"/>
          </p:cNvSpPr>
          <p:nvPr>
            <p:ph type="body" idx="1"/>
          </p:nvPr>
        </p:nvSpPr>
        <p:spPr>
          <a:xfrm>
            <a:off x="685800" y="4400555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965" name="Google Shape;965;g333efa63669_0_775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33efa63669_0_1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8" name="Google Shape;978;g333efa63669_0_1063:notes"/>
          <p:cNvSpPr txBox="1">
            <a:spLocks noGrp="1"/>
          </p:cNvSpPr>
          <p:nvPr>
            <p:ph type="body" idx="1"/>
          </p:nvPr>
        </p:nvSpPr>
        <p:spPr>
          <a:xfrm>
            <a:off x="685800" y="4400555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333efa63669_0_1063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333efa63669_0_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g333efa6366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CB2A8-8315-4430-B2BD-CE504D0795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15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867" name="Google Shape;8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831B5-4E6B-495C-B4FF-B359753E1A6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3B16F-0B47-4E61-914F-65E852EDBD8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24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33be8179e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333be8179ef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333be8179ef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33efa636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g333efa6366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g333efa6366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" name="Google Shape;86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D9D9-5790-6396-042B-1DFB47EC10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25" y="1700213"/>
            <a:ext cx="8642350" cy="172878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5AE28-CE4B-50D5-2B1A-6C57125998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3861048"/>
            <a:ext cx="8642350" cy="12967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AE70BE8-A6D2-EF5D-57D4-5962C28C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C91974-08E3-3BE4-0E52-88851550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A3FDD0-2B0B-C59C-7E44-AE7F99CFF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09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4680595" cy="1150938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1670"/>
            <a:ext cx="4680595" cy="4297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9F35CB91-DC39-72B3-A5E7-0CFD0292F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03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4680595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1670"/>
            <a:ext cx="4680595" cy="4297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B04453-DFE9-FD16-2C2D-A177E8E9B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24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m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59" y="549276"/>
            <a:ext cx="7560915" cy="115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59" y="2018259"/>
            <a:ext cx="7560915" cy="4290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E6809479-1247-6847-BC87-0347D18D9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104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m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375" y="549276"/>
            <a:ext cx="7531299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375" y="2003692"/>
            <a:ext cx="7531299" cy="430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5985FA7B-8645-3957-5368-00F7FB17C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00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sma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59" y="549276"/>
            <a:ext cx="7560915" cy="115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58" y="2003692"/>
            <a:ext cx="7560915" cy="430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107C44-9E13-6B92-6771-DB0CA82DF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24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ECDF-B66A-2841-F23C-6F414159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4" y="1700214"/>
            <a:ext cx="9572626" cy="17287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FA765-8B08-8CC0-A4F0-C6BFB4D17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24" y="3861048"/>
            <a:ext cx="9693355" cy="12967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6987-F23D-18D7-4603-0BF327E7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CD70-7761-F393-3D4C-AD543EEF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3E1141-9DC1-2138-58AE-4E482337E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2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96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F4DCF-9BBC-10C9-AE80-E53F837E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988837"/>
            <a:ext cx="5400675" cy="431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7C5DC2C-466C-26C7-DD51-3DB2FB91C3A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5325" y="1988839"/>
            <a:ext cx="5400675" cy="4319886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47BE30B7-8EF9-0D42-C835-C1A33D6C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472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387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F4DCF-9BBC-10C9-AE80-E53F837E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1957386"/>
            <a:ext cx="5400674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7C5DC2C-466C-26C7-DD51-3DB2FB91C3A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5999" y="1957387"/>
            <a:ext cx="5400675" cy="4351338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5399E4F0-E1EE-465E-C809-CCA21196F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69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7C5DC2C-466C-26C7-DD51-3DB2FB91C3A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5325" y="1971313"/>
            <a:ext cx="10801350" cy="4337412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 dirty="0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5A9B70EF-3EF2-6C99-FDB0-0B2C646B8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77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8CA81BA-65E3-D2F8-8C75-39B25CF1905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8840"/>
            <a:ext cx="10801350" cy="431988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0088C8C9-3474-33E8-4A7A-19A410EB7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0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D9D9-5790-6396-042B-1DFB47EC10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25" y="1700213"/>
            <a:ext cx="9721850" cy="172878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5AE28-CE4B-50D5-2B1A-6C57125998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9585" y="3861048"/>
            <a:ext cx="9737090" cy="12967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2721-4326-BE1B-792C-2986709F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26B1-110C-9CEA-F6DB-20F4939F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9C3B0B-FE3A-BBBA-9DE4-F684BBDC3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36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8CA81BA-65E3-D2F8-8C75-39B25CF1905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8840"/>
            <a:ext cx="10801350" cy="431988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C93FB24C-951B-E6B4-69CB-37E30E5B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77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8CA81BA-65E3-D2F8-8C75-39B25CF1905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8840"/>
            <a:ext cx="10801350" cy="431988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FD120372-8F18-FA26-4AAD-57F0E035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7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752603" cy="2879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ABF20084-ADED-A324-5C7A-8AE63C3EA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582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B2B6EE-3045-AD5C-D309-C62B8E34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752603" cy="2879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F4BD2390-FB0E-EDD4-B146-508D98A55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737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9CE74-7C78-7307-2D42-4BDF8669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752603" cy="2879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A528B8DE-7AD5-486B-F4A3-E9B9FC749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85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D5D773-C986-AD48-C0FE-6F9606AA19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400675" cy="28797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3CC25989-1520-204C-E6CC-B933C1F25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D5D773-C986-AD48-C0FE-6F9606AA19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400675" cy="28797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380422FE-8928-1A26-45D4-A95FD9A57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237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D5D773-C986-AD48-C0FE-6F9606AA19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400675" cy="28797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C879B691-0D74-116F-D49D-FD56D301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9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ED1B2252-1468-D472-157B-195ACC724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9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EAB21EC1-A254-A8B9-67E0-9887B7A55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62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5"/>
            <a:ext cx="10801351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D44D3F-1716-A54E-2A83-2F46608AE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938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C98F85C-F484-524C-CBF2-41190B8D1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85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66219"/>
            <a:ext cx="5257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Thank you for your attention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230F8B9-F3A5-E3FC-480F-13AF4C142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539" y="2691870"/>
            <a:ext cx="4824461" cy="1474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43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840" y="3645023"/>
            <a:ext cx="4320480" cy="132556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Growth Builders.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C30AC9-D72E-1A8C-4E77-B45A65844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544" y="1844824"/>
            <a:ext cx="7746671" cy="2367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058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F0C290E7-A11D-C7E6-108C-BBD78D7A3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815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FE38E04B-8E48-97B4-7198-E30175486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344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54A90342-0B07-CA2E-4EB2-03C885E2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831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02A194FB-7C13-908F-6104-DD564B630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714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9B168619-CE60-A1AC-2515-D8E4A0B83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007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psomming" type="tx">
  <p:cSld name="Titel en opsomming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695325" y="410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95325" y="17002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627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ECD-6728-4CC8-B7B6-13753FBB1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148C4-D7D5-B56E-CA96-4C6126C1D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F66D-200D-43EC-177F-50936D50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FE75-16E7-4B36-8907-8532C4ABFE6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F56E-F8A8-4FB1-482D-E7B40E1E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21AC5-CCB4-F3CB-0FF9-4C96F467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0BCF-25A8-406D-B577-FC8D9141FB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18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A487-D08A-5DA1-55DE-5CBF770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4574" y="6355030"/>
            <a:ext cx="999226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F88741-EFCC-27E0-7280-A29B5CD0C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819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angepaste indeling">
  <p:cSld name="2_Aangepaste indeling">
    <p:bg>
      <p:bgPr>
        <a:solidFill>
          <a:schemeClr val="dk2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59"/>
          <p:cNvCxnSpPr/>
          <p:nvPr/>
        </p:nvCxnSpPr>
        <p:spPr>
          <a:xfrm rot="10800000">
            <a:off x="-86627" y="3429000"/>
            <a:ext cx="12278627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04" name="Google Shape;404;p59"/>
          <p:cNvSpPr txBox="1">
            <a:spLocks noGrp="1"/>
          </p:cNvSpPr>
          <p:nvPr>
            <p:ph type="title"/>
          </p:nvPr>
        </p:nvSpPr>
        <p:spPr>
          <a:xfrm>
            <a:off x="2083574" y="878910"/>
            <a:ext cx="8024852" cy="78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59"/>
          <p:cNvSpPr/>
          <p:nvPr/>
        </p:nvSpPr>
        <p:spPr>
          <a:xfrm rot="-2049176">
            <a:off x="8910854" y="-3644678"/>
            <a:ext cx="4689784" cy="5468920"/>
          </a:xfrm>
          <a:custGeom>
            <a:avLst/>
            <a:gdLst/>
            <a:ahLst/>
            <a:cxnLst/>
            <a:rect l="l" t="t" r="r" b="b"/>
            <a:pathLst>
              <a:path w="846264" h="986857" extrusionOk="0">
                <a:moveTo>
                  <a:pt x="423132" y="0"/>
                </a:moveTo>
                <a:lnTo>
                  <a:pt x="846264" y="246714"/>
                </a:lnTo>
                <a:lnTo>
                  <a:pt x="846264" y="740143"/>
                </a:lnTo>
                <a:lnTo>
                  <a:pt x="423132" y="986857"/>
                </a:lnTo>
                <a:lnTo>
                  <a:pt x="0" y="740143"/>
                </a:lnTo>
                <a:lnTo>
                  <a:pt x="0" y="246714"/>
                </a:lnTo>
                <a:lnTo>
                  <a:pt x="423132" y="0"/>
                </a:lnTo>
                <a:close/>
              </a:path>
            </a:pathLst>
          </a:custGeom>
          <a:solidFill>
            <a:srgbClr val="C5D0E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9"/>
          <p:cNvSpPr/>
          <p:nvPr/>
        </p:nvSpPr>
        <p:spPr>
          <a:xfrm rot="-2813426">
            <a:off x="-2102669" y="5360140"/>
            <a:ext cx="6491613" cy="7570095"/>
          </a:xfrm>
          <a:custGeom>
            <a:avLst/>
            <a:gdLst/>
            <a:ahLst/>
            <a:cxnLst/>
            <a:rect l="l" t="t" r="r" b="b"/>
            <a:pathLst>
              <a:path w="846264" h="986857" extrusionOk="0">
                <a:moveTo>
                  <a:pt x="423132" y="0"/>
                </a:moveTo>
                <a:lnTo>
                  <a:pt x="846264" y="246714"/>
                </a:lnTo>
                <a:lnTo>
                  <a:pt x="846264" y="740143"/>
                </a:lnTo>
                <a:lnTo>
                  <a:pt x="423132" y="986857"/>
                </a:lnTo>
                <a:lnTo>
                  <a:pt x="0" y="740143"/>
                </a:lnTo>
                <a:lnTo>
                  <a:pt x="0" y="246714"/>
                </a:lnTo>
                <a:lnTo>
                  <a:pt x="423132" y="0"/>
                </a:lnTo>
                <a:close/>
              </a:path>
            </a:pathLst>
          </a:custGeom>
          <a:solidFill>
            <a:srgbClr val="C5D0E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9"/>
          <p:cNvSpPr txBox="1">
            <a:spLocks noGrp="1"/>
          </p:cNvSpPr>
          <p:nvPr>
            <p:ph type="body" idx="1"/>
          </p:nvPr>
        </p:nvSpPr>
        <p:spPr>
          <a:xfrm>
            <a:off x="4203700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59"/>
          <p:cNvSpPr txBox="1">
            <a:spLocks noGrp="1"/>
          </p:cNvSpPr>
          <p:nvPr>
            <p:ph type="body" idx="2"/>
          </p:nvPr>
        </p:nvSpPr>
        <p:spPr>
          <a:xfrm>
            <a:off x="6685646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9"/>
          <p:cNvSpPr txBox="1">
            <a:spLocks noGrp="1"/>
          </p:cNvSpPr>
          <p:nvPr>
            <p:ph type="body" idx="3"/>
          </p:nvPr>
        </p:nvSpPr>
        <p:spPr>
          <a:xfrm>
            <a:off x="9164872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body" idx="4"/>
          </p:nvPr>
        </p:nvSpPr>
        <p:spPr>
          <a:xfrm>
            <a:off x="1726049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59"/>
          <p:cNvSpPr txBox="1"/>
          <p:nvPr/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968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1_Char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8"/>
          <p:cNvSpPr txBox="1">
            <a:spLocks noGrp="1"/>
          </p:cNvSpPr>
          <p:nvPr>
            <p:ph type="title"/>
          </p:nvPr>
        </p:nvSpPr>
        <p:spPr>
          <a:xfrm>
            <a:off x="695325" y="549275"/>
            <a:ext cx="10801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78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503" name="Google Shape;503;p78"/>
          <p:cNvSpPr>
            <a:spLocks noGrp="1"/>
          </p:cNvSpPr>
          <p:nvPr>
            <p:ph type="chart" idx="2"/>
          </p:nvPr>
        </p:nvSpPr>
        <p:spPr>
          <a:xfrm>
            <a:off x="695325" y="1971313"/>
            <a:ext cx="10801500" cy="4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4" name="Google Shape;504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32" y="278134"/>
            <a:ext cx="1774819" cy="542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">
  <p:cSld name="4_Title">
    <p:bg>
      <p:bgPr>
        <a:solidFill>
          <a:schemeClr val="dk2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13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706" name="Google Shape;706;p113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7" name="Google Shape;707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32" y="278100"/>
            <a:ext cx="1774825" cy="542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581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angepaste indeling">
  <p:cSld name="1_Aangepaste indeling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9"/>
          <p:cNvCxnSpPr/>
          <p:nvPr/>
        </p:nvCxnSpPr>
        <p:spPr>
          <a:xfrm rot="10800000">
            <a:off x="-86627" y="3429000"/>
            <a:ext cx="12278627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2083574" y="878910"/>
            <a:ext cx="8024852" cy="78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 rot="-2049176">
            <a:off x="8910854" y="-3644678"/>
            <a:ext cx="4689784" cy="5468920"/>
          </a:xfrm>
          <a:custGeom>
            <a:avLst/>
            <a:gdLst/>
            <a:ahLst/>
            <a:cxnLst/>
            <a:rect l="l" t="t" r="r" b="b"/>
            <a:pathLst>
              <a:path w="846264" h="986857" extrusionOk="0">
                <a:moveTo>
                  <a:pt x="423132" y="0"/>
                </a:moveTo>
                <a:lnTo>
                  <a:pt x="846264" y="246714"/>
                </a:lnTo>
                <a:lnTo>
                  <a:pt x="846264" y="740143"/>
                </a:lnTo>
                <a:lnTo>
                  <a:pt x="423132" y="986857"/>
                </a:lnTo>
                <a:lnTo>
                  <a:pt x="0" y="740143"/>
                </a:lnTo>
                <a:lnTo>
                  <a:pt x="0" y="246714"/>
                </a:lnTo>
                <a:lnTo>
                  <a:pt x="423132" y="0"/>
                </a:lnTo>
                <a:close/>
              </a:path>
            </a:pathLst>
          </a:custGeom>
          <a:solidFill>
            <a:srgbClr val="FFF5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205089" y="4081449"/>
            <a:ext cx="1309430" cy="23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205087" y="4833448"/>
            <a:ext cx="1309431" cy="10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4203700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6687035" y="4081449"/>
            <a:ext cx="1309430" cy="23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5"/>
          </p:nvPr>
        </p:nvSpPr>
        <p:spPr>
          <a:xfrm>
            <a:off x="6687033" y="4833448"/>
            <a:ext cx="1309431" cy="10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6"/>
          </p:nvPr>
        </p:nvSpPr>
        <p:spPr>
          <a:xfrm>
            <a:off x="6685646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7"/>
          </p:nvPr>
        </p:nvSpPr>
        <p:spPr>
          <a:xfrm>
            <a:off x="9166261" y="4081449"/>
            <a:ext cx="1309430" cy="23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8"/>
          </p:nvPr>
        </p:nvSpPr>
        <p:spPr>
          <a:xfrm>
            <a:off x="9166259" y="4833448"/>
            <a:ext cx="1309431" cy="10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9"/>
          </p:nvPr>
        </p:nvSpPr>
        <p:spPr>
          <a:xfrm>
            <a:off x="9164872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3"/>
          </p:nvPr>
        </p:nvSpPr>
        <p:spPr>
          <a:xfrm>
            <a:off x="1727438" y="4081449"/>
            <a:ext cx="1309430" cy="23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14"/>
          </p:nvPr>
        </p:nvSpPr>
        <p:spPr>
          <a:xfrm>
            <a:off x="1727436" y="4833448"/>
            <a:ext cx="1309431" cy="10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5"/>
          </p:nvPr>
        </p:nvSpPr>
        <p:spPr>
          <a:xfrm>
            <a:off x="1726049" y="4355284"/>
            <a:ext cx="1308100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-2813426">
            <a:off x="-2102669" y="5360140"/>
            <a:ext cx="6491613" cy="7570095"/>
          </a:xfrm>
          <a:custGeom>
            <a:avLst/>
            <a:gdLst/>
            <a:ahLst/>
            <a:cxnLst/>
            <a:rect l="l" t="t" r="r" b="b"/>
            <a:pathLst>
              <a:path w="846264" h="986857" extrusionOk="0">
                <a:moveTo>
                  <a:pt x="423132" y="0"/>
                </a:moveTo>
                <a:lnTo>
                  <a:pt x="846264" y="246714"/>
                </a:lnTo>
                <a:lnTo>
                  <a:pt x="846264" y="740143"/>
                </a:lnTo>
                <a:lnTo>
                  <a:pt x="423132" y="986857"/>
                </a:lnTo>
                <a:lnTo>
                  <a:pt x="0" y="740143"/>
                </a:lnTo>
                <a:lnTo>
                  <a:pt x="0" y="246714"/>
                </a:lnTo>
                <a:lnTo>
                  <a:pt x="423132" y="0"/>
                </a:lnTo>
                <a:close/>
              </a:path>
            </a:pathLst>
          </a:custGeom>
          <a:solidFill>
            <a:srgbClr val="FFF5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762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D9D9-5790-6396-042B-1DFB47EC10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25" y="1700213"/>
            <a:ext cx="8642350" cy="172878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goes here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5AE28-CE4B-50D5-2B1A-6C57125998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3861048"/>
            <a:ext cx="8642350" cy="12967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  <a:endParaRPr lang="nl-NL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AE70BE8-A6D2-EF5D-57D4-5962C28C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C91974-08E3-3BE4-0E52-88851550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A3FDD0-2B0B-C59C-7E44-AE7F99CFF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72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D9D9-5790-6396-042B-1DFB47EC10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25" y="1700213"/>
            <a:ext cx="9721850" cy="172878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goes here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5AE28-CE4B-50D5-2B1A-6C57125998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9585" y="3861048"/>
            <a:ext cx="9737090" cy="12967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2721-4326-BE1B-792C-2986709F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26B1-110C-9CEA-F6DB-20F4939F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9C3B0B-FE3A-BBBA-9DE4-F684BBDC3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62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A487-D08A-5DA1-55DE-5CBF770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4574" y="6355030"/>
            <a:ext cx="999226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06E30745-C4E6-4D1E-9976-CE30E837F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94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5"/>
            <a:ext cx="10801351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D44D3F-1716-A54E-2A83-2F46608AE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00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A487-D08A-5DA1-55DE-5CBF770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4574" y="6355030"/>
            <a:ext cx="999226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3">
            <a:extLst>
              <a:ext uri="{FF2B5EF4-FFF2-40B4-BE49-F238E27FC236}">
                <a16:creationId xmlns:a16="http://schemas.microsoft.com/office/drawing/2014/main" id="{B9CC5FFB-9F55-BBEE-E7C9-81A78BA6D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912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79" y="549274"/>
            <a:ext cx="4680595" cy="115093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023" y="2003692"/>
            <a:ext cx="4657652" cy="4305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79ECBB20-C2E1-154D-42FE-DE61FB7AC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12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A487-D08A-5DA1-55DE-5CBF770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4574" y="6355030"/>
            <a:ext cx="999226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55EC55-C6A1-8CCB-554B-06231042D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20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178" y="549276"/>
            <a:ext cx="4687497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618" y="2003692"/>
            <a:ext cx="4687497" cy="430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3">
            <a:extLst>
              <a:ext uri="{FF2B5EF4-FFF2-40B4-BE49-F238E27FC236}">
                <a16:creationId xmlns:a16="http://schemas.microsoft.com/office/drawing/2014/main" id="{5616A483-262B-D036-8524-E36C0812F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417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79" y="549276"/>
            <a:ext cx="4680595" cy="115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618" y="2003692"/>
            <a:ext cx="4676057" cy="430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C887E7-E8C5-1A20-C659-D2BB824E1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14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4680595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1670"/>
            <a:ext cx="4680595" cy="4297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0DC8EA-1D52-FB99-3535-08B3DA601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15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4680595" cy="1150938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1670"/>
            <a:ext cx="4680595" cy="4297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9F35CB91-DC39-72B3-A5E7-0CFD0292F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42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4680595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1670"/>
            <a:ext cx="4680595" cy="4297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B04453-DFE9-FD16-2C2D-A177E8E9B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470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m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59" y="549276"/>
            <a:ext cx="7560915" cy="115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59" y="2018259"/>
            <a:ext cx="7560915" cy="4290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E6809479-1247-6847-BC87-0347D18D9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75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m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375" y="549276"/>
            <a:ext cx="7531299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375" y="2003692"/>
            <a:ext cx="7531299" cy="430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5985FA7B-8645-3957-5368-00F7FB17C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44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sma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59" y="549276"/>
            <a:ext cx="7560915" cy="115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58" y="2003692"/>
            <a:ext cx="7560915" cy="430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107C44-9E13-6B92-6771-DB0CA82DF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31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ECDF-B66A-2841-F23C-6F414159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4" y="1700214"/>
            <a:ext cx="9572626" cy="17287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FA765-8B08-8CC0-A4F0-C6BFB4D17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24" y="3861048"/>
            <a:ext cx="9693355" cy="12967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6987-F23D-18D7-4603-0BF327E7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CD70-7761-F393-3D4C-AD543EEF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3E1141-9DC1-2138-58AE-4E482337E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373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96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F4DCF-9BBC-10C9-AE80-E53F837E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988837"/>
            <a:ext cx="5400675" cy="431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7C5DC2C-466C-26C7-DD51-3DB2FB91C3A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5325" y="1988839"/>
            <a:ext cx="5400675" cy="4319886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47BE30B7-8EF9-0D42-C835-C1A33D6C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0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79" y="549274"/>
            <a:ext cx="4680595" cy="115093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023" y="2003692"/>
            <a:ext cx="4657652" cy="4305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79ECBB20-C2E1-154D-42FE-DE61FB7AC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54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387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F4DCF-9BBC-10C9-AE80-E53F837E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1957386"/>
            <a:ext cx="5400674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7C5DC2C-466C-26C7-DD51-3DB2FB91C3A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5999" y="1957387"/>
            <a:ext cx="5400675" cy="4351338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5399E4F0-E1EE-465E-C809-CCA21196F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544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7C5DC2C-466C-26C7-DD51-3DB2FB91C3A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5325" y="1971313"/>
            <a:ext cx="10801350" cy="4337412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5A9B70EF-3EF2-6C99-FDB0-0B2C646B8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011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8CA81BA-65E3-D2F8-8C75-39B25CF1905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8840"/>
            <a:ext cx="10801350" cy="431988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0088C8C9-3474-33E8-4A7A-19A410EB7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874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8CA81BA-65E3-D2F8-8C75-39B25CF1905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8840"/>
            <a:ext cx="10801350" cy="431988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C93FB24C-951B-E6B4-69CB-37E30E5B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176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A47-1B3C-5D5F-BD33-EF0623A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C95D-1221-DD17-FD0D-6B65C3AE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E18F-A3FE-49D2-4A88-75A22F70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8CA81BA-65E3-D2F8-8C75-39B25CF1905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8840"/>
            <a:ext cx="10801350" cy="431988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FD120372-8F18-FA26-4AAD-57F0E035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92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752603" cy="2879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ABF20084-ADED-A324-5C7A-8AE63C3EA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56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B2B6EE-3045-AD5C-D309-C62B8E34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752603" cy="2879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F4BD2390-FB0E-EDD4-B146-508D98A55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50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9CE74-7C78-7307-2D42-4BDF8669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752603" cy="2879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A528B8DE-7AD5-486B-F4A3-E9B9FC749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880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D5D773-C986-AD48-C0FE-6F9606AA19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400675" cy="28797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3CC25989-1520-204C-E6CC-B933C1F25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46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D5D773-C986-AD48-C0FE-6F9606AA19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400675" cy="28797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380422FE-8928-1A26-45D4-A95FD9A57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42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178" y="549276"/>
            <a:ext cx="4687497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618" y="2003692"/>
            <a:ext cx="4687497" cy="430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3">
            <a:extLst>
              <a:ext uri="{FF2B5EF4-FFF2-40B4-BE49-F238E27FC236}">
                <a16:creationId xmlns:a16="http://schemas.microsoft.com/office/drawing/2014/main" id="{5616A483-262B-D036-8524-E36C0812F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41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D5D773-C986-AD48-C0FE-6F9606AA19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69080-3DA1-FBA3-D370-F9B70D8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400675" cy="2879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8FB8-0624-AA51-B6A2-E2038F98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133-B8D5-135E-43FF-1B8637DB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C879B691-0D74-116F-D49D-FD56D301D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81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ED1B2252-1468-D472-157B-195ACC724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25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EAB21EC1-A254-A8B9-67E0-9887B7A55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13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C98F85C-F484-524C-CBF2-41190B8D1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339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66219"/>
            <a:ext cx="5257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Thank you for your attention</a:t>
            </a: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230F8B9-F3A5-E3FC-480F-13AF4C142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539" y="2691870"/>
            <a:ext cx="4824461" cy="1474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46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D31B2-33CF-8BA9-66F9-DD06520B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13C-E59A-2885-4C44-289EE4A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8BE5C-0179-1DC0-6F36-3CB9AB377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9976" y="2838647"/>
            <a:ext cx="5257800" cy="13255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Growth Builders.</a:t>
            </a: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C30AC9-D72E-1A8C-4E77-B45A65844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959" y="2691870"/>
            <a:ext cx="4824461" cy="1474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426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F0C290E7-A11D-C7E6-108C-BBD78D7A3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572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FE38E04B-8E48-97B4-7198-E30175486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463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54A90342-0B07-CA2E-4EB2-03C885E2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6635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02A194FB-7C13-908F-6104-DD564B630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34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79" y="549276"/>
            <a:ext cx="4680595" cy="115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618" y="2003692"/>
            <a:ext cx="4676057" cy="430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C887E7-E8C5-1A20-C659-D2BB824E1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2" y="278134"/>
            <a:ext cx="1774822" cy="54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99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2B41-5B84-5343-5E0B-58F4A0D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60AA9-A782-8932-9349-B891356C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9B168619-CE60-A1AC-2515-D8E4A0B83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921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5"/>
            <a:ext cx="10801351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97ED85F2-60FE-DA5D-D997-15B169A11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011" y="366711"/>
            <a:ext cx="1552093" cy="36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193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A487-D08A-5DA1-55DE-5CBF770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4574" y="6355030"/>
            <a:ext cx="999226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3">
            <a:extLst>
              <a:ext uri="{FF2B5EF4-FFF2-40B4-BE49-F238E27FC236}">
                <a16:creationId xmlns:a16="http://schemas.microsoft.com/office/drawing/2014/main" id="{A0D30A7C-57DA-86AB-FC97-71819761E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9550" y="366949"/>
            <a:ext cx="1550064" cy="364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48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213"/>
            <a:ext cx="10801350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A487-D08A-5DA1-55DE-5CBF770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4574" y="6355030"/>
            <a:ext cx="999226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08A37046-614F-350A-6E9E-04068C0EF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9550" y="366949"/>
            <a:ext cx="1550064" cy="364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87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ctrTitle"/>
          </p:nvPr>
        </p:nvSpPr>
        <p:spPr>
          <a:xfrm>
            <a:off x="1774825" y="1700213"/>
            <a:ext cx="9721850" cy="17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ubTitle" idx="1"/>
          </p:nvPr>
        </p:nvSpPr>
        <p:spPr>
          <a:xfrm>
            <a:off x="1759585" y="3861048"/>
            <a:ext cx="9737090" cy="129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48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2" type="obj">
  <p:cSld name="1_Title and Content 2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695325" y="549275"/>
            <a:ext cx="10801350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695325" y="1700213"/>
            <a:ext cx="1080135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10354574" y="6355030"/>
            <a:ext cx="9992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26" name="Google Shape;2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32" y="278100"/>
            <a:ext cx="1774822" cy="54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9153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_2">
  <p:cSld name="Back cover _2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5879976" y="2838647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5959" y="2691870"/>
            <a:ext cx="4824461" cy="1474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014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chemeClr val="accent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52" name="Google Shape;5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A46057-2A88-FBFA-52DA-22A83E7ED5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0D4F-1482-AB2C-C569-012F2CF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4680595" cy="115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2548-2569-B373-F904-C1261585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1670"/>
            <a:ext cx="4680595" cy="4297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931E-CCB6-E1BE-5324-40AC410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787-A948-9141-2A66-0DC78FFE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0DC8EA-1D52-FB99-3535-08B3DA601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831" y="278099"/>
            <a:ext cx="1774825" cy="54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2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EB772-4A05-FFCB-96F4-00009116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48047-16BA-1389-DED2-5422FF23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7002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E1212-CC1D-7EE1-958E-1AB6FC5CB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BB9F7-7A69-6C1C-3AE7-5A0D08ABF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4232-8C92-42DE-833E-FD1C879E793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1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744" r:id="rId38"/>
    <p:sldLayoutId id="2147483745" r:id="rId39"/>
    <p:sldLayoutId id="2147483746" r:id="rId40"/>
    <p:sldLayoutId id="2147483748" r:id="rId41"/>
    <p:sldLayoutId id="2147483749" r:id="rId42"/>
    <p:sldLayoutId id="2147483750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90">
          <p15:clr>
            <a:srgbClr val="F26B43"/>
          </p15:clr>
        </p15:guide>
        <p15:guide id="4" pos="1890">
          <p15:clr>
            <a:srgbClr val="F26B43"/>
          </p15:clr>
        </p15:guide>
        <p15:guide id="5" orient="horz" pos="1071">
          <p15:clr>
            <a:srgbClr val="F26B43"/>
          </p15:clr>
        </p15:guide>
        <p15:guide id="6" orient="horz" pos="3249">
          <p15:clr>
            <a:srgbClr val="F26B43"/>
          </p15:clr>
        </p15:guide>
        <p15:guide id="7" pos="438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pos="7242">
          <p15:clr>
            <a:srgbClr val="F26B43"/>
          </p15:clr>
        </p15:guide>
        <p15:guide id="11" pos="1118">
          <p15:clr>
            <a:srgbClr val="F26B43"/>
          </p15:clr>
        </p15:guide>
        <p15:guide id="12" pos="65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EB772-4A05-FFCB-96F4-00009116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48047-16BA-1389-DED2-5422FF23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7002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E1212-CC1D-7EE1-958E-1AB6FC5CB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BB9F7-7A69-6C1C-3AE7-5A0D08ABF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4232-8C92-42DE-833E-FD1C879E79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6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90">
          <p15:clr>
            <a:srgbClr val="F26B43"/>
          </p15:clr>
        </p15:guide>
        <p15:guide id="4" pos="1890">
          <p15:clr>
            <a:srgbClr val="F26B43"/>
          </p15:clr>
        </p15:guide>
        <p15:guide id="5" orient="horz" pos="1071">
          <p15:clr>
            <a:srgbClr val="F26B43"/>
          </p15:clr>
        </p15:guide>
        <p15:guide id="6" orient="horz" pos="3249">
          <p15:clr>
            <a:srgbClr val="F26B43"/>
          </p15:clr>
        </p15:guide>
        <p15:guide id="7" pos="438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pos="7242">
          <p15:clr>
            <a:srgbClr val="F26B43"/>
          </p15:clr>
        </p15:guide>
        <p15:guide id="11" pos="1118">
          <p15:clr>
            <a:srgbClr val="F26B43"/>
          </p15:clr>
        </p15:guide>
        <p15:guide id="12" pos="65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95325" y="410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95325" y="17002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7152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90">
          <p15:clr>
            <a:srgbClr val="F26B43"/>
          </p15:clr>
        </p15:guide>
        <p15:guide id="4" pos="1890">
          <p15:clr>
            <a:srgbClr val="F26B43"/>
          </p15:clr>
        </p15:guide>
        <p15:guide id="5" orient="horz" pos="1071">
          <p15:clr>
            <a:srgbClr val="F26B43"/>
          </p15:clr>
        </p15:guide>
        <p15:guide id="6" orient="horz" pos="3249">
          <p15:clr>
            <a:srgbClr val="F26B43"/>
          </p15:clr>
        </p15:guide>
        <p15:guide id="7" pos="438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pos="7242">
          <p15:clr>
            <a:srgbClr val="F26B43"/>
          </p15:clr>
        </p15:guide>
        <p15:guide id="11" pos="1118">
          <p15:clr>
            <a:srgbClr val="F26B43"/>
          </p15:clr>
        </p15:guide>
        <p15:guide id="12" pos="65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ustomXml" Target="../ink/ink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7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48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59FF-E253-D613-4681-BD7090BB7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Blinqx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97D70-273A-6CE4-D0F7-75FDCB53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1</a:t>
            </a:fld>
            <a:endParaRPr lang="nl-NL"/>
          </a:p>
        </p:txBody>
      </p:sp>
      <p:sp>
        <p:nvSpPr>
          <p:cNvPr id="5" name="Zeshoek 12">
            <a:extLst>
              <a:ext uri="{FF2B5EF4-FFF2-40B4-BE49-F238E27FC236}">
                <a16:creationId xmlns:a16="http://schemas.microsoft.com/office/drawing/2014/main" id="{564908AD-3D47-83EA-B869-B2D70F2E0EF8}"/>
              </a:ext>
            </a:extLst>
          </p:cNvPr>
          <p:cNvSpPr/>
          <p:nvPr/>
        </p:nvSpPr>
        <p:spPr>
          <a:xfrm rot="5400000">
            <a:off x="9722442" y="1524372"/>
            <a:ext cx="1839359" cy="1585654"/>
          </a:xfrm>
          <a:prstGeom prst="hexagon">
            <a:avLst/>
          </a:prstGeom>
          <a:noFill/>
          <a:ln w="2540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Zeshoek 4">
            <a:extLst>
              <a:ext uri="{FF2B5EF4-FFF2-40B4-BE49-F238E27FC236}">
                <a16:creationId xmlns:a16="http://schemas.microsoft.com/office/drawing/2014/main" id="{B0AD1B9E-4763-723D-21C5-9460E10F7E8F}"/>
              </a:ext>
            </a:extLst>
          </p:cNvPr>
          <p:cNvSpPr/>
          <p:nvPr/>
        </p:nvSpPr>
        <p:spPr>
          <a:xfrm rot="5400000">
            <a:off x="9241591" y="4151424"/>
            <a:ext cx="1680122" cy="1448381"/>
          </a:xfrm>
          <a:prstGeom prst="hexagon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Zeshoek 9">
            <a:extLst>
              <a:ext uri="{FF2B5EF4-FFF2-40B4-BE49-F238E27FC236}">
                <a16:creationId xmlns:a16="http://schemas.microsoft.com/office/drawing/2014/main" id="{E3D6B3CA-9717-C713-E7E1-057A176D91CB}"/>
              </a:ext>
            </a:extLst>
          </p:cNvPr>
          <p:cNvSpPr/>
          <p:nvPr/>
        </p:nvSpPr>
        <p:spPr>
          <a:xfrm rot="5400000">
            <a:off x="10935884" y="3382644"/>
            <a:ext cx="2353952" cy="2029269"/>
          </a:xfrm>
          <a:prstGeom prst="hexagon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Zeshoek 10">
            <a:extLst>
              <a:ext uri="{FF2B5EF4-FFF2-40B4-BE49-F238E27FC236}">
                <a16:creationId xmlns:a16="http://schemas.microsoft.com/office/drawing/2014/main" id="{52B91001-9067-7B1F-B25F-6E9B0FF106B0}"/>
              </a:ext>
            </a:extLst>
          </p:cNvPr>
          <p:cNvSpPr/>
          <p:nvPr/>
        </p:nvSpPr>
        <p:spPr>
          <a:xfrm rot="5400000">
            <a:off x="10000389" y="5749995"/>
            <a:ext cx="2353952" cy="2029269"/>
          </a:xfrm>
          <a:prstGeom prst="hexagon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7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1"/>
          <p:cNvSpPr txBox="1">
            <a:spLocks noGrp="1"/>
          </p:cNvSpPr>
          <p:nvPr>
            <p:ph type="title"/>
          </p:nvPr>
        </p:nvSpPr>
        <p:spPr>
          <a:xfrm>
            <a:off x="695325" y="549275"/>
            <a:ext cx="10801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l-NL"/>
              <a:t>Blinqx biedt modulaire oplossingen </a:t>
            </a:r>
            <a:br>
              <a:rPr lang="nl-NL"/>
            </a:br>
            <a:r>
              <a:rPr lang="nl-NL">
                <a:latin typeface="Arial"/>
                <a:ea typeface="Arial"/>
                <a:cs typeface="Arial"/>
                <a:sym typeface="Arial"/>
              </a:rPr>
              <a:t>door de hele keten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21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  <p:sp>
        <p:nvSpPr>
          <p:cNvPr id="776" name="Google Shape;776;p121"/>
          <p:cNvSpPr/>
          <p:nvPr/>
        </p:nvSpPr>
        <p:spPr>
          <a:xfrm>
            <a:off x="566554" y="2923846"/>
            <a:ext cx="1872000" cy="288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Consument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21"/>
          <p:cNvSpPr/>
          <p:nvPr/>
        </p:nvSpPr>
        <p:spPr>
          <a:xfrm>
            <a:off x="1406060" y="3285000"/>
            <a:ext cx="4427700" cy="288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Adviseur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21"/>
          <p:cNvSpPr/>
          <p:nvPr/>
        </p:nvSpPr>
        <p:spPr>
          <a:xfrm>
            <a:off x="5024966" y="3646154"/>
            <a:ext cx="2536800" cy="288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provider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21"/>
          <p:cNvSpPr/>
          <p:nvPr/>
        </p:nvSpPr>
        <p:spPr>
          <a:xfrm>
            <a:off x="6994660" y="4007308"/>
            <a:ext cx="3937500" cy="288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Geldverstrekker &amp; servicer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21"/>
          <p:cNvSpPr/>
          <p:nvPr/>
        </p:nvSpPr>
        <p:spPr>
          <a:xfrm>
            <a:off x="9899461" y="4368462"/>
            <a:ext cx="1872000" cy="288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servicer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21"/>
          <p:cNvSpPr/>
          <p:nvPr/>
        </p:nvSpPr>
        <p:spPr>
          <a:xfrm>
            <a:off x="566554" y="2191398"/>
            <a:ext cx="1872000" cy="373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ORIENTATIE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21"/>
          <p:cNvSpPr/>
          <p:nvPr/>
        </p:nvSpPr>
        <p:spPr>
          <a:xfrm>
            <a:off x="2441206" y="2191398"/>
            <a:ext cx="1872000" cy="373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21"/>
          <p:cNvSpPr/>
          <p:nvPr/>
        </p:nvSpPr>
        <p:spPr>
          <a:xfrm>
            <a:off x="4306432" y="2191398"/>
            <a:ext cx="1872000" cy="373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BEMIDDELING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21"/>
          <p:cNvSpPr/>
          <p:nvPr/>
        </p:nvSpPr>
        <p:spPr>
          <a:xfrm>
            <a:off x="6171758" y="2191398"/>
            <a:ext cx="1872000" cy="373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ACCEPTATIE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21"/>
          <p:cNvSpPr/>
          <p:nvPr/>
        </p:nvSpPr>
        <p:spPr>
          <a:xfrm>
            <a:off x="9902310" y="2191398"/>
            <a:ext cx="1872000" cy="373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ACHTERSTANDEN BEHEER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21"/>
          <p:cNvSpPr/>
          <p:nvPr/>
        </p:nvSpPr>
        <p:spPr>
          <a:xfrm>
            <a:off x="8036986" y="2191398"/>
            <a:ext cx="1872000" cy="373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BEHEER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Google Shape;787;p121" descr="A black background with a black squar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392" y="5392604"/>
            <a:ext cx="3786813" cy="6749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8" name="Google Shape;788;p1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6402" y="5405625"/>
            <a:ext cx="4168492" cy="6917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9" name="Google Shape;789;p121" descr="Infinity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4100" y="4653867"/>
            <a:ext cx="2160560" cy="216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23"/>
          <p:cNvSpPr/>
          <p:nvPr/>
        </p:nvSpPr>
        <p:spPr>
          <a:xfrm>
            <a:off x="10056440" y="0"/>
            <a:ext cx="2135700" cy="8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23"/>
          <p:cNvSpPr txBox="1"/>
          <p:nvPr/>
        </p:nvSpPr>
        <p:spPr>
          <a:xfrm>
            <a:off x="634995" y="1412925"/>
            <a:ext cx="4275300" cy="18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endParaRPr sz="4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23"/>
          <p:cNvSpPr/>
          <p:nvPr/>
        </p:nvSpPr>
        <p:spPr>
          <a:xfrm rot="5400000">
            <a:off x="422792" y="5212115"/>
            <a:ext cx="1839300" cy="1585800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7F7F7F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23"/>
          <p:cNvSpPr/>
          <p:nvPr/>
        </p:nvSpPr>
        <p:spPr>
          <a:xfrm rot="5400000">
            <a:off x="-587013" y="6084399"/>
            <a:ext cx="1549500" cy="133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F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23"/>
          <p:cNvSpPr/>
          <p:nvPr/>
        </p:nvSpPr>
        <p:spPr>
          <a:xfrm rot="5400000">
            <a:off x="2228010" y="6792494"/>
            <a:ext cx="585000" cy="50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F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23"/>
          <p:cNvSpPr/>
          <p:nvPr/>
        </p:nvSpPr>
        <p:spPr>
          <a:xfrm rot="5400000">
            <a:off x="10096833" y="-279636"/>
            <a:ext cx="2314800" cy="19956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23"/>
          <p:cNvSpPr txBox="1"/>
          <p:nvPr/>
        </p:nvSpPr>
        <p:spPr>
          <a:xfrm>
            <a:off x="10566203" y="-80029"/>
            <a:ext cx="13761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23"/>
          <p:cNvSpPr/>
          <p:nvPr/>
        </p:nvSpPr>
        <p:spPr>
          <a:xfrm rot="5400000">
            <a:off x="10096821" y="3341949"/>
            <a:ext cx="2314800" cy="199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5CC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23"/>
          <p:cNvSpPr txBox="1"/>
          <p:nvPr/>
        </p:nvSpPr>
        <p:spPr>
          <a:xfrm>
            <a:off x="10566178" y="3541521"/>
            <a:ext cx="13761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45" name="Google Shape;845;p123"/>
          <p:cNvSpPr/>
          <p:nvPr/>
        </p:nvSpPr>
        <p:spPr>
          <a:xfrm rot="5400000">
            <a:off x="11081963" y="1540009"/>
            <a:ext cx="2314800" cy="1995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23"/>
          <p:cNvSpPr txBox="1"/>
          <p:nvPr/>
        </p:nvSpPr>
        <p:spPr>
          <a:xfrm>
            <a:off x="11551328" y="1739571"/>
            <a:ext cx="13761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23"/>
          <p:cNvSpPr txBox="1"/>
          <p:nvPr/>
        </p:nvSpPr>
        <p:spPr>
          <a:xfrm>
            <a:off x="1774825" y="0"/>
            <a:ext cx="90048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6622" b="1">
                <a:solidFill>
                  <a:schemeClr val="lt1"/>
                </a:solidFill>
              </a:rPr>
            </a:br>
            <a:r>
              <a:rPr lang="nl-NL" sz="6622" b="1">
                <a:solidFill>
                  <a:schemeClr val="lt1"/>
                </a:solidFill>
              </a:rPr>
              <a:t>AANKONDIGING</a:t>
            </a:r>
            <a:br>
              <a:rPr lang="nl-NL" sz="4400" b="1">
                <a:solidFill>
                  <a:schemeClr val="lt2"/>
                </a:solidFill>
              </a:rPr>
            </a:br>
            <a:r>
              <a:rPr lang="nl-NL" sz="4400" b="1">
                <a:solidFill>
                  <a:schemeClr val="lt2"/>
                </a:solidFill>
              </a:rPr>
              <a:t>Voor alle partijen</a:t>
            </a:r>
            <a:endParaRPr/>
          </a:p>
        </p:txBody>
      </p:sp>
      <p:sp>
        <p:nvSpPr>
          <p:cNvPr id="848" name="Google Shape;848;p123"/>
          <p:cNvSpPr txBox="1"/>
          <p:nvPr/>
        </p:nvSpPr>
        <p:spPr>
          <a:xfrm>
            <a:off x="2135350" y="3335875"/>
            <a:ext cx="86442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19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30"/>
              <a:buAutoNum type="arabicPeriod"/>
            </a:pPr>
            <a:r>
              <a:rPr lang="nl-NL" sz="2730" b="1">
                <a:solidFill>
                  <a:schemeClr val="lt2"/>
                </a:solidFill>
              </a:rPr>
              <a:t>Consumenten portaal incl. AI op documenten</a:t>
            </a:r>
            <a:endParaRPr sz="2730" b="1">
              <a:solidFill>
                <a:schemeClr val="lt2"/>
              </a:solidFill>
            </a:endParaRPr>
          </a:p>
          <a:p>
            <a:pPr marL="457200" lvl="0" indent="-4019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30"/>
              <a:buAutoNum type="arabicPeriod"/>
            </a:pPr>
            <a:r>
              <a:rPr lang="nl-NL" sz="2730" b="1">
                <a:solidFill>
                  <a:schemeClr val="lt2"/>
                </a:solidFill>
              </a:rPr>
              <a:t>Brondata </a:t>
            </a:r>
            <a:endParaRPr sz="2730" b="1">
              <a:solidFill>
                <a:schemeClr val="lt2"/>
              </a:solidFill>
            </a:endParaRPr>
          </a:p>
          <a:p>
            <a:pPr marL="457200" lvl="0" indent="-4019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30"/>
              <a:buAutoNum type="arabicPeriod"/>
            </a:pPr>
            <a:r>
              <a:rPr lang="nl-NL" sz="2730" b="1">
                <a:solidFill>
                  <a:schemeClr val="lt2"/>
                </a:solidFill>
              </a:rPr>
              <a:t>Klantprofiel en formulieren</a:t>
            </a:r>
            <a:endParaRPr sz="2730" b="1">
              <a:solidFill>
                <a:schemeClr val="lt2"/>
              </a:solidFill>
            </a:endParaRPr>
          </a:p>
          <a:p>
            <a:pPr marL="457200" lvl="0" indent="-4019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30"/>
              <a:buAutoNum type="arabicPeriod"/>
            </a:pPr>
            <a:r>
              <a:rPr lang="nl-NL" sz="2730" b="1">
                <a:solidFill>
                  <a:schemeClr val="lt2"/>
                </a:solidFill>
              </a:rPr>
              <a:t>Bemiddeling software</a:t>
            </a:r>
            <a:endParaRPr sz="2730" b="1">
              <a:solidFill>
                <a:schemeClr val="lt2"/>
              </a:solidFill>
            </a:endParaRPr>
          </a:p>
          <a:p>
            <a:pPr marL="457200" lvl="0" indent="-40195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30"/>
              <a:buAutoNum type="arabicPeriod"/>
            </a:pPr>
            <a:r>
              <a:rPr lang="nl-NL" sz="2730" b="1">
                <a:solidFill>
                  <a:schemeClr val="lt2"/>
                </a:solidFill>
              </a:rPr>
              <a:t>Workflows</a:t>
            </a:r>
            <a:endParaRPr sz="2730" b="1">
              <a:solidFill>
                <a:schemeClr val="lt2"/>
              </a:solidFill>
            </a:endParaRPr>
          </a:p>
        </p:txBody>
      </p:sp>
      <p:pic>
        <p:nvPicPr>
          <p:cNvPr id="849" name="Google Shape;849;p123" descr="blinqx_logo_wi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5117" y="195421"/>
            <a:ext cx="1718268" cy="45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25"/>
          <p:cNvSpPr txBox="1">
            <a:spLocks noGrp="1"/>
          </p:cNvSpPr>
          <p:nvPr>
            <p:ph type="title"/>
          </p:nvPr>
        </p:nvSpPr>
        <p:spPr>
          <a:xfrm>
            <a:off x="2083574" y="878910"/>
            <a:ext cx="8024852" cy="78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nl-NL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 doen wij</a:t>
            </a:r>
            <a:br>
              <a:rPr lang="nl-NL" sz="4400" b="1">
                <a:latin typeface="Arial"/>
                <a:ea typeface="Arial"/>
                <a:cs typeface="Arial"/>
                <a:sym typeface="Arial"/>
              </a:rPr>
            </a:br>
            <a:r>
              <a:rPr lang="nl-NL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voor het intermediair</a:t>
            </a:r>
            <a:endParaRPr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25"/>
          <p:cNvSpPr/>
          <p:nvPr/>
        </p:nvSpPr>
        <p:spPr>
          <a:xfrm>
            <a:off x="549021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25"/>
          <p:cNvSpPr/>
          <p:nvPr/>
        </p:nvSpPr>
        <p:spPr>
          <a:xfrm>
            <a:off x="746430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25"/>
          <p:cNvSpPr/>
          <p:nvPr/>
        </p:nvSpPr>
        <p:spPr>
          <a:xfrm>
            <a:off x="9438388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25"/>
          <p:cNvSpPr/>
          <p:nvPr/>
        </p:nvSpPr>
        <p:spPr>
          <a:xfrm>
            <a:off x="351613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25"/>
          <p:cNvSpPr/>
          <p:nvPr/>
        </p:nvSpPr>
        <p:spPr>
          <a:xfrm>
            <a:off x="154204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440" y="308416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624" y="3063676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695" y="3064079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4560" y="308416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3411" y="307040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125"/>
          <p:cNvSpPr txBox="1">
            <a:spLocks noGrp="1"/>
          </p:cNvSpPr>
          <p:nvPr>
            <p:ph type="body" idx="1"/>
          </p:nvPr>
        </p:nvSpPr>
        <p:spPr>
          <a:xfrm>
            <a:off x="1155791" y="4436809"/>
            <a:ext cx="1855566" cy="120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Elke klant 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bij </a:t>
            </a:r>
            <a:r>
              <a:rPr lang="nl-NL"/>
              <a:t>B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linqx </a:t>
            </a:r>
            <a:r>
              <a:rPr lang="nl-NL"/>
              <a:t>k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rijgt toegang tot bemiddeling &amp; workflow</a:t>
            </a:r>
            <a:endParaRPr/>
          </a:p>
        </p:txBody>
      </p:sp>
      <p:sp>
        <p:nvSpPr>
          <p:cNvPr id="874" name="Google Shape;874;p125"/>
          <p:cNvSpPr txBox="1">
            <a:spLocks noGrp="1"/>
          </p:cNvSpPr>
          <p:nvPr>
            <p:ph type="body" idx="2"/>
          </p:nvPr>
        </p:nvSpPr>
        <p:spPr>
          <a:xfrm>
            <a:off x="5245543" y="4436809"/>
            <a:ext cx="1774208" cy="12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Allemaal toegang tot 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een online klantportaal</a:t>
            </a:r>
            <a:endParaRPr/>
          </a:p>
        </p:txBody>
      </p:sp>
      <p:sp>
        <p:nvSpPr>
          <p:cNvPr id="875" name="Google Shape;875;p125"/>
          <p:cNvSpPr txBox="1">
            <a:spLocks noGrp="1"/>
          </p:cNvSpPr>
          <p:nvPr>
            <p:ph type="body" idx="3"/>
          </p:nvPr>
        </p:nvSpPr>
        <p:spPr>
          <a:xfrm>
            <a:off x="7139712" y="4436810"/>
            <a:ext cx="1855567" cy="120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Iedereen krijgt toegang tot AI &amp; document analyse</a:t>
            </a:r>
            <a:endParaRPr/>
          </a:p>
        </p:txBody>
      </p:sp>
      <p:sp>
        <p:nvSpPr>
          <p:cNvPr id="876" name="Google Shape;876;p125"/>
          <p:cNvSpPr txBox="1">
            <a:spLocks noGrp="1"/>
          </p:cNvSpPr>
          <p:nvPr>
            <p:ph type="body" idx="4"/>
          </p:nvPr>
        </p:nvSpPr>
        <p:spPr>
          <a:xfrm>
            <a:off x="3270022" y="4436809"/>
            <a:ext cx="1698607" cy="12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Betere datakwaliteit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Allemaal toegang tot brondata</a:t>
            </a:r>
            <a:endParaRPr/>
          </a:p>
        </p:txBody>
      </p:sp>
      <p:sp>
        <p:nvSpPr>
          <p:cNvPr id="877" name="Google Shape;877;p125"/>
          <p:cNvSpPr txBox="1"/>
          <p:nvPr/>
        </p:nvSpPr>
        <p:spPr>
          <a:xfrm>
            <a:off x="9180642" y="4436810"/>
            <a:ext cx="1855567" cy="93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Toegang tot functionaliteiten zoals automatisch blurren van documenten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26"/>
          <p:cNvSpPr txBox="1">
            <a:spLocks noGrp="1"/>
          </p:cNvSpPr>
          <p:nvPr>
            <p:ph type="title"/>
          </p:nvPr>
        </p:nvSpPr>
        <p:spPr>
          <a:xfrm>
            <a:off x="1999699" y="917760"/>
            <a:ext cx="80250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nl-NL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 doen wij</a:t>
            </a:r>
            <a:br>
              <a:rPr lang="nl-NL" sz="4400" b="1">
                <a:latin typeface="Arial"/>
                <a:ea typeface="Arial"/>
                <a:cs typeface="Arial"/>
                <a:sym typeface="Arial"/>
              </a:rPr>
            </a:br>
            <a:r>
              <a:rPr lang="nl-NL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voor serviceproviders</a:t>
            </a:r>
            <a:endParaRPr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26"/>
          <p:cNvSpPr/>
          <p:nvPr/>
        </p:nvSpPr>
        <p:spPr>
          <a:xfrm>
            <a:off x="549021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26"/>
          <p:cNvSpPr/>
          <p:nvPr/>
        </p:nvSpPr>
        <p:spPr>
          <a:xfrm>
            <a:off x="746430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26"/>
          <p:cNvSpPr/>
          <p:nvPr/>
        </p:nvSpPr>
        <p:spPr>
          <a:xfrm>
            <a:off x="9438388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26"/>
          <p:cNvSpPr/>
          <p:nvPr/>
        </p:nvSpPr>
        <p:spPr>
          <a:xfrm>
            <a:off x="351613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26"/>
          <p:cNvSpPr/>
          <p:nvPr/>
        </p:nvSpPr>
        <p:spPr>
          <a:xfrm>
            <a:off x="154204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9" name="Google Shape;889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440" y="308416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624" y="3063676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695" y="3064079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4560" y="308416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3411" y="307040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126"/>
          <p:cNvSpPr txBox="1">
            <a:spLocks noGrp="1"/>
          </p:cNvSpPr>
          <p:nvPr>
            <p:ph type="body" idx="1"/>
          </p:nvPr>
        </p:nvSpPr>
        <p:spPr>
          <a:xfrm>
            <a:off x="1155791" y="4436809"/>
            <a:ext cx="1855566" cy="120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Elke klant 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bij S.P.</a:t>
            </a:r>
            <a:br>
              <a:rPr lang="nl-NL">
                <a:latin typeface="Arial"/>
                <a:ea typeface="Arial"/>
                <a:cs typeface="Arial"/>
                <a:sym typeface="Arial"/>
              </a:rPr>
            </a:br>
            <a:r>
              <a:rPr lang="nl-NL">
                <a:latin typeface="Arial"/>
                <a:ea typeface="Arial"/>
                <a:cs typeface="Arial"/>
                <a:sym typeface="Arial"/>
              </a:rPr>
              <a:t>Krijgt toegang tot Track&amp;trace</a:t>
            </a:r>
            <a:endParaRPr/>
          </a:p>
        </p:txBody>
      </p:sp>
      <p:sp>
        <p:nvSpPr>
          <p:cNvPr id="895" name="Google Shape;895;p126"/>
          <p:cNvSpPr txBox="1">
            <a:spLocks noGrp="1"/>
          </p:cNvSpPr>
          <p:nvPr>
            <p:ph type="body" idx="2"/>
          </p:nvPr>
        </p:nvSpPr>
        <p:spPr>
          <a:xfrm>
            <a:off x="5245543" y="4436809"/>
            <a:ext cx="1774208" cy="12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Allemaal toegang tot 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een online klantportaal</a:t>
            </a:r>
            <a:endParaRPr/>
          </a:p>
        </p:txBody>
      </p:sp>
      <p:sp>
        <p:nvSpPr>
          <p:cNvPr id="896" name="Google Shape;896;p126"/>
          <p:cNvSpPr txBox="1">
            <a:spLocks noGrp="1"/>
          </p:cNvSpPr>
          <p:nvPr>
            <p:ph type="body" idx="3"/>
          </p:nvPr>
        </p:nvSpPr>
        <p:spPr>
          <a:xfrm>
            <a:off x="7139712" y="4436810"/>
            <a:ext cx="1855567" cy="120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Iedereen krijgt toegang tot AI &amp; document analyse</a:t>
            </a:r>
            <a:endParaRPr/>
          </a:p>
        </p:txBody>
      </p:sp>
      <p:sp>
        <p:nvSpPr>
          <p:cNvPr id="897" name="Google Shape;897;p126"/>
          <p:cNvSpPr txBox="1">
            <a:spLocks noGrp="1"/>
          </p:cNvSpPr>
          <p:nvPr>
            <p:ph type="body" idx="4"/>
          </p:nvPr>
        </p:nvSpPr>
        <p:spPr>
          <a:xfrm>
            <a:off x="3270022" y="4436809"/>
            <a:ext cx="1698607" cy="12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Betere datakwaliteit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Allemaal toegang tot brondata</a:t>
            </a:r>
            <a:endParaRPr/>
          </a:p>
        </p:txBody>
      </p:sp>
      <p:sp>
        <p:nvSpPr>
          <p:cNvPr id="898" name="Google Shape;898;p126"/>
          <p:cNvSpPr txBox="1"/>
          <p:nvPr/>
        </p:nvSpPr>
        <p:spPr>
          <a:xfrm>
            <a:off x="9180642" y="4436810"/>
            <a:ext cx="1855567" cy="93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Toegang tot functionaliteiten zoals automatisch blurren van documenten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27"/>
          <p:cNvSpPr txBox="1">
            <a:spLocks noGrp="1"/>
          </p:cNvSpPr>
          <p:nvPr>
            <p:ph type="title"/>
          </p:nvPr>
        </p:nvSpPr>
        <p:spPr>
          <a:xfrm>
            <a:off x="2083574" y="889070"/>
            <a:ext cx="8024852" cy="78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nl-NL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Geldverstrekkers die </a:t>
            </a:r>
            <a:r>
              <a:rPr lang="nl-NL" b="1">
                <a:solidFill>
                  <a:schemeClr val="lt1"/>
                </a:solidFill>
              </a:rPr>
              <a:t>meedoen</a:t>
            </a:r>
            <a:r>
              <a:rPr lang="nl-NL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Krijgen toegang tot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05" name="Google Shape;905;p127"/>
          <p:cNvSpPr/>
          <p:nvPr/>
        </p:nvSpPr>
        <p:spPr>
          <a:xfrm>
            <a:off x="549021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27"/>
          <p:cNvSpPr/>
          <p:nvPr/>
        </p:nvSpPr>
        <p:spPr>
          <a:xfrm>
            <a:off x="746430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27"/>
          <p:cNvSpPr/>
          <p:nvPr/>
        </p:nvSpPr>
        <p:spPr>
          <a:xfrm>
            <a:off x="9438388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27"/>
          <p:cNvSpPr/>
          <p:nvPr/>
        </p:nvSpPr>
        <p:spPr>
          <a:xfrm>
            <a:off x="351613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27"/>
          <p:cNvSpPr/>
          <p:nvPr/>
        </p:nvSpPr>
        <p:spPr>
          <a:xfrm>
            <a:off x="154204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0" name="Google Shape;910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440" y="308416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624" y="3063676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695" y="3064079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1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4560" y="308416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1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3411" y="307040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27"/>
          <p:cNvSpPr txBox="1">
            <a:spLocks noGrp="1"/>
          </p:cNvSpPr>
          <p:nvPr>
            <p:ph type="body" idx="1"/>
          </p:nvPr>
        </p:nvSpPr>
        <p:spPr>
          <a:xfrm>
            <a:off x="1155791" y="4436809"/>
            <a:ext cx="1855566" cy="120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Inzicht proces van oriëntatie tot aanvraag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27"/>
          <p:cNvSpPr txBox="1">
            <a:spLocks noGrp="1"/>
          </p:cNvSpPr>
          <p:nvPr>
            <p:ph type="body" idx="2"/>
          </p:nvPr>
        </p:nvSpPr>
        <p:spPr>
          <a:xfrm>
            <a:off x="5245543" y="4436809"/>
            <a:ext cx="1774208" cy="12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toegang tot 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geanonimiseerde data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27"/>
          <p:cNvSpPr txBox="1">
            <a:spLocks noGrp="1"/>
          </p:cNvSpPr>
          <p:nvPr>
            <p:ph type="body" idx="3"/>
          </p:nvPr>
        </p:nvSpPr>
        <p:spPr>
          <a:xfrm>
            <a:off x="7139712" y="4436810"/>
            <a:ext cx="1855567" cy="120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Versnelling eigen proces met pre-validatie</a:t>
            </a:r>
            <a:endParaRPr/>
          </a:p>
        </p:txBody>
      </p:sp>
      <p:sp>
        <p:nvSpPr>
          <p:cNvPr id="918" name="Google Shape;918;p127"/>
          <p:cNvSpPr txBox="1">
            <a:spLocks noGrp="1"/>
          </p:cNvSpPr>
          <p:nvPr>
            <p:ph type="body" idx="4"/>
          </p:nvPr>
        </p:nvSpPr>
        <p:spPr>
          <a:xfrm>
            <a:off x="3270022" y="4436809"/>
            <a:ext cx="1698607" cy="12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/>
              <a:t>Betere datakwaliteit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Combinatie van berekeningen met product gegevens</a:t>
            </a:r>
            <a:endParaRPr/>
          </a:p>
        </p:txBody>
      </p:sp>
      <p:sp>
        <p:nvSpPr>
          <p:cNvPr id="919" name="Google Shape;919;p127"/>
          <p:cNvSpPr txBox="1"/>
          <p:nvPr/>
        </p:nvSpPr>
        <p:spPr>
          <a:xfrm>
            <a:off x="9180642" y="4436810"/>
            <a:ext cx="1855567" cy="93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Zekerheid bieden aan adviseur en consument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29"/>
          <p:cNvSpPr txBox="1">
            <a:spLocks noGrp="1"/>
          </p:cNvSpPr>
          <p:nvPr>
            <p:ph type="title"/>
          </p:nvPr>
        </p:nvSpPr>
        <p:spPr>
          <a:xfrm>
            <a:off x="695324" y="549275"/>
            <a:ext cx="81927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AI: waaraan werken we?</a:t>
            </a:r>
            <a:endParaRPr/>
          </a:p>
        </p:txBody>
      </p:sp>
      <p:sp>
        <p:nvSpPr>
          <p:cNvPr id="945" name="Google Shape;945;p129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  <p:sp>
        <p:nvSpPr>
          <p:cNvPr id="946" name="Google Shape;946;p129"/>
          <p:cNvSpPr/>
          <p:nvPr/>
        </p:nvSpPr>
        <p:spPr>
          <a:xfrm rot="5400000">
            <a:off x="1081741" y="3870856"/>
            <a:ext cx="585000" cy="50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29"/>
          <p:cNvSpPr/>
          <p:nvPr/>
        </p:nvSpPr>
        <p:spPr>
          <a:xfrm rot="5400000">
            <a:off x="2810504" y="5259969"/>
            <a:ext cx="1549500" cy="133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29"/>
          <p:cNvSpPr/>
          <p:nvPr/>
        </p:nvSpPr>
        <p:spPr>
          <a:xfrm rot="5400000">
            <a:off x="781547" y="4675274"/>
            <a:ext cx="1839300" cy="1585800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FEEB99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29"/>
          <p:cNvSpPr/>
          <p:nvPr/>
        </p:nvSpPr>
        <p:spPr>
          <a:xfrm rot="5400000">
            <a:off x="-237337" y="5457681"/>
            <a:ext cx="1549500" cy="133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29"/>
          <p:cNvSpPr/>
          <p:nvPr/>
        </p:nvSpPr>
        <p:spPr>
          <a:xfrm rot="5400000">
            <a:off x="2256042" y="6365176"/>
            <a:ext cx="585000" cy="50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29"/>
          <p:cNvSpPr/>
          <p:nvPr/>
        </p:nvSpPr>
        <p:spPr>
          <a:xfrm rot="5400000">
            <a:off x="-853854" y="2920103"/>
            <a:ext cx="1839300" cy="1585800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FEEB99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29"/>
          <p:cNvSpPr/>
          <p:nvPr/>
        </p:nvSpPr>
        <p:spPr>
          <a:xfrm rot="5400000">
            <a:off x="4943231" y="1671618"/>
            <a:ext cx="2664900" cy="22974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 cap="flat" cmpd="sng">
            <a:solidFill>
              <a:srgbClr val="FFC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29"/>
          <p:cNvSpPr txBox="1"/>
          <p:nvPr/>
        </p:nvSpPr>
        <p:spPr>
          <a:xfrm>
            <a:off x="5483459" y="1901389"/>
            <a:ext cx="15843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Automatisch herkennen van documenten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29"/>
          <p:cNvSpPr/>
          <p:nvPr/>
        </p:nvSpPr>
        <p:spPr>
          <a:xfrm rot="5400000">
            <a:off x="6300238" y="4062414"/>
            <a:ext cx="2664900" cy="22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29"/>
          <p:cNvSpPr txBox="1"/>
          <p:nvPr/>
        </p:nvSpPr>
        <p:spPr>
          <a:xfrm>
            <a:off x="6840484" y="4292189"/>
            <a:ext cx="15843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Blurrify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29"/>
          <p:cNvSpPr/>
          <p:nvPr/>
        </p:nvSpPr>
        <p:spPr>
          <a:xfrm rot="5400000">
            <a:off x="7657374" y="1638858"/>
            <a:ext cx="2664900" cy="22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29"/>
          <p:cNvSpPr txBox="1"/>
          <p:nvPr/>
        </p:nvSpPr>
        <p:spPr>
          <a:xfrm>
            <a:off x="8197609" y="1868639"/>
            <a:ext cx="15843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extraheren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29"/>
          <p:cNvSpPr/>
          <p:nvPr/>
        </p:nvSpPr>
        <p:spPr>
          <a:xfrm rot="5400000">
            <a:off x="3614843" y="4124214"/>
            <a:ext cx="2664900" cy="22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29"/>
          <p:cNvSpPr txBox="1"/>
          <p:nvPr/>
        </p:nvSpPr>
        <p:spPr>
          <a:xfrm>
            <a:off x="4155146" y="4354014"/>
            <a:ext cx="15843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KYC- trajecten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29"/>
          <p:cNvSpPr/>
          <p:nvPr/>
        </p:nvSpPr>
        <p:spPr>
          <a:xfrm rot="5400000">
            <a:off x="8790506" y="4124218"/>
            <a:ext cx="2664900" cy="22974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 cap="flat" cmpd="sng">
            <a:solidFill>
              <a:srgbClr val="FFC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29"/>
          <p:cNvSpPr txBox="1"/>
          <p:nvPr/>
        </p:nvSpPr>
        <p:spPr>
          <a:xfrm>
            <a:off x="9256325" y="4800775"/>
            <a:ext cx="1782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>
                <a:solidFill>
                  <a:schemeClr val="dk1"/>
                </a:solidFill>
              </a:rPr>
              <a:t>Claims </a:t>
            </a:r>
            <a:br>
              <a:rPr lang="nl-NL" sz="1900">
                <a:solidFill>
                  <a:schemeClr val="dk1"/>
                </a:solidFill>
              </a:rPr>
            </a:br>
            <a:r>
              <a:rPr lang="nl-NL" sz="1900">
                <a:solidFill>
                  <a:schemeClr val="dk1"/>
                </a:solidFill>
              </a:rPr>
              <a:t>afhandeling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0"/>
          <p:cNvSpPr txBox="1">
            <a:spLocks noGrp="1"/>
          </p:cNvSpPr>
          <p:nvPr>
            <p:ph type="title"/>
          </p:nvPr>
        </p:nvSpPr>
        <p:spPr>
          <a:xfrm>
            <a:off x="695325" y="549275"/>
            <a:ext cx="10801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Blurren van paspoort - live</a:t>
            </a:r>
            <a:endParaRPr/>
          </a:p>
        </p:txBody>
      </p:sp>
      <p:sp>
        <p:nvSpPr>
          <p:cNvPr id="968" name="Google Shape;968;p130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  <p:sp>
        <p:nvSpPr>
          <p:cNvPr id="969" name="Google Shape;969;p130"/>
          <p:cNvSpPr/>
          <p:nvPr/>
        </p:nvSpPr>
        <p:spPr>
          <a:xfrm rot="5400000">
            <a:off x="1081741" y="3870856"/>
            <a:ext cx="585000" cy="50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30"/>
          <p:cNvSpPr/>
          <p:nvPr/>
        </p:nvSpPr>
        <p:spPr>
          <a:xfrm rot="5400000">
            <a:off x="2810504" y="5259969"/>
            <a:ext cx="1549500" cy="133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30"/>
          <p:cNvSpPr/>
          <p:nvPr/>
        </p:nvSpPr>
        <p:spPr>
          <a:xfrm rot="5400000">
            <a:off x="781547" y="4675274"/>
            <a:ext cx="1839300" cy="1585800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FEEB99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30"/>
          <p:cNvSpPr/>
          <p:nvPr/>
        </p:nvSpPr>
        <p:spPr>
          <a:xfrm rot="5400000">
            <a:off x="-237337" y="5457681"/>
            <a:ext cx="1549500" cy="133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30"/>
          <p:cNvSpPr/>
          <p:nvPr/>
        </p:nvSpPr>
        <p:spPr>
          <a:xfrm rot="5400000">
            <a:off x="2256042" y="6365176"/>
            <a:ext cx="585000" cy="50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166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30"/>
          <p:cNvSpPr/>
          <p:nvPr/>
        </p:nvSpPr>
        <p:spPr>
          <a:xfrm rot="5400000">
            <a:off x="-853854" y="2920103"/>
            <a:ext cx="1839300" cy="1585800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FEEB99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5" name="Google Shape;975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413" y="1892100"/>
            <a:ext cx="9238900" cy="496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31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31"/>
          <p:cNvSpPr txBox="1">
            <a:spLocks noGrp="1"/>
          </p:cNvSpPr>
          <p:nvPr>
            <p:ph type="title"/>
          </p:nvPr>
        </p:nvSpPr>
        <p:spPr>
          <a:xfrm>
            <a:off x="873136" y="2814787"/>
            <a:ext cx="394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xxx</a:t>
            </a:r>
            <a:endParaRPr sz="3200">
              <a:solidFill>
                <a:schemeClr val="lt2"/>
              </a:solidFill>
            </a:endParaRPr>
          </a:p>
        </p:txBody>
      </p:sp>
      <p:sp>
        <p:nvSpPr>
          <p:cNvPr id="983" name="Google Shape;983;p131"/>
          <p:cNvSpPr/>
          <p:nvPr/>
        </p:nvSpPr>
        <p:spPr>
          <a:xfrm rot="5400000">
            <a:off x="2782472" y="5687287"/>
            <a:ext cx="1549500" cy="133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6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131"/>
          <p:cNvSpPr/>
          <p:nvPr/>
        </p:nvSpPr>
        <p:spPr>
          <a:xfrm rot="5400000">
            <a:off x="753514" y="5102592"/>
            <a:ext cx="1839300" cy="1585800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FFE67F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31"/>
          <p:cNvSpPr/>
          <p:nvPr/>
        </p:nvSpPr>
        <p:spPr>
          <a:xfrm rot="5400000">
            <a:off x="-265369" y="5884999"/>
            <a:ext cx="1549500" cy="133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6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31"/>
          <p:cNvSpPr/>
          <p:nvPr/>
        </p:nvSpPr>
        <p:spPr>
          <a:xfrm rot="5400000">
            <a:off x="2228010" y="6792494"/>
            <a:ext cx="585000" cy="50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6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31"/>
          <p:cNvSpPr/>
          <p:nvPr/>
        </p:nvSpPr>
        <p:spPr>
          <a:xfrm rot="5400000">
            <a:off x="-881886" y="3347421"/>
            <a:ext cx="1839300" cy="1585800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FFE67F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31"/>
          <p:cNvSpPr/>
          <p:nvPr/>
        </p:nvSpPr>
        <p:spPr>
          <a:xfrm rot="5400000">
            <a:off x="4865698" y="3869011"/>
            <a:ext cx="2923200" cy="252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1"/>
          <p:cNvSpPr txBox="1"/>
          <p:nvPr/>
        </p:nvSpPr>
        <p:spPr>
          <a:xfrm>
            <a:off x="5458310" y="4121000"/>
            <a:ext cx="17379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Automatisch gespreks-</a:t>
            </a:r>
            <a:br>
              <a:rPr lang="nl-NL" sz="1800">
                <a:solidFill>
                  <a:schemeClr val="dk1"/>
                </a:solidFill>
              </a:rPr>
            </a:b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verslag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31"/>
          <p:cNvSpPr/>
          <p:nvPr/>
        </p:nvSpPr>
        <p:spPr>
          <a:xfrm rot="5400000">
            <a:off x="7711850" y="3839193"/>
            <a:ext cx="2923200" cy="2520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31"/>
          <p:cNvSpPr txBox="1"/>
          <p:nvPr/>
        </p:nvSpPr>
        <p:spPr>
          <a:xfrm>
            <a:off x="8304460" y="4091175"/>
            <a:ext cx="17379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</a:rPr>
              <a:t>Analyse van keuzes afspraak tot passeren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31"/>
          <p:cNvSpPr/>
          <p:nvPr/>
        </p:nvSpPr>
        <p:spPr>
          <a:xfrm rot="5400000">
            <a:off x="6270249" y="1250961"/>
            <a:ext cx="2923200" cy="2520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1EC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31"/>
          <p:cNvSpPr txBox="1"/>
          <p:nvPr/>
        </p:nvSpPr>
        <p:spPr>
          <a:xfrm>
            <a:off x="6862860" y="1502950"/>
            <a:ext cx="17379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Automatiseren adviesrapport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31"/>
          <p:cNvSpPr/>
          <p:nvPr/>
        </p:nvSpPr>
        <p:spPr>
          <a:xfrm rot="5400000">
            <a:off x="9124441" y="1241022"/>
            <a:ext cx="2923200" cy="252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31"/>
          <p:cNvSpPr txBox="1"/>
          <p:nvPr/>
        </p:nvSpPr>
        <p:spPr>
          <a:xfrm>
            <a:off x="9717060" y="1493000"/>
            <a:ext cx="17379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Klantprofiel</a:t>
            </a:r>
            <a:endParaRPr sz="1800"/>
          </a:p>
        </p:txBody>
      </p:sp>
      <p:sp>
        <p:nvSpPr>
          <p:cNvPr id="996" name="Google Shape;996;p131"/>
          <p:cNvSpPr txBox="1"/>
          <p:nvPr/>
        </p:nvSpPr>
        <p:spPr>
          <a:xfrm>
            <a:off x="1025536" y="2967187"/>
            <a:ext cx="394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632"/>
              </a:buClr>
              <a:buSzPts val="4400"/>
              <a:buFont typeface="Arial"/>
              <a:buNone/>
            </a:pPr>
            <a:r>
              <a:rPr lang="nl-NL" sz="4400">
                <a:solidFill>
                  <a:srgbClr val="1D2632"/>
                </a:solidFill>
                <a:latin typeface="Arial"/>
                <a:ea typeface="Arial"/>
                <a:cs typeface="Arial"/>
                <a:sym typeface="Arial"/>
              </a:rPr>
              <a:t>What’s cooking?</a:t>
            </a:r>
            <a:endParaRPr sz="4400">
              <a:solidFill>
                <a:srgbClr val="1D26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131" descr="Afbeelding met logo, Graphics, symbool, ontwerp  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6268" y="275773"/>
            <a:ext cx="1777868" cy="54328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31"/>
          <p:cNvSpPr/>
          <p:nvPr/>
        </p:nvSpPr>
        <p:spPr>
          <a:xfrm rot="5400000">
            <a:off x="1081741" y="3870856"/>
            <a:ext cx="585000" cy="50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6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32"/>
          <p:cNvSpPr txBox="1">
            <a:spLocks noGrp="1"/>
          </p:cNvSpPr>
          <p:nvPr>
            <p:ph type="title"/>
          </p:nvPr>
        </p:nvSpPr>
        <p:spPr>
          <a:xfrm>
            <a:off x="2083574" y="878910"/>
            <a:ext cx="8024852" cy="78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lang="nl-NL" b="1"/>
              <a:t>Vernieuwd</a:t>
            </a:r>
            <a:r>
              <a:rPr lang="nl-NL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400" b="1">
                <a:latin typeface="Arial"/>
                <a:ea typeface="Arial"/>
                <a:cs typeface="Arial"/>
                <a:sym typeface="Arial"/>
              </a:rPr>
              <a:t>proces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32"/>
          <p:cNvSpPr txBox="1">
            <a:spLocks noGrp="1"/>
          </p:cNvSpPr>
          <p:nvPr>
            <p:ph type="body" idx="3"/>
          </p:nvPr>
        </p:nvSpPr>
        <p:spPr>
          <a:xfrm>
            <a:off x="1542049" y="4436810"/>
            <a:ext cx="1206384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nl-NL"/>
              <a:t>Oriëntatie</a:t>
            </a:r>
            <a:endParaRPr/>
          </a:p>
        </p:txBody>
      </p:sp>
      <p:sp>
        <p:nvSpPr>
          <p:cNvPr id="1005" name="Google Shape;1005;p132"/>
          <p:cNvSpPr txBox="1">
            <a:spLocks noGrp="1"/>
          </p:cNvSpPr>
          <p:nvPr>
            <p:ph type="body" idx="6"/>
          </p:nvPr>
        </p:nvSpPr>
        <p:spPr>
          <a:xfrm>
            <a:off x="5490220" y="4436810"/>
            <a:ext cx="1206384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nl-NL"/>
              <a:t>Aanvraag</a:t>
            </a:r>
            <a:endParaRPr/>
          </a:p>
        </p:txBody>
      </p:sp>
      <p:sp>
        <p:nvSpPr>
          <p:cNvPr id="1006" name="Google Shape;1006;p132"/>
          <p:cNvSpPr txBox="1">
            <a:spLocks noGrp="1"/>
          </p:cNvSpPr>
          <p:nvPr>
            <p:ph type="body" idx="9"/>
          </p:nvPr>
        </p:nvSpPr>
        <p:spPr>
          <a:xfrm>
            <a:off x="7464304" y="4436810"/>
            <a:ext cx="1206384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nl-NL"/>
              <a:t>Acceptatie</a:t>
            </a:r>
            <a:endParaRPr/>
          </a:p>
        </p:txBody>
      </p:sp>
      <p:sp>
        <p:nvSpPr>
          <p:cNvPr id="1007" name="Google Shape;1007;p132"/>
          <p:cNvSpPr txBox="1">
            <a:spLocks noGrp="1"/>
          </p:cNvSpPr>
          <p:nvPr>
            <p:ph type="body" idx="15"/>
          </p:nvPr>
        </p:nvSpPr>
        <p:spPr>
          <a:xfrm>
            <a:off x="3426594" y="4436810"/>
            <a:ext cx="1295924" cy="57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nl-NL"/>
              <a:t>Inventarisatie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nl-NL"/>
              <a:t>&amp; Advies</a:t>
            </a:r>
            <a:endParaRPr/>
          </a:p>
        </p:txBody>
      </p:sp>
      <p:sp>
        <p:nvSpPr>
          <p:cNvPr id="1008" name="Google Shape;1008;p132"/>
          <p:cNvSpPr/>
          <p:nvPr/>
        </p:nvSpPr>
        <p:spPr>
          <a:xfrm>
            <a:off x="549021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32"/>
          <p:cNvSpPr/>
          <p:nvPr/>
        </p:nvSpPr>
        <p:spPr>
          <a:xfrm>
            <a:off x="746430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32"/>
          <p:cNvSpPr/>
          <p:nvPr/>
        </p:nvSpPr>
        <p:spPr>
          <a:xfrm>
            <a:off x="9438388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32"/>
          <p:cNvSpPr/>
          <p:nvPr/>
        </p:nvSpPr>
        <p:spPr>
          <a:xfrm>
            <a:off x="3516134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2" name="Google Shape;1012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579" y="3064079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32"/>
          <p:cNvSpPr/>
          <p:nvPr/>
        </p:nvSpPr>
        <p:spPr>
          <a:xfrm>
            <a:off x="1542049" y="2732495"/>
            <a:ext cx="1206384" cy="1393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4" name="Google Shape;1014;p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9326" y="30438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7440" y="30438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223780">
            <a:off x="5772647" y="3064079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86759" y="3064079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32"/>
          <p:cNvSpPr txBox="1"/>
          <p:nvPr/>
        </p:nvSpPr>
        <p:spPr>
          <a:xfrm>
            <a:off x="9438388" y="4436810"/>
            <a:ext cx="1206384" cy="43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Beheer</a:t>
            </a:r>
            <a:endParaRPr/>
          </a:p>
        </p:txBody>
      </p:sp>
      <p:sp>
        <p:nvSpPr>
          <p:cNvPr id="1019" name="Google Shape;1019;p132"/>
          <p:cNvSpPr txBox="1"/>
          <p:nvPr/>
        </p:nvSpPr>
        <p:spPr>
          <a:xfrm>
            <a:off x="3393425" y="5400400"/>
            <a:ext cx="34005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b="1">
                <a:solidFill>
                  <a:schemeClr val="dk1"/>
                </a:solidFill>
              </a:rPr>
              <a:t>Acceptatie en validatie documenten aan het begin van de keten</a:t>
            </a:r>
            <a:br>
              <a:rPr lang="nl-NL" b="1">
                <a:solidFill>
                  <a:schemeClr val="dk1"/>
                </a:solidFill>
              </a:rPr>
            </a:br>
            <a:r>
              <a:rPr lang="nl-NL" b="1">
                <a:solidFill>
                  <a:schemeClr val="dk1"/>
                </a:solidFill>
              </a:rPr>
              <a:t>cross check met brondata</a:t>
            </a:r>
            <a:endParaRPr sz="1600" b="1"/>
          </a:p>
        </p:txBody>
      </p:sp>
      <p:sp>
        <p:nvSpPr>
          <p:cNvPr id="1020" name="Google Shape;1020;p132"/>
          <p:cNvSpPr/>
          <p:nvPr/>
        </p:nvSpPr>
        <p:spPr>
          <a:xfrm rot="5400000">
            <a:off x="6977292" y="1584766"/>
            <a:ext cx="180146" cy="7102462"/>
          </a:xfrm>
          <a:prstGeom prst="rightBrace">
            <a:avLst>
              <a:gd name="adj1" fmla="val 104211"/>
              <a:gd name="adj2" fmla="val 78310"/>
            </a:avLst>
          </a:prstGeom>
          <a:noFill/>
          <a:ln w="952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1" name="Google Shape;1021;p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28450" y="1972681"/>
            <a:ext cx="433581" cy="43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4077" y="1972681"/>
            <a:ext cx="433581" cy="43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9704" y="1972681"/>
            <a:ext cx="433581" cy="43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5331" y="1972681"/>
            <a:ext cx="433581" cy="43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0956" y="1972681"/>
            <a:ext cx="433581" cy="4335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132"/>
          <p:cNvCxnSpPr/>
          <p:nvPr/>
        </p:nvCxnSpPr>
        <p:spPr>
          <a:xfrm>
            <a:off x="2526176" y="2189471"/>
            <a:ext cx="120375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027" name="Google Shape;1027;p132"/>
          <p:cNvCxnSpPr/>
          <p:nvPr/>
        </p:nvCxnSpPr>
        <p:spPr>
          <a:xfrm>
            <a:off x="4491803" y="2189471"/>
            <a:ext cx="120375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028" name="Google Shape;1028;p132"/>
          <p:cNvCxnSpPr/>
          <p:nvPr/>
        </p:nvCxnSpPr>
        <p:spPr>
          <a:xfrm>
            <a:off x="6457430" y="2189471"/>
            <a:ext cx="120375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029" name="Google Shape;1029;p132"/>
          <p:cNvCxnSpPr/>
          <p:nvPr/>
        </p:nvCxnSpPr>
        <p:spPr>
          <a:xfrm>
            <a:off x="8423057" y="2189471"/>
            <a:ext cx="120375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139" descr="blinqx_logo_wi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867" y="392771"/>
            <a:ext cx="1718268" cy="45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39"/>
          <p:cNvSpPr txBox="1">
            <a:spLocks noGrp="1"/>
          </p:cNvSpPr>
          <p:nvPr>
            <p:ph type="ctrTitle" idx="4294967295"/>
          </p:nvPr>
        </p:nvSpPr>
        <p:spPr>
          <a:xfrm>
            <a:off x="0" y="1102913"/>
            <a:ext cx="121920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0"/>
              <a:buFont typeface="Helvetica Neue"/>
              <a:buNone/>
            </a:pPr>
            <a:r>
              <a:rPr lang="nl-NL" sz="10000" b="1" i="0" u="none" strike="noStrike" cap="none">
                <a:solidFill>
                  <a:srgbClr val="FFCE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Alles voor de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0"/>
              <a:buFont typeface="Helvetica Neue"/>
              <a:buNone/>
            </a:pPr>
            <a:r>
              <a:rPr lang="nl-NL" sz="10000" b="1" i="0" u="none" strike="noStrike" cap="none">
                <a:solidFill>
                  <a:srgbClr val="FFCE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financieel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0"/>
              <a:buFont typeface="Helvetica Neue"/>
              <a:buNone/>
            </a:pPr>
            <a:r>
              <a:rPr lang="nl-NL" sz="10000" b="1" i="0" u="none" strike="noStrike" cap="none">
                <a:solidFill>
                  <a:srgbClr val="FFCE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dienstverlener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1FEFD-FE05-3F64-4D10-70DDB92F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Blinqx</a:t>
            </a:r>
            <a:r>
              <a:rPr lang="nl-NL" dirty="0"/>
              <a:t> groeipad zover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956CD5-4D07-4392-6CB9-013F787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2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8C8A5F68-88C9-DAB2-6D11-DA14C5BDB884}"/>
                  </a:ext>
                </a:extLst>
              </p14:cNvPr>
              <p14:cNvContentPartPr/>
              <p14:nvPr/>
            </p14:nvContentPartPr>
            <p14:xfrm>
              <a:off x="310708" y="4104078"/>
              <a:ext cx="360" cy="3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8C8A5F68-88C9-DAB2-6D11-DA14C5BDB8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708" y="40950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FDF16A26-F95F-87D8-2519-5E82DF1F7CAD}"/>
                  </a:ext>
                </a:extLst>
              </p14:cNvPr>
              <p14:cNvContentPartPr/>
              <p14:nvPr/>
            </p14:nvContentPartPr>
            <p14:xfrm>
              <a:off x="1327348" y="4684758"/>
              <a:ext cx="360" cy="36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FDF16A26-F95F-87D8-2519-5E82DF1F7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348" y="4675758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Google Shape;205;p5">
            <a:extLst>
              <a:ext uri="{FF2B5EF4-FFF2-40B4-BE49-F238E27FC236}">
                <a16:creationId xmlns:a16="http://schemas.microsoft.com/office/drawing/2014/main" id="{D3D75C07-B3CC-608C-224D-21B79221050F}"/>
              </a:ext>
            </a:extLst>
          </p:cNvPr>
          <p:cNvCxnSpPr>
            <a:cxnSpLocks/>
          </p:cNvCxnSpPr>
          <p:nvPr/>
        </p:nvCxnSpPr>
        <p:spPr>
          <a:xfrm>
            <a:off x="2781910" y="3378489"/>
            <a:ext cx="5513" cy="1884957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06;p5">
            <a:extLst>
              <a:ext uri="{FF2B5EF4-FFF2-40B4-BE49-F238E27FC236}">
                <a16:creationId xmlns:a16="http://schemas.microsoft.com/office/drawing/2014/main" id="{70B934BF-913A-B937-4C44-4611C03272CF}"/>
              </a:ext>
            </a:extLst>
          </p:cNvPr>
          <p:cNvCxnSpPr>
            <a:cxnSpLocks/>
          </p:cNvCxnSpPr>
          <p:nvPr/>
        </p:nvCxnSpPr>
        <p:spPr>
          <a:xfrm>
            <a:off x="4223784" y="3343316"/>
            <a:ext cx="0" cy="917998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08;p5">
            <a:extLst>
              <a:ext uri="{FF2B5EF4-FFF2-40B4-BE49-F238E27FC236}">
                <a16:creationId xmlns:a16="http://schemas.microsoft.com/office/drawing/2014/main" id="{A14C23AE-10CA-C1B5-D1F8-D7A4DDD4091C}"/>
              </a:ext>
            </a:extLst>
          </p:cNvPr>
          <p:cNvCxnSpPr>
            <a:cxnSpLocks/>
          </p:cNvCxnSpPr>
          <p:nvPr/>
        </p:nvCxnSpPr>
        <p:spPr>
          <a:xfrm>
            <a:off x="-402774" y="3378489"/>
            <a:ext cx="11685155" cy="10536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09;p5">
            <a:extLst>
              <a:ext uri="{FF2B5EF4-FFF2-40B4-BE49-F238E27FC236}">
                <a16:creationId xmlns:a16="http://schemas.microsoft.com/office/drawing/2014/main" id="{6534F9A8-E31B-175B-3FFE-A4421E84BE17}"/>
              </a:ext>
            </a:extLst>
          </p:cNvPr>
          <p:cNvSpPr/>
          <p:nvPr/>
        </p:nvSpPr>
        <p:spPr>
          <a:xfrm>
            <a:off x="2711624" y="3310866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10;p5">
            <a:extLst>
              <a:ext uri="{FF2B5EF4-FFF2-40B4-BE49-F238E27FC236}">
                <a16:creationId xmlns:a16="http://schemas.microsoft.com/office/drawing/2014/main" id="{209C3F2F-6B39-1516-9B38-820710D2523C}"/>
              </a:ext>
            </a:extLst>
          </p:cNvPr>
          <p:cNvSpPr/>
          <p:nvPr/>
        </p:nvSpPr>
        <p:spPr>
          <a:xfrm>
            <a:off x="4151784" y="3339701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11;p5">
            <a:extLst>
              <a:ext uri="{FF2B5EF4-FFF2-40B4-BE49-F238E27FC236}">
                <a16:creationId xmlns:a16="http://schemas.microsoft.com/office/drawing/2014/main" id="{AB92B016-9280-3908-B4F3-9C61B53C6F0E}"/>
              </a:ext>
            </a:extLst>
          </p:cNvPr>
          <p:cNvSpPr txBox="1"/>
          <p:nvPr/>
        </p:nvSpPr>
        <p:spPr>
          <a:xfrm>
            <a:off x="-52133" y="2863105"/>
            <a:ext cx="1119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ea typeface="DM Sans"/>
                <a:cs typeface="DM Sans"/>
                <a:sym typeface="DM Sans"/>
              </a:rPr>
              <a:t>2019</a:t>
            </a:r>
            <a:endParaRPr sz="1800" dirty="0"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29" name="Google Shape;212;p5">
            <a:extLst>
              <a:ext uri="{FF2B5EF4-FFF2-40B4-BE49-F238E27FC236}">
                <a16:creationId xmlns:a16="http://schemas.microsoft.com/office/drawing/2014/main" id="{74F9769B-850B-54B1-30E4-3AFEC043FDFB}"/>
              </a:ext>
            </a:extLst>
          </p:cNvPr>
          <p:cNvSpPr txBox="1"/>
          <p:nvPr/>
        </p:nvSpPr>
        <p:spPr>
          <a:xfrm>
            <a:off x="839416" y="3522520"/>
            <a:ext cx="1119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ea typeface="DM Sans"/>
                <a:cs typeface="DM Sans"/>
                <a:sym typeface="DM Sans"/>
              </a:rPr>
              <a:t>2021</a:t>
            </a:r>
            <a:endParaRPr sz="1800" dirty="0"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30" name="Google Shape;213;p5">
            <a:extLst>
              <a:ext uri="{FF2B5EF4-FFF2-40B4-BE49-F238E27FC236}">
                <a16:creationId xmlns:a16="http://schemas.microsoft.com/office/drawing/2014/main" id="{4302BCA1-8780-BC62-1478-BE86E4240D5E}"/>
              </a:ext>
            </a:extLst>
          </p:cNvPr>
          <p:cNvSpPr txBox="1"/>
          <p:nvPr/>
        </p:nvSpPr>
        <p:spPr>
          <a:xfrm>
            <a:off x="3071664" y="3522520"/>
            <a:ext cx="1119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ea typeface="DM Sans"/>
                <a:cs typeface="DM Sans"/>
                <a:sym typeface="DM Sans"/>
              </a:rPr>
              <a:t>2022</a:t>
            </a:r>
            <a:endParaRPr sz="1800" dirty="0"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31" name="Google Shape;214;p5">
            <a:extLst>
              <a:ext uri="{FF2B5EF4-FFF2-40B4-BE49-F238E27FC236}">
                <a16:creationId xmlns:a16="http://schemas.microsoft.com/office/drawing/2014/main" id="{7361C6A6-7E41-633B-BCA7-B47AF6948B96}"/>
              </a:ext>
            </a:extLst>
          </p:cNvPr>
          <p:cNvSpPr txBox="1"/>
          <p:nvPr/>
        </p:nvSpPr>
        <p:spPr>
          <a:xfrm>
            <a:off x="5159896" y="2863105"/>
            <a:ext cx="1119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ea typeface="DM Sans"/>
                <a:cs typeface="DM Sans"/>
                <a:sym typeface="DM Sans"/>
              </a:rPr>
              <a:t>2023</a:t>
            </a:r>
            <a:endParaRPr sz="1800" dirty="0">
              <a:latin typeface="+mj-lt"/>
              <a:ea typeface="DM Sans"/>
              <a:cs typeface="DM Sans"/>
              <a:sym typeface="DM Sans"/>
            </a:endParaRPr>
          </a:p>
        </p:txBody>
      </p:sp>
      <p:cxnSp>
        <p:nvCxnSpPr>
          <p:cNvPr id="32" name="Google Shape;215;p5">
            <a:extLst>
              <a:ext uri="{FF2B5EF4-FFF2-40B4-BE49-F238E27FC236}">
                <a16:creationId xmlns:a16="http://schemas.microsoft.com/office/drawing/2014/main" id="{611E4CEA-A6AC-677B-4F73-C41A7CEA55D6}"/>
              </a:ext>
            </a:extLst>
          </p:cNvPr>
          <p:cNvCxnSpPr>
            <a:cxnSpLocks/>
          </p:cNvCxnSpPr>
          <p:nvPr/>
        </p:nvCxnSpPr>
        <p:spPr>
          <a:xfrm>
            <a:off x="507425" y="3454866"/>
            <a:ext cx="0" cy="671223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217;p5">
            <a:extLst>
              <a:ext uri="{FF2B5EF4-FFF2-40B4-BE49-F238E27FC236}">
                <a16:creationId xmlns:a16="http://schemas.microsoft.com/office/drawing/2014/main" id="{13E0176C-2A2D-6114-FB1D-407319BCB152}"/>
              </a:ext>
            </a:extLst>
          </p:cNvPr>
          <p:cNvSpPr txBox="1"/>
          <p:nvPr/>
        </p:nvSpPr>
        <p:spPr>
          <a:xfrm>
            <a:off x="2775741" y="5103574"/>
            <a:ext cx="173334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Introductie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cloud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oplossing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voor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Hypotheek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&amp;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Verzekering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segment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34" name="Google Shape;218;p5">
            <a:extLst>
              <a:ext uri="{FF2B5EF4-FFF2-40B4-BE49-F238E27FC236}">
                <a16:creationId xmlns:a16="http://schemas.microsoft.com/office/drawing/2014/main" id="{F5177F19-7924-02F4-A97B-A91F7C7D1620}"/>
              </a:ext>
            </a:extLst>
          </p:cNvPr>
          <p:cNvCxnSpPr>
            <a:cxnSpLocks/>
          </p:cNvCxnSpPr>
          <p:nvPr/>
        </p:nvCxnSpPr>
        <p:spPr>
          <a:xfrm>
            <a:off x="5296805" y="2305048"/>
            <a:ext cx="0" cy="1055533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19;p5">
            <a:extLst>
              <a:ext uri="{FF2B5EF4-FFF2-40B4-BE49-F238E27FC236}">
                <a16:creationId xmlns:a16="http://schemas.microsoft.com/office/drawing/2014/main" id="{74E5149D-FEFA-0C82-7E30-C715AF01CE2C}"/>
              </a:ext>
            </a:extLst>
          </p:cNvPr>
          <p:cNvSpPr txBox="1"/>
          <p:nvPr/>
        </p:nvSpPr>
        <p:spPr>
          <a:xfrm>
            <a:off x="5280186" y="1460163"/>
            <a:ext cx="158013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Versteviging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Hypotheek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&amp;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Verzekering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segment</a:t>
            </a:r>
            <a:r>
              <a:rPr lang="en-US" sz="1100" dirty="0">
                <a:solidFill>
                  <a:schemeClr val="tx2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met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toevoeging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van 4 labels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sp>
        <p:nvSpPr>
          <p:cNvPr id="36" name="Google Shape;220;p5">
            <a:extLst>
              <a:ext uri="{FF2B5EF4-FFF2-40B4-BE49-F238E27FC236}">
                <a16:creationId xmlns:a16="http://schemas.microsoft.com/office/drawing/2014/main" id="{CE6F96EE-B175-4E06-3EAF-CB57E9033B0A}"/>
              </a:ext>
            </a:extLst>
          </p:cNvPr>
          <p:cNvSpPr txBox="1"/>
          <p:nvPr/>
        </p:nvSpPr>
        <p:spPr>
          <a:xfrm>
            <a:off x="5735960" y="4590035"/>
            <a:ext cx="151618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Toevoeging</a:t>
            </a:r>
            <a:r>
              <a:rPr lang="en-US" sz="1100" b="1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Overheden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segment</a:t>
            </a:r>
            <a:r>
              <a:rPr lang="en-US" sz="1100" dirty="0">
                <a:solidFill>
                  <a:schemeClr val="lt1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aan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bestaand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portfolio met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overname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AllSolutions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sp>
        <p:nvSpPr>
          <p:cNvPr id="37" name="Google Shape;221;p5">
            <a:extLst>
              <a:ext uri="{FF2B5EF4-FFF2-40B4-BE49-F238E27FC236}">
                <a16:creationId xmlns:a16="http://schemas.microsoft.com/office/drawing/2014/main" id="{914A2958-296F-0BA0-5A5F-DA4701C90DCA}"/>
              </a:ext>
            </a:extLst>
          </p:cNvPr>
          <p:cNvSpPr txBox="1"/>
          <p:nvPr/>
        </p:nvSpPr>
        <p:spPr>
          <a:xfrm>
            <a:off x="1415480" y="2011527"/>
            <a:ext cx="22749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Toevoeging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Accountancy segment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aan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bestaand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portfolio met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overname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Hyarchis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38" name="Google Shape;222;p5">
            <a:extLst>
              <a:ext uri="{FF2B5EF4-FFF2-40B4-BE49-F238E27FC236}">
                <a16:creationId xmlns:a16="http://schemas.microsoft.com/office/drawing/2014/main" id="{03D46DC4-3010-2FC1-8E02-9733DE52D03D}"/>
              </a:ext>
            </a:extLst>
          </p:cNvPr>
          <p:cNvCxnSpPr/>
          <p:nvPr/>
        </p:nvCxnSpPr>
        <p:spPr>
          <a:xfrm>
            <a:off x="5882850" y="3390643"/>
            <a:ext cx="0" cy="1147048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223;p5">
            <a:extLst>
              <a:ext uri="{FF2B5EF4-FFF2-40B4-BE49-F238E27FC236}">
                <a16:creationId xmlns:a16="http://schemas.microsoft.com/office/drawing/2014/main" id="{A800F3D3-02D8-108E-6C5C-1FCCBA16C8DD}"/>
              </a:ext>
            </a:extLst>
          </p:cNvPr>
          <p:cNvSpPr txBox="1"/>
          <p:nvPr/>
        </p:nvSpPr>
        <p:spPr>
          <a:xfrm>
            <a:off x="476356" y="3933056"/>
            <a:ext cx="235810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Tech-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ondernemers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Ruud, Ynze, Jelke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en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Chris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starten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nieuwe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onderneming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met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overname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van DIAS Software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en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Aplaza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(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Hypotheek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&amp;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Verzekering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segment)</a:t>
            </a:r>
            <a:endParaRPr sz="1100" dirty="0">
              <a:solidFill>
                <a:schemeClr val="tx2"/>
              </a:solidFill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40" name="Google Shape;224;p5">
            <a:extLst>
              <a:ext uri="{FF2B5EF4-FFF2-40B4-BE49-F238E27FC236}">
                <a16:creationId xmlns:a16="http://schemas.microsoft.com/office/drawing/2014/main" id="{A3488435-0A75-DC37-2681-B35A8DEC95AC}"/>
              </a:ext>
            </a:extLst>
          </p:cNvPr>
          <p:cNvSpPr txBox="1"/>
          <p:nvPr/>
        </p:nvSpPr>
        <p:spPr>
          <a:xfrm>
            <a:off x="4218306" y="4128623"/>
            <a:ext cx="156453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ea typeface="DM Sans"/>
                <a:cs typeface="DM Sans"/>
                <a:sym typeface="DM Sans"/>
              </a:rPr>
              <a:t>DIAS Group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wordt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gevormd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om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uitbreidingsplannen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te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ondersteunen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41" name="Google Shape;225;p5">
            <a:extLst>
              <a:ext uri="{FF2B5EF4-FFF2-40B4-BE49-F238E27FC236}">
                <a16:creationId xmlns:a16="http://schemas.microsoft.com/office/drawing/2014/main" id="{61E25A7A-7A2E-072A-2FFB-5F49FC377575}"/>
              </a:ext>
            </a:extLst>
          </p:cNvPr>
          <p:cNvCxnSpPr>
            <a:cxnSpLocks/>
          </p:cNvCxnSpPr>
          <p:nvPr/>
        </p:nvCxnSpPr>
        <p:spPr>
          <a:xfrm flipH="1">
            <a:off x="1415472" y="2601579"/>
            <a:ext cx="5513" cy="687681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216;p5">
            <a:extLst>
              <a:ext uri="{FF2B5EF4-FFF2-40B4-BE49-F238E27FC236}">
                <a16:creationId xmlns:a16="http://schemas.microsoft.com/office/drawing/2014/main" id="{B3EE07B3-CB48-7469-BE08-76735CFAC16A}"/>
              </a:ext>
            </a:extLst>
          </p:cNvPr>
          <p:cNvSpPr/>
          <p:nvPr/>
        </p:nvSpPr>
        <p:spPr>
          <a:xfrm>
            <a:off x="435425" y="3310866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28;p5">
            <a:extLst>
              <a:ext uri="{FF2B5EF4-FFF2-40B4-BE49-F238E27FC236}">
                <a16:creationId xmlns:a16="http://schemas.microsoft.com/office/drawing/2014/main" id="{E9DF9C21-5120-359F-A4BE-133B82844003}"/>
              </a:ext>
            </a:extLst>
          </p:cNvPr>
          <p:cNvSpPr/>
          <p:nvPr/>
        </p:nvSpPr>
        <p:spPr>
          <a:xfrm>
            <a:off x="1343472" y="3310866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29;p5">
            <a:extLst>
              <a:ext uri="{FF2B5EF4-FFF2-40B4-BE49-F238E27FC236}">
                <a16:creationId xmlns:a16="http://schemas.microsoft.com/office/drawing/2014/main" id="{914DD92B-CB85-E462-7C7D-52F1DB8223CB}"/>
              </a:ext>
            </a:extLst>
          </p:cNvPr>
          <p:cNvSpPr/>
          <p:nvPr/>
        </p:nvSpPr>
        <p:spPr>
          <a:xfrm>
            <a:off x="5225999" y="3310866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30;p5">
            <a:extLst>
              <a:ext uri="{FF2B5EF4-FFF2-40B4-BE49-F238E27FC236}">
                <a16:creationId xmlns:a16="http://schemas.microsoft.com/office/drawing/2014/main" id="{98CEF963-F019-3272-7B6A-DC0D3D02FC55}"/>
              </a:ext>
            </a:extLst>
          </p:cNvPr>
          <p:cNvSpPr/>
          <p:nvPr/>
        </p:nvSpPr>
        <p:spPr>
          <a:xfrm>
            <a:off x="5810850" y="3313927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208;p5">
            <a:extLst>
              <a:ext uri="{FF2B5EF4-FFF2-40B4-BE49-F238E27FC236}">
                <a16:creationId xmlns:a16="http://schemas.microsoft.com/office/drawing/2014/main" id="{FA3CE5F5-3B3A-6000-CB51-9DB3AD443440}"/>
              </a:ext>
            </a:extLst>
          </p:cNvPr>
          <p:cNvCxnSpPr>
            <a:cxnSpLocks/>
          </p:cNvCxnSpPr>
          <p:nvPr/>
        </p:nvCxnSpPr>
        <p:spPr>
          <a:xfrm flipV="1">
            <a:off x="11282381" y="3376583"/>
            <a:ext cx="2169677" cy="12442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5" name="Zeshoek 9">
            <a:extLst>
              <a:ext uri="{FF2B5EF4-FFF2-40B4-BE49-F238E27FC236}">
                <a16:creationId xmlns:a16="http://schemas.microsoft.com/office/drawing/2014/main" id="{D9CFB663-273C-5943-2985-79267140803B}"/>
              </a:ext>
            </a:extLst>
          </p:cNvPr>
          <p:cNvSpPr/>
          <p:nvPr/>
        </p:nvSpPr>
        <p:spPr>
          <a:xfrm rot="5400000">
            <a:off x="10935884" y="3382644"/>
            <a:ext cx="2353952" cy="2029269"/>
          </a:xfrm>
          <a:prstGeom prst="hexagon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Zeshoek 10">
            <a:extLst>
              <a:ext uri="{FF2B5EF4-FFF2-40B4-BE49-F238E27FC236}">
                <a16:creationId xmlns:a16="http://schemas.microsoft.com/office/drawing/2014/main" id="{45D86F31-89EC-8791-684C-8B3A0E68BC24}"/>
              </a:ext>
            </a:extLst>
          </p:cNvPr>
          <p:cNvSpPr/>
          <p:nvPr/>
        </p:nvSpPr>
        <p:spPr>
          <a:xfrm rot="5400000">
            <a:off x="10000389" y="5749995"/>
            <a:ext cx="2353952" cy="2029269"/>
          </a:xfrm>
          <a:prstGeom prst="hexagon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oogle Shape;220;p5">
            <a:extLst>
              <a:ext uri="{FF2B5EF4-FFF2-40B4-BE49-F238E27FC236}">
                <a16:creationId xmlns:a16="http://schemas.microsoft.com/office/drawing/2014/main" id="{D46F75D3-7555-395C-65E6-C656923032E9}"/>
              </a:ext>
            </a:extLst>
          </p:cNvPr>
          <p:cNvSpPr txBox="1"/>
          <p:nvPr/>
        </p:nvSpPr>
        <p:spPr>
          <a:xfrm>
            <a:off x="6595659" y="2060848"/>
            <a:ext cx="158857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Toevoeging</a:t>
            </a:r>
            <a:r>
              <a:rPr lang="en-US" sz="1100" b="1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Advocatuur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segment</a:t>
            </a:r>
            <a:r>
              <a:rPr lang="en-US" sz="1100" dirty="0">
                <a:solidFill>
                  <a:schemeClr val="lt1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aan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bestaand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portfolio met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overname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Basenet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11" name="Google Shape;222;p5">
            <a:extLst>
              <a:ext uri="{FF2B5EF4-FFF2-40B4-BE49-F238E27FC236}">
                <a16:creationId xmlns:a16="http://schemas.microsoft.com/office/drawing/2014/main" id="{DB836607-FD5A-1535-8DB7-E16AD95B4A10}"/>
              </a:ext>
            </a:extLst>
          </p:cNvPr>
          <p:cNvCxnSpPr>
            <a:cxnSpLocks/>
          </p:cNvCxnSpPr>
          <p:nvPr/>
        </p:nvCxnSpPr>
        <p:spPr>
          <a:xfrm>
            <a:off x="6591887" y="3001506"/>
            <a:ext cx="0" cy="3093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30;p5">
            <a:extLst>
              <a:ext uri="{FF2B5EF4-FFF2-40B4-BE49-F238E27FC236}">
                <a16:creationId xmlns:a16="http://schemas.microsoft.com/office/drawing/2014/main" id="{C583D580-1B42-1D05-F404-B1D009CBE10B}"/>
              </a:ext>
            </a:extLst>
          </p:cNvPr>
          <p:cNvSpPr/>
          <p:nvPr/>
        </p:nvSpPr>
        <p:spPr>
          <a:xfrm>
            <a:off x="6528064" y="3324238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30;p5">
            <a:extLst>
              <a:ext uri="{FF2B5EF4-FFF2-40B4-BE49-F238E27FC236}">
                <a16:creationId xmlns:a16="http://schemas.microsoft.com/office/drawing/2014/main" id="{79D1D5F6-0B23-F0FC-0BAE-806A665D0776}"/>
              </a:ext>
            </a:extLst>
          </p:cNvPr>
          <p:cNvSpPr/>
          <p:nvPr/>
        </p:nvSpPr>
        <p:spPr>
          <a:xfrm>
            <a:off x="6968924" y="3334992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Google Shape;222;p5">
            <a:extLst>
              <a:ext uri="{FF2B5EF4-FFF2-40B4-BE49-F238E27FC236}">
                <a16:creationId xmlns:a16="http://schemas.microsoft.com/office/drawing/2014/main" id="{14D0F7F2-1E43-80AF-A654-B602785CE839}"/>
              </a:ext>
            </a:extLst>
          </p:cNvPr>
          <p:cNvCxnSpPr>
            <a:cxnSpLocks/>
          </p:cNvCxnSpPr>
          <p:nvPr/>
        </p:nvCxnSpPr>
        <p:spPr>
          <a:xfrm>
            <a:off x="7032104" y="3372115"/>
            <a:ext cx="0" cy="3093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Zeshoek 12">
            <a:extLst>
              <a:ext uri="{FF2B5EF4-FFF2-40B4-BE49-F238E27FC236}">
                <a16:creationId xmlns:a16="http://schemas.microsoft.com/office/drawing/2014/main" id="{A818B0F4-6CD0-D4EB-5B8F-C16344FCF00E}"/>
              </a:ext>
            </a:extLst>
          </p:cNvPr>
          <p:cNvSpPr/>
          <p:nvPr/>
        </p:nvSpPr>
        <p:spPr>
          <a:xfrm rot="5400000">
            <a:off x="9722442" y="1524372"/>
            <a:ext cx="1839359" cy="1585654"/>
          </a:xfrm>
          <a:prstGeom prst="hexagon">
            <a:avLst/>
          </a:prstGeom>
          <a:noFill/>
          <a:ln w="2540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oogle Shape;220;p5">
            <a:extLst>
              <a:ext uri="{FF2B5EF4-FFF2-40B4-BE49-F238E27FC236}">
                <a16:creationId xmlns:a16="http://schemas.microsoft.com/office/drawing/2014/main" id="{64FC0C2F-3E27-2F3C-8564-EECA132707EC}"/>
              </a:ext>
            </a:extLst>
          </p:cNvPr>
          <p:cNvSpPr txBox="1"/>
          <p:nvPr/>
        </p:nvSpPr>
        <p:spPr>
          <a:xfrm>
            <a:off x="8525017" y="1268760"/>
            <a:ext cx="153142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ea typeface="DM Sans"/>
                <a:cs typeface="DM Sans"/>
                <a:sym typeface="DM Sans"/>
              </a:rPr>
              <a:t>Toevoeging</a:t>
            </a:r>
            <a:r>
              <a:rPr lang="en-US" sz="1100" dirty="0">
                <a:ea typeface="DM Sans"/>
                <a:cs typeface="DM Sans"/>
                <a:sym typeface="DM Sans"/>
              </a:rPr>
              <a:t> Faster Forward &amp;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Hypotheekbond</a:t>
            </a:r>
            <a:r>
              <a:rPr lang="en-US" sz="1100" dirty="0"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aan</a:t>
            </a:r>
            <a:r>
              <a:rPr lang="en-US" sz="1100" dirty="0"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Verzekering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&amp;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Hypotheek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segment</a:t>
            </a:r>
            <a:endParaRPr sz="1100" dirty="0">
              <a:solidFill>
                <a:schemeClr val="tx2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7" name="Google Shape;222;p5">
            <a:extLst>
              <a:ext uri="{FF2B5EF4-FFF2-40B4-BE49-F238E27FC236}">
                <a16:creationId xmlns:a16="http://schemas.microsoft.com/office/drawing/2014/main" id="{4BEF3CEA-01E7-93A2-A634-DB24670D9FCF}"/>
              </a:ext>
            </a:extLst>
          </p:cNvPr>
          <p:cNvCxnSpPr>
            <a:cxnSpLocks/>
          </p:cNvCxnSpPr>
          <p:nvPr/>
        </p:nvCxnSpPr>
        <p:spPr>
          <a:xfrm>
            <a:off x="8532415" y="2142306"/>
            <a:ext cx="0" cy="1218275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0;p5">
            <a:extLst>
              <a:ext uri="{FF2B5EF4-FFF2-40B4-BE49-F238E27FC236}">
                <a16:creationId xmlns:a16="http://schemas.microsoft.com/office/drawing/2014/main" id="{D4F311F4-E72A-EB96-8CF2-3CF6947E4501}"/>
              </a:ext>
            </a:extLst>
          </p:cNvPr>
          <p:cNvSpPr/>
          <p:nvPr/>
        </p:nvSpPr>
        <p:spPr>
          <a:xfrm>
            <a:off x="8472264" y="3330209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20;p5">
            <a:extLst>
              <a:ext uri="{FF2B5EF4-FFF2-40B4-BE49-F238E27FC236}">
                <a16:creationId xmlns:a16="http://schemas.microsoft.com/office/drawing/2014/main" id="{E93704ED-8267-0C93-E6B5-6E2871ADD6BB}"/>
              </a:ext>
            </a:extLst>
          </p:cNvPr>
          <p:cNvSpPr txBox="1"/>
          <p:nvPr/>
        </p:nvSpPr>
        <p:spPr>
          <a:xfrm>
            <a:off x="9256213" y="4298377"/>
            <a:ext cx="1516185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Lancering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alles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-in-</a:t>
            </a:r>
            <a:r>
              <a:rPr lang="nl-NL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één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platform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eBlinqx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voor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Verzekering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&amp;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Hypotheek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segment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16" name="Google Shape;222;p5">
            <a:extLst>
              <a:ext uri="{FF2B5EF4-FFF2-40B4-BE49-F238E27FC236}">
                <a16:creationId xmlns:a16="http://schemas.microsoft.com/office/drawing/2014/main" id="{45F0EBB6-50CC-35CF-9C13-53ED715A26CA}"/>
              </a:ext>
            </a:extLst>
          </p:cNvPr>
          <p:cNvCxnSpPr>
            <a:cxnSpLocks/>
          </p:cNvCxnSpPr>
          <p:nvPr/>
        </p:nvCxnSpPr>
        <p:spPr>
          <a:xfrm>
            <a:off x="9264344" y="3422353"/>
            <a:ext cx="0" cy="106468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30;p5">
            <a:extLst>
              <a:ext uri="{FF2B5EF4-FFF2-40B4-BE49-F238E27FC236}">
                <a16:creationId xmlns:a16="http://schemas.microsoft.com/office/drawing/2014/main" id="{D172BE7D-131B-F23D-26C8-D9F9B2270283}"/>
              </a:ext>
            </a:extLst>
          </p:cNvPr>
          <p:cNvSpPr/>
          <p:nvPr/>
        </p:nvSpPr>
        <p:spPr>
          <a:xfrm>
            <a:off x="9192344" y="3345637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14;p5">
            <a:extLst>
              <a:ext uri="{FF2B5EF4-FFF2-40B4-BE49-F238E27FC236}">
                <a16:creationId xmlns:a16="http://schemas.microsoft.com/office/drawing/2014/main" id="{216CD5FC-FF62-0189-6982-BC3B1D9946B6}"/>
              </a:ext>
            </a:extLst>
          </p:cNvPr>
          <p:cNvSpPr txBox="1"/>
          <p:nvPr/>
        </p:nvSpPr>
        <p:spPr>
          <a:xfrm>
            <a:off x="9336360" y="3522520"/>
            <a:ext cx="1119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ea typeface="DM Sans"/>
                <a:cs typeface="DM Sans"/>
                <a:sym typeface="DM Sans"/>
              </a:rPr>
              <a:t>2024</a:t>
            </a:r>
            <a:endParaRPr sz="1800" dirty="0"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53" name="Google Shape;220;p5">
            <a:extLst>
              <a:ext uri="{FF2B5EF4-FFF2-40B4-BE49-F238E27FC236}">
                <a16:creationId xmlns:a16="http://schemas.microsoft.com/office/drawing/2014/main" id="{CD7814A1-06A0-6C9B-224F-89E3FF4949C9}"/>
              </a:ext>
            </a:extLst>
          </p:cNvPr>
          <p:cNvSpPr txBox="1"/>
          <p:nvPr/>
        </p:nvSpPr>
        <p:spPr>
          <a:xfrm>
            <a:off x="9642606" y="2202290"/>
            <a:ext cx="1588573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Toevoeging</a:t>
            </a:r>
            <a:r>
              <a:rPr lang="en-US" sz="1100" b="1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BI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oplossing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aan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bestaand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portfolio met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overname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Hippoline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54" name="Google Shape;222;p5">
            <a:extLst>
              <a:ext uri="{FF2B5EF4-FFF2-40B4-BE49-F238E27FC236}">
                <a16:creationId xmlns:a16="http://schemas.microsoft.com/office/drawing/2014/main" id="{28E3F7EE-4066-D5D8-A89C-AA3FAF652A2B}"/>
              </a:ext>
            </a:extLst>
          </p:cNvPr>
          <p:cNvCxnSpPr>
            <a:cxnSpLocks/>
          </p:cNvCxnSpPr>
          <p:nvPr/>
        </p:nvCxnSpPr>
        <p:spPr>
          <a:xfrm>
            <a:off x="9616207" y="2958494"/>
            <a:ext cx="0" cy="3093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230;p5">
            <a:extLst>
              <a:ext uri="{FF2B5EF4-FFF2-40B4-BE49-F238E27FC236}">
                <a16:creationId xmlns:a16="http://schemas.microsoft.com/office/drawing/2014/main" id="{DA748786-C779-51DF-943E-B48856BA04E1}"/>
              </a:ext>
            </a:extLst>
          </p:cNvPr>
          <p:cNvSpPr/>
          <p:nvPr/>
        </p:nvSpPr>
        <p:spPr>
          <a:xfrm>
            <a:off x="9552384" y="3281226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206;p5">
            <a:extLst>
              <a:ext uri="{FF2B5EF4-FFF2-40B4-BE49-F238E27FC236}">
                <a16:creationId xmlns:a16="http://schemas.microsoft.com/office/drawing/2014/main" id="{B5997A09-7D47-8213-A445-A6E841FBF11B}"/>
              </a:ext>
            </a:extLst>
          </p:cNvPr>
          <p:cNvCxnSpPr>
            <a:cxnSpLocks/>
            <a:stCxn id="57" idx="0"/>
          </p:cNvCxnSpPr>
          <p:nvPr/>
        </p:nvCxnSpPr>
        <p:spPr>
          <a:xfrm>
            <a:off x="8184216" y="3320121"/>
            <a:ext cx="16" cy="2125103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210;p5">
            <a:extLst>
              <a:ext uri="{FF2B5EF4-FFF2-40B4-BE49-F238E27FC236}">
                <a16:creationId xmlns:a16="http://schemas.microsoft.com/office/drawing/2014/main" id="{C8BA06C6-9723-E0D4-23A1-E251602D754E}"/>
              </a:ext>
            </a:extLst>
          </p:cNvPr>
          <p:cNvSpPr/>
          <p:nvPr/>
        </p:nvSpPr>
        <p:spPr>
          <a:xfrm>
            <a:off x="8112216" y="3320121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24;p5">
            <a:extLst>
              <a:ext uri="{FF2B5EF4-FFF2-40B4-BE49-F238E27FC236}">
                <a16:creationId xmlns:a16="http://schemas.microsoft.com/office/drawing/2014/main" id="{C6EF6F3A-0D5D-C5C7-42F2-82999CDA148B}"/>
              </a:ext>
            </a:extLst>
          </p:cNvPr>
          <p:cNvSpPr txBox="1"/>
          <p:nvPr/>
        </p:nvSpPr>
        <p:spPr>
          <a:xfrm>
            <a:off x="8147864" y="5254350"/>
            <a:ext cx="243802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ea typeface="DM Sans"/>
                <a:cs typeface="DM Sans"/>
                <a:sym typeface="DM Sans"/>
              </a:rPr>
              <a:t>DIAS Group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rebrand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naar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Blinqx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als</a:t>
            </a:r>
            <a:r>
              <a:rPr lang="en-US" sz="1100" dirty="0"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onderdeel</a:t>
            </a:r>
            <a:r>
              <a:rPr lang="en-US" sz="1100" dirty="0">
                <a:ea typeface="DM Sans"/>
                <a:cs typeface="DM Sans"/>
                <a:sym typeface="DM Sans"/>
              </a:rPr>
              <a:t> van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volgende</a:t>
            </a:r>
            <a:r>
              <a:rPr lang="en-US" sz="1100" dirty="0"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groeifase</a:t>
            </a:r>
            <a:r>
              <a:rPr lang="en-US" sz="1100" dirty="0">
                <a:ea typeface="DM Sans"/>
                <a:cs typeface="DM Sans"/>
                <a:sym typeface="DM Sans"/>
              </a:rPr>
              <a:t>  </a:t>
            </a:r>
            <a:endParaRPr sz="1100" dirty="0">
              <a:ea typeface="DM Sans"/>
              <a:cs typeface="DM Sans"/>
              <a:sym typeface="DM Sans"/>
            </a:endParaRPr>
          </a:p>
        </p:txBody>
      </p:sp>
      <p:sp>
        <p:nvSpPr>
          <p:cNvPr id="19" name="Google Shape;220;p5">
            <a:extLst>
              <a:ext uri="{FF2B5EF4-FFF2-40B4-BE49-F238E27FC236}">
                <a16:creationId xmlns:a16="http://schemas.microsoft.com/office/drawing/2014/main" id="{F15F00C7-709A-7D88-079B-39B9F33CF398}"/>
              </a:ext>
            </a:extLst>
          </p:cNvPr>
          <p:cNvSpPr txBox="1"/>
          <p:nvPr/>
        </p:nvSpPr>
        <p:spPr>
          <a:xfrm>
            <a:off x="7013341" y="3501008"/>
            <a:ext cx="151907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Versteviging</a:t>
            </a:r>
            <a:r>
              <a:rPr lang="en-US" sz="1100" dirty="0">
                <a:solidFill>
                  <a:schemeClr val="lt1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Accountancy segment </a:t>
            </a:r>
            <a:r>
              <a:rPr lang="en-US" sz="1100" dirty="0">
                <a:ea typeface="DM Sans"/>
                <a:cs typeface="DM Sans"/>
                <a:sym typeface="DM Sans"/>
              </a:rPr>
              <a:t>met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toevoeging</a:t>
            </a:r>
            <a:r>
              <a:rPr lang="en-US" sz="1100" dirty="0"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ea typeface="DM Sans"/>
                <a:cs typeface="DM Sans"/>
                <a:sym typeface="DM Sans"/>
              </a:rPr>
              <a:t>Adviessoftware</a:t>
            </a:r>
            <a:r>
              <a:rPr lang="en-US" sz="1100" dirty="0">
                <a:ea typeface="DM Sans"/>
                <a:cs typeface="DM Sans"/>
                <a:sym typeface="DM Sans"/>
              </a:rPr>
              <a:t> Akkermans </a:t>
            </a:r>
            <a:endParaRPr sz="1100" dirty="0">
              <a:ea typeface="DM Sans"/>
              <a:cs typeface="DM Sans"/>
              <a:sym typeface="DM Sans"/>
            </a:endParaRPr>
          </a:p>
        </p:txBody>
      </p:sp>
      <p:sp>
        <p:nvSpPr>
          <p:cNvPr id="22" name="Zeshoek 4">
            <a:extLst>
              <a:ext uri="{FF2B5EF4-FFF2-40B4-BE49-F238E27FC236}">
                <a16:creationId xmlns:a16="http://schemas.microsoft.com/office/drawing/2014/main" id="{E2D81E7A-A405-46E1-FE28-29B0B52A12B6}"/>
              </a:ext>
            </a:extLst>
          </p:cNvPr>
          <p:cNvSpPr/>
          <p:nvPr/>
        </p:nvSpPr>
        <p:spPr>
          <a:xfrm rot="5400000">
            <a:off x="8638254" y="4151424"/>
            <a:ext cx="1680122" cy="1448381"/>
          </a:xfrm>
          <a:prstGeom prst="hexagon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5E0491B-7462-4E2A-F3C2-6F6D72926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30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Google Shape;220;p5">
            <a:extLst>
              <a:ext uri="{FF2B5EF4-FFF2-40B4-BE49-F238E27FC236}">
                <a16:creationId xmlns:a16="http://schemas.microsoft.com/office/drawing/2014/main" id="{B991563E-AE61-9F9F-B92A-44DD5DE43B1C}"/>
              </a:ext>
            </a:extLst>
          </p:cNvPr>
          <p:cNvSpPr txBox="1"/>
          <p:nvPr/>
        </p:nvSpPr>
        <p:spPr>
          <a:xfrm>
            <a:off x="10734509" y="4286733"/>
            <a:ext cx="151618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Uitbreiding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richting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 </a:t>
            </a:r>
            <a:r>
              <a:rPr lang="nl-NL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breed financieel advies op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DM Sans"/>
                <a:cs typeface="DM Sans"/>
                <a:sym typeface="DM Sans"/>
              </a:rPr>
              <a:t>eBlinqx 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met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Finrust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team in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Verzekering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&amp; </a:t>
            </a:r>
            <a:r>
              <a:rPr lang="en-US" sz="1100" dirty="0" err="1">
                <a:solidFill>
                  <a:schemeClr val="lt1"/>
                </a:solidFill>
                <a:ea typeface="DM Sans"/>
                <a:cs typeface="DM Sans"/>
                <a:sym typeface="DM Sans"/>
              </a:rPr>
              <a:t>Hypotheek</a:t>
            </a:r>
            <a:r>
              <a:rPr lang="en-US" sz="1100" dirty="0">
                <a:solidFill>
                  <a:schemeClr val="lt1"/>
                </a:solidFill>
                <a:ea typeface="DM Sans"/>
                <a:cs typeface="DM Sans"/>
                <a:sym typeface="DM Sans"/>
              </a:rPr>
              <a:t> segment</a:t>
            </a:r>
            <a:endParaRPr sz="1100" dirty="0">
              <a:solidFill>
                <a:schemeClr val="lt1"/>
              </a:solidFill>
              <a:ea typeface="DM Sans"/>
              <a:cs typeface="DM Sans"/>
              <a:sym typeface="DM Sans"/>
            </a:endParaRPr>
          </a:p>
        </p:txBody>
      </p:sp>
      <p:cxnSp>
        <p:nvCxnSpPr>
          <p:cNvPr id="43" name="Google Shape;222;p5">
            <a:extLst>
              <a:ext uri="{FF2B5EF4-FFF2-40B4-BE49-F238E27FC236}">
                <a16:creationId xmlns:a16="http://schemas.microsoft.com/office/drawing/2014/main" id="{B8B7DF07-E168-434F-A91D-EF160D66069D}"/>
              </a:ext>
            </a:extLst>
          </p:cNvPr>
          <p:cNvCxnSpPr>
            <a:cxnSpLocks/>
          </p:cNvCxnSpPr>
          <p:nvPr/>
        </p:nvCxnSpPr>
        <p:spPr>
          <a:xfrm>
            <a:off x="10742640" y="3410709"/>
            <a:ext cx="0" cy="106468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230;p5">
            <a:extLst>
              <a:ext uri="{FF2B5EF4-FFF2-40B4-BE49-F238E27FC236}">
                <a16:creationId xmlns:a16="http://schemas.microsoft.com/office/drawing/2014/main" id="{D1EF7E52-9B34-48FB-1C68-BADBFF2BD998}"/>
              </a:ext>
            </a:extLst>
          </p:cNvPr>
          <p:cNvSpPr/>
          <p:nvPr/>
        </p:nvSpPr>
        <p:spPr>
          <a:xfrm>
            <a:off x="10670640" y="3333993"/>
            <a:ext cx="144000" cy="144000"/>
          </a:xfrm>
          <a:prstGeom prst="flowChartConnector">
            <a:avLst/>
          </a:prstGeom>
          <a:solidFill>
            <a:schemeClr val="tx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30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08EC164-DA96-2009-F458-DC6105D64968}"/>
              </a:ext>
            </a:extLst>
          </p:cNvPr>
          <p:cNvSpPr/>
          <p:nvPr/>
        </p:nvSpPr>
        <p:spPr>
          <a:xfrm>
            <a:off x="7833261" y="2016910"/>
            <a:ext cx="3427073" cy="1008112"/>
          </a:xfrm>
          <a:prstGeom prst="homePlate">
            <a:avLst>
              <a:gd name="adj" fmla="val 258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0FB7F-92BB-C369-AB4A-25E4DD78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84" y="576438"/>
            <a:ext cx="10801350" cy="116180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of both world </a:t>
            </a:r>
            <a:r>
              <a:rPr lang="en-US" dirty="0" err="1"/>
              <a:t>organisatiemodel</a:t>
            </a:r>
            <a:br>
              <a:rPr lang="en-US" dirty="0"/>
            </a:b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41BE3-F86D-3EC8-403E-78732EA4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A4232-8C92-42DE-833E-FD1C879E793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7" name="Zeshoek 13">
            <a:extLst>
              <a:ext uri="{FF2B5EF4-FFF2-40B4-BE49-F238E27FC236}">
                <a16:creationId xmlns:a16="http://schemas.microsoft.com/office/drawing/2014/main" id="{3CDD219B-A244-21DE-2DB1-ABCBC0EE2DDA}"/>
              </a:ext>
            </a:extLst>
          </p:cNvPr>
          <p:cNvSpPr/>
          <p:nvPr/>
        </p:nvSpPr>
        <p:spPr>
          <a:xfrm rot="10800000">
            <a:off x="7536160" y="2016910"/>
            <a:ext cx="1713562" cy="1008722"/>
          </a:xfrm>
          <a:prstGeom prst="hexagon">
            <a:avLst/>
          </a:prstGeom>
          <a:solidFill>
            <a:srgbClr val="FFC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A3AB52E-B6DA-97D6-38ED-E239810BCCF7}"/>
              </a:ext>
            </a:extLst>
          </p:cNvPr>
          <p:cNvSpPr/>
          <p:nvPr/>
        </p:nvSpPr>
        <p:spPr>
          <a:xfrm>
            <a:off x="8105038" y="3492729"/>
            <a:ext cx="3427073" cy="1008112"/>
          </a:xfrm>
          <a:prstGeom prst="homePlate">
            <a:avLst>
              <a:gd name="adj" fmla="val 258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9" name="Zeshoek 13">
            <a:extLst>
              <a:ext uri="{FF2B5EF4-FFF2-40B4-BE49-F238E27FC236}">
                <a16:creationId xmlns:a16="http://schemas.microsoft.com/office/drawing/2014/main" id="{00A36932-74AA-0A0A-1F0A-91986EF22A39}"/>
              </a:ext>
            </a:extLst>
          </p:cNvPr>
          <p:cNvSpPr/>
          <p:nvPr/>
        </p:nvSpPr>
        <p:spPr>
          <a:xfrm rot="10800000">
            <a:off x="7807937" y="3492729"/>
            <a:ext cx="1713562" cy="1008722"/>
          </a:xfrm>
          <a:prstGeom prst="hexagon">
            <a:avLst/>
          </a:prstGeom>
          <a:solidFill>
            <a:srgbClr val="FFC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8349159-2E95-050D-E2E1-510039953D38}"/>
              </a:ext>
            </a:extLst>
          </p:cNvPr>
          <p:cNvSpPr/>
          <p:nvPr/>
        </p:nvSpPr>
        <p:spPr>
          <a:xfrm>
            <a:off x="7833261" y="4976108"/>
            <a:ext cx="3427073" cy="1008112"/>
          </a:xfrm>
          <a:prstGeom prst="homePlate">
            <a:avLst>
              <a:gd name="adj" fmla="val 25812"/>
            </a:avLst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1" name="Zeshoek 13">
            <a:extLst>
              <a:ext uri="{FF2B5EF4-FFF2-40B4-BE49-F238E27FC236}">
                <a16:creationId xmlns:a16="http://schemas.microsoft.com/office/drawing/2014/main" id="{8392301D-D830-AD4E-8EE8-3D309DAE9928}"/>
              </a:ext>
            </a:extLst>
          </p:cNvPr>
          <p:cNvSpPr/>
          <p:nvPr/>
        </p:nvSpPr>
        <p:spPr>
          <a:xfrm rot="10800000">
            <a:off x="7536160" y="4976108"/>
            <a:ext cx="1713562" cy="1008722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EFCD976-9E40-253B-6106-E80C519810B0}"/>
              </a:ext>
            </a:extLst>
          </p:cNvPr>
          <p:cNvSpPr/>
          <p:nvPr/>
        </p:nvSpPr>
        <p:spPr>
          <a:xfrm flipH="1">
            <a:off x="787619" y="2016910"/>
            <a:ext cx="3176948" cy="1008112"/>
          </a:xfrm>
          <a:prstGeom prst="homePlate">
            <a:avLst>
              <a:gd name="adj" fmla="val 258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3" name="Zeshoek 13">
            <a:extLst>
              <a:ext uri="{FF2B5EF4-FFF2-40B4-BE49-F238E27FC236}">
                <a16:creationId xmlns:a16="http://schemas.microsoft.com/office/drawing/2014/main" id="{AED9B6F1-5A13-B036-D28D-637815F1344F}"/>
              </a:ext>
            </a:extLst>
          </p:cNvPr>
          <p:cNvSpPr/>
          <p:nvPr/>
        </p:nvSpPr>
        <p:spPr>
          <a:xfrm rot="10800000">
            <a:off x="2726254" y="2016300"/>
            <a:ext cx="1713562" cy="1008722"/>
          </a:xfrm>
          <a:prstGeom prst="hexagon">
            <a:avLst/>
          </a:prstGeom>
          <a:solidFill>
            <a:srgbClr val="FFC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13E10151-A274-8FF9-B3CF-DFB748EA11A6}"/>
              </a:ext>
            </a:extLst>
          </p:cNvPr>
          <p:cNvSpPr/>
          <p:nvPr/>
        </p:nvSpPr>
        <p:spPr>
          <a:xfrm flipH="1">
            <a:off x="598002" y="3492729"/>
            <a:ext cx="3084491" cy="1008723"/>
          </a:xfrm>
          <a:prstGeom prst="homePlate">
            <a:avLst>
              <a:gd name="adj" fmla="val 258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5" name="Zeshoek 13">
            <a:extLst>
              <a:ext uri="{FF2B5EF4-FFF2-40B4-BE49-F238E27FC236}">
                <a16:creationId xmlns:a16="http://schemas.microsoft.com/office/drawing/2014/main" id="{B7ABEB05-2FD1-7C05-3EAC-1CAD27B46372}"/>
              </a:ext>
            </a:extLst>
          </p:cNvPr>
          <p:cNvSpPr/>
          <p:nvPr/>
        </p:nvSpPr>
        <p:spPr>
          <a:xfrm rot="10800000">
            <a:off x="2504947" y="3492730"/>
            <a:ext cx="1641419" cy="1008722"/>
          </a:xfrm>
          <a:prstGeom prst="hexagon">
            <a:avLst/>
          </a:prstGeom>
          <a:solidFill>
            <a:srgbClr val="FFC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EF8587F-EA1D-8C2A-26FD-DB38965613E0}"/>
              </a:ext>
            </a:extLst>
          </p:cNvPr>
          <p:cNvSpPr/>
          <p:nvPr/>
        </p:nvSpPr>
        <p:spPr>
          <a:xfrm flipH="1">
            <a:off x="891452" y="4972056"/>
            <a:ext cx="3084491" cy="1008112"/>
          </a:xfrm>
          <a:prstGeom prst="homePlate">
            <a:avLst>
              <a:gd name="adj" fmla="val 258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7" name="Zeshoek 13">
            <a:extLst>
              <a:ext uri="{FF2B5EF4-FFF2-40B4-BE49-F238E27FC236}">
                <a16:creationId xmlns:a16="http://schemas.microsoft.com/office/drawing/2014/main" id="{C6E92B76-08D7-9A99-292A-9E9BC2764A91}"/>
              </a:ext>
            </a:extLst>
          </p:cNvPr>
          <p:cNvSpPr/>
          <p:nvPr/>
        </p:nvSpPr>
        <p:spPr>
          <a:xfrm rot="10800000">
            <a:off x="2798397" y="4971446"/>
            <a:ext cx="1641419" cy="1008722"/>
          </a:xfrm>
          <a:prstGeom prst="hexagon">
            <a:avLst/>
          </a:prstGeom>
          <a:solidFill>
            <a:srgbClr val="FFC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8" name="Zeshoek 8">
            <a:extLst>
              <a:ext uri="{FF2B5EF4-FFF2-40B4-BE49-F238E27FC236}">
                <a16:creationId xmlns:a16="http://schemas.microsoft.com/office/drawing/2014/main" id="{2C9913E2-014B-7A11-EE66-30AC57698AE6}"/>
              </a:ext>
            </a:extLst>
          </p:cNvPr>
          <p:cNvSpPr>
            <a:spLocks noChangeAspect="1"/>
          </p:cNvSpPr>
          <p:nvPr/>
        </p:nvSpPr>
        <p:spPr>
          <a:xfrm rot="10800000">
            <a:off x="4680611" y="2848623"/>
            <a:ext cx="2567517" cy="2297392"/>
          </a:xfrm>
          <a:prstGeom prst="hexagon">
            <a:avLst>
              <a:gd name="adj" fmla="val 27653"/>
              <a:gd name="vf" fmla="val 11547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pic>
        <p:nvPicPr>
          <p:cNvPr id="19" name="Afbeelding 3">
            <a:extLst>
              <a:ext uri="{FF2B5EF4-FFF2-40B4-BE49-F238E27FC236}">
                <a16:creationId xmlns:a16="http://schemas.microsoft.com/office/drawing/2014/main" id="{BC099639-F1B6-1061-C7EA-9564D9B5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3388" y="3725381"/>
            <a:ext cx="1774822" cy="542350"/>
          </a:xfrm>
          <a:prstGeom prst="rect">
            <a:avLst/>
          </a:prstGeom>
          <a:noFill/>
        </p:spPr>
      </p:pic>
      <p:pic>
        <p:nvPicPr>
          <p:cNvPr id="21" name="Picture 5" descr="DIAS Software B.V. neemt Unit4 Financiële Intermediairs over - Aplaza">
            <a:extLst>
              <a:ext uri="{FF2B5EF4-FFF2-40B4-BE49-F238E27FC236}">
                <a16:creationId xmlns:a16="http://schemas.microsoft.com/office/drawing/2014/main" id="{F9C61BB1-99C3-2685-68F6-51419A4F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19" y="2124654"/>
            <a:ext cx="420228" cy="2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Finly - Adviessoftware">
            <a:extLst>
              <a:ext uri="{FF2B5EF4-FFF2-40B4-BE49-F238E27FC236}">
                <a16:creationId xmlns:a16="http://schemas.microsoft.com/office/drawing/2014/main" id="{84085763-06D9-1B7E-910C-D80C77119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55" y="2395830"/>
            <a:ext cx="385793" cy="1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Adviesbox - Alles voor een goed advies">
            <a:extLst>
              <a:ext uri="{FF2B5EF4-FFF2-40B4-BE49-F238E27FC236}">
                <a16:creationId xmlns:a16="http://schemas.microsoft.com/office/drawing/2014/main" id="{4EE656D4-7F19-C581-4132-CC04E65D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93" y="2124654"/>
            <a:ext cx="485950" cy="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FinConnect - Aplaza">
            <a:extLst>
              <a:ext uri="{FF2B5EF4-FFF2-40B4-BE49-F238E27FC236}">
                <a16:creationId xmlns:a16="http://schemas.microsoft.com/office/drawing/2014/main" id="{628792CB-9BD7-7E4D-7CFF-8FA4CB1E9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34968" r="15836" b="33313"/>
          <a:stretch/>
        </p:blipFill>
        <p:spPr bwMode="auto">
          <a:xfrm>
            <a:off x="1387216" y="2341571"/>
            <a:ext cx="713816" cy="1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Aplaza - Koppelt softwaresysteem met verzekeraars &amp; serviceproviders">
            <a:extLst>
              <a:ext uri="{FF2B5EF4-FFF2-40B4-BE49-F238E27FC236}">
                <a16:creationId xmlns:a16="http://schemas.microsoft.com/office/drawing/2014/main" id="{84ADE2E7-4676-4C0D-7492-2AF59B88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56" y="2124654"/>
            <a:ext cx="393122" cy="1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My TP | Het vergelijkingsplatform voor onafhankelijke adviseurs">
            <a:extLst>
              <a:ext uri="{FF2B5EF4-FFF2-40B4-BE49-F238E27FC236}">
                <a16:creationId xmlns:a16="http://schemas.microsoft.com/office/drawing/2014/main" id="{66A0755C-D6DA-29DC-3EA7-E431F7BD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05" y="2586003"/>
            <a:ext cx="342624" cy="1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015EAA-09C4-7BD7-8CEE-033519D2F5F6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1198581" y="2734393"/>
            <a:ext cx="457200" cy="3001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278408D-47A7-2D77-379E-670E0527772B}"/>
              </a:ext>
            </a:extLst>
          </p:cNvPr>
          <p:cNvSpPr txBox="1"/>
          <p:nvPr/>
        </p:nvSpPr>
        <p:spPr>
          <a:xfrm>
            <a:off x="2956082" y="2265535"/>
            <a:ext cx="12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Verzekering &amp; Hypotheek</a:t>
            </a:r>
            <a:endParaRPr kumimoji="0" lang="nl-NL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Semi Bold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A55C67-07A1-AD7B-7DAA-6531E84CEFB6}"/>
              </a:ext>
            </a:extLst>
          </p:cNvPr>
          <p:cNvSpPr txBox="1"/>
          <p:nvPr/>
        </p:nvSpPr>
        <p:spPr>
          <a:xfrm>
            <a:off x="2776399" y="3859507"/>
            <a:ext cx="122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Accountancy</a:t>
            </a:r>
            <a:endParaRPr kumimoji="0" lang="nl-NL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Semi Bold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674813-90E0-74F8-AF3C-B8D8B9CE7CF0}"/>
              </a:ext>
            </a:extLst>
          </p:cNvPr>
          <p:cNvSpPr txBox="1"/>
          <p:nvPr/>
        </p:nvSpPr>
        <p:spPr>
          <a:xfrm>
            <a:off x="2842232" y="5244974"/>
            <a:ext cx="160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Banking &amp; Financial services</a:t>
            </a:r>
            <a:endParaRPr kumimoji="0" lang="nl-NL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Semi Bold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086502-531B-5B47-C47D-92C4F44D5167}"/>
              </a:ext>
            </a:extLst>
          </p:cNvPr>
          <p:cNvSpPr txBox="1"/>
          <p:nvPr/>
        </p:nvSpPr>
        <p:spPr>
          <a:xfrm>
            <a:off x="7775872" y="2163747"/>
            <a:ext cx="142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Advocatuur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juridische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dienstverlening</a:t>
            </a:r>
            <a:endParaRPr kumimoji="0" lang="nl-NL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Semi Bold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859B11-9381-8F2A-6C24-881EBE84E67B}"/>
              </a:ext>
            </a:extLst>
          </p:cNvPr>
          <p:cNvSpPr txBox="1"/>
          <p:nvPr/>
        </p:nvSpPr>
        <p:spPr>
          <a:xfrm>
            <a:off x="8118770" y="3537596"/>
            <a:ext cx="122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(semi)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Overheden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 +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grote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onder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/>
                <a:ea typeface="+mn-ea"/>
                <a:cs typeface="+mn-cs"/>
              </a:rPr>
              <a:t>nemingen</a:t>
            </a:r>
            <a:endParaRPr kumimoji="0" lang="nl-NL" sz="1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Semi Bold"/>
              <a:ea typeface="+mn-ea"/>
              <a:cs typeface="+mn-cs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0264250-100C-9A15-E480-953BEC396F19}"/>
              </a:ext>
            </a:extLst>
          </p:cNvPr>
          <p:cNvCxnSpPr>
            <a:cxnSpLocks/>
            <a:stCxn id="7" idx="0"/>
            <a:endCxn id="18" idx="2"/>
          </p:cNvCxnSpPr>
          <p:nvPr/>
        </p:nvCxnSpPr>
        <p:spPr>
          <a:xfrm rot="10800000" flipV="1">
            <a:off x="6612830" y="2521270"/>
            <a:ext cx="923330" cy="327353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3692376-FAA2-DDD0-0E4C-637875E542C4}"/>
              </a:ext>
            </a:extLst>
          </p:cNvPr>
          <p:cNvCxnSpPr>
            <a:cxnSpLocks/>
            <a:stCxn id="18" idx="3"/>
            <a:endCxn id="9" idx="0"/>
          </p:cNvCxnSpPr>
          <p:nvPr/>
        </p:nvCxnSpPr>
        <p:spPr>
          <a:xfrm flipV="1">
            <a:off x="7248128" y="3997090"/>
            <a:ext cx="559809" cy="2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ECFAD2-AC1C-5333-FDD2-8E6F81E51B48}"/>
              </a:ext>
            </a:extLst>
          </p:cNvPr>
          <p:cNvCxnSpPr/>
          <p:nvPr/>
        </p:nvCxnSpPr>
        <p:spPr>
          <a:xfrm flipV="1">
            <a:off x="4160194" y="3996556"/>
            <a:ext cx="491529" cy="2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2" descr="Dapas integratie - Simplicate Software">
            <a:extLst>
              <a:ext uri="{FF2B5EF4-FFF2-40B4-BE49-F238E27FC236}">
                <a16:creationId xmlns:a16="http://schemas.microsoft.com/office/drawing/2014/main" id="{0734A575-D2AB-AF1B-97F0-FA6E6B86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24" y="3891319"/>
            <a:ext cx="671087" cy="2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AD3D6E2-D1EA-022B-8FBE-3EE882FAAF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</a:blip>
          <a:srcRect t="12468"/>
          <a:stretch/>
        </p:blipFill>
        <p:spPr>
          <a:xfrm>
            <a:off x="777746" y="3707895"/>
            <a:ext cx="848945" cy="165790"/>
          </a:xfrm>
          <a:prstGeom prst="rect">
            <a:avLst/>
          </a:prstGeom>
        </p:spPr>
      </p:pic>
      <p:pic>
        <p:nvPicPr>
          <p:cNvPr id="44" name="Picture 2" descr="Servicevoorwaarden - Hyarchis">
            <a:extLst>
              <a:ext uri="{FF2B5EF4-FFF2-40B4-BE49-F238E27FC236}">
                <a16:creationId xmlns:a16="http://schemas.microsoft.com/office/drawing/2014/main" id="{9540BBD6-15C4-CDD2-1269-5A781F4D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45" y="5373216"/>
            <a:ext cx="734559" cy="2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FinData">
            <a:extLst>
              <a:ext uri="{FF2B5EF4-FFF2-40B4-BE49-F238E27FC236}">
                <a16:creationId xmlns:a16="http://schemas.microsoft.com/office/drawing/2014/main" id="{E69D5A72-593D-406F-AD50-B8696F6B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55" y="5424757"/>
            <a:ext cx="632973" cy="1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CFAEBDE9-836F-377E-EA39-3E125A75B02F}"/>
              </a:ext>
            </a:extLst>
          </p:cNvPr>
          <p:cNvCxnSpPr>
            <a:cxnSpLocks/>
            <a:stCxn id="18" idx="1"/>
            <a:endCxn id="13" idx="3"/>
          </p:cNvCxnSpPr>
          <p:nvPr/>
        </p:nvCxnSpPr>
        <p:spPr>
          <a:xfrm rot="16200000" flipV="1">
            <a:off x="4713882" y="2246596"/>
            <a:ext cx="327963" cy="876093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DBB0021E-53A3-6046-44BC-0B6BCD74E6C4}"/>
              </a:ext>
            </a:extLst>
          </p:cNvPr>
          <p:cNvCxnSpPr>
            <a:cxnSpLocks/>
            <a:stCxn id="18" idx="5"/>
            <a:endCxn id="31" idx="3"/>
          </p:cNvCxnSpPr>
          <p:nvPr/>
        </p:nvCxnSpPr>
        <p:spPr>
          <a:xfrm rot="5400000">
            <a:off x="4714196" y="4874093"/>
            <a:ext cx="329793" cy="873635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72A8AF2-E338-FBBC-8E7E-0BE6FFF4EABB}"/>
              </a:ext>
            </a:extLst>
          </p:cNvPr>
          <p:cNvCxnSpPr>
            <a:cxnSpLocks/>
            <a:stCxn id="18" idx="4"/>
            <a:endCxn id="11" idx="0"/>
          </p:cNvCxnSpPr>
          <p:nvPr/>
        </p:nvCxnSpPr>
        <p:spPr>
          <a:xfrm rot="16200000" flipH="1">
            <a:off x="6907268" y="4851576"/>
            <a:ext cx="334455" cy="923330"/>
          </a:xfrm>
          <a:prstGeom prst="bentConnector2">
            <a:avLst/>
          </a:prstGeom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Afbeelding 44">
            <a:extLst>
              <a:ext uri="{FF2B5EF4-FFF2-40B4-BE49-F238E27FC236}">
                <a16:creationId xmlns:a16="http://schemas.microsoft.com/office/drawing/2014/main" id="{5BFA3373-D9B3-189F-AD17-98B9CD2B27A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66933" y="2417144"/>
            <a:ext cx="797675" cy="250698"/>
          </a:xfrm>
          <a:prstGeom prst="rect">
            <a:avLst/>
          </a:prstGeom>
        </p:spPr>
      </p:pic>
      <p:pic>
        <p:nvPicPr>
          <p:cNvPr id="54" name="Picture 53" descr="Koppeling AllSolutions - Personeelensalaris.nl">
            <a:extLst>
              <a:ext uri="{FF2B5EF4-FFF2-40B4-BE49-F238E27FC236}">
                <a16:creationId xmlns:a16="http://schemas.microsoft.com/office/drawing/2014/main" id="{D9D8C265-88AA-8994-3C78-88066D7B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32" y="3874847"/>
            <a:ext cx="728163" cy="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9A5FF-E290-6D31-7CAE-B007C9496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81" y="3998607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9B9FB123-9F69-2F5A-67FB-B32E980C422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9" y="2581925"/>
            <a:ext cx="860290" cy="135947"/>
          </a:xfrm>
          <a:prstGeom prst="rect">
            <a:avLst/>
          </a:prstGeom>
        </p:spPr>
      </p:pic>
      <p:pic>
        <p:nvPicPr>
          <p:cNvPr id="20" name="Picture 19" descr="A green and grey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1E7567F-1603-BECE-81D6-4DEA751D3CA3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0" y="2807810"/>
            <a:ext cx="938972" cy="159909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F7B81F97-56FF-247F-D535-A5DDF0B9B55E}"/>
              </a:ext>
            </a:extLst>
          </p:cNvPr>
          <p:cNvSpPr txBox="1"/>
          <p:nvPr/>
        </p:nvSpPr>
        <p:spPr>
          <a:xfrm>
            <a:off x="5542358" y="4072245"/>
            <a:ext cx="37990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Metropolis Semi Bold"/>
                <a:ea typeface="+mj-ea"/>
                <a:cs typeface="+mj-cs"/>
              </a:rPr>
              <a:t>Growth Builders</a:t>
            </a:r>
            <a:endParaRPr lang="nl-NL" sz="500" dirty="0"/>
          </a:p>
        </p:txBody>
      </p:sp>
    </p:spTree>
    <p:extLst>
      <p:ext uri="{BB962C8B-B14F-4D97-AF65-F5344CB8AC3E}">
        <p14:creationId xmlns:p14="http://schemas.microsoft.com/office/powerpoint/2010/main" val="204753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120" descr="geplakte-film.png"/>
          <p:cNvPicPr preferRelativeResize="0"/>
          <p:nvPr/>
        </p:nvPicPr>
        <p:blipFill rotWithShape="1">
          <a:blip r:embed="rId3">
            <a:alphaModFix amt="19507"/>
          </a:blip>
          <a:srcRect b="40265"/>
          <a:stretch/>
        </p:blipFill>
        <p:spPr>
          <a:xfrm>
            <a:off x="1665299" y="757968"/>
            <a:ext cx="1968501" cy="5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20" descr="geplakte-film.png"/>
          <p:cNvPicPr preferRelativeResize="0"/>
          <p:nvPr/>
        </p:nvPicPr>
        <p:blipFill rotWithShape="1">
          <a:blip r:embed="rId4">
            <a:alphaModFix amt="19507"/>
          </a:blip>
          <a:srcRect/>
          <a:stretch/>
        </p:blipFill>
        <p:spPr>
          <a:xfrm>
            <a:off x="9869729" y="1621429"/>
            <a:ext cx="1313944" cy="69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20" descr="logo-on-white.png"/>
          <p:cNvPicPr preferRelativeResize="0"/>
          <p:nvPr/>
        </p:nvPicPr>
        <p:blipFill rotWithShape="1">
          <a:blip r:embed="rId5">
            <a:alphaModFix amt="19507"/>
          </a:blip>
          <a:srcRect b="33160"/>
          <a:stretch/>
        </p:blipFill>
        <p:spPr>
          <a:xfrm>
            <a:off x="8794819" y="4675552"/>
            <a:ext cx="2063751" cy="48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20" descr="geplakte-film.png"/>
          <p:cNvPicPr preferRelativeResize="0"/>
          <p:nvPr/>
        </p:nvPicPr>
        <p:blipFill rotWithShape="1">
          <a:blip r:embed="rId6">
            <a:alphaModFix amt="19507"/>
          </a:blip>
          <a:srcRect b="35670"/>
          <a:stretch/>
        </p:blipFill>
        <p:spPr>
          <a:xfrm>
            <a:off x="6958507" y="757364"/>
            <a:ext cx="1021330" cy="51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20" descr="geplakte-film.png"/>
          <p:cNvPicPr preferRelativeResize="0"/>
          <p:nvPr/>
        </p:nvPicPr>
        <p:blipFill rotWithShape="1">
          <a:blip r:embed="rId7">
            <a:alphaModFix amt="19507"/>
          </a:blip>
          <a:srcRect b="36086"/>
          <a:stretch/>
        </p:blipFill>
        <p:spPr>
          <a:xfrm>
            <a:off x="793552" y="1769783"/>
            <a:ext cx="3019524" cy="40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20" descr="fastlane-logo-dark.svg"/>
          <p:cNvPicPr preferRelativeResize="0"/>
          <p:nvPr/>
        </p:nvPicPr>
        <p:blipFill rotWithShape="1">
          <a:blip r:embed="rId8">
            <a:alphaModFix amt="19507"/>
          </a:blip>
          <a:srcRect/>
          <a:stretch/>
        </p:blipFill>
        <p:spPr>
          <a:xfrm>
            <a:off x="4275662" y="734774"/>
            <a:ext cx="2040983" cy="52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20" descr="uk-logo-dark.svg"/>
          <p:cNvPicPr preferRelativeResize="0"/>
          <p:nvPr/>
        </p:nvPicPr>
        <p:blipFill rotWithShape="1">
          <a:blip r:embed="rId9">
            <a:alphaModFix amt="19507"/>
          </a:blip>
          <a:srcRect/>
          <a:stretch/>
        </p:blipFill>
        <p:spPr>
          <a:xfrm>
            <a:off x="7374691" y="1677155"/>
            <a:ext cx="1815478" cy="51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20" descr="geplakte-film.png"/>
          <p:cNvPicPr preferRelativeResize="0"/>
          <p:nvPr/>
        </p:nvPicPr>
        <p:blipFill rotWithShape="1">
          <a:blip r:embed="rId10">
            <a:alphaModFix amt="19507"/>
          </a:blip>
          <a:srcRect r="48779"/>
          <a:stretch/>
        </p:blipFill>
        <p:spPr>
          <a:xfrm>
            <a:off x="4273399" y="1766152"/>
            <a:ext cx="2610402" cy="44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20" descr="geplakte-film.png"/>
          <p:cNvPicPr preferRelativeResize="0"/>
          <p:nvPr/>
        </p:nvPicPr>
        <p:blipFill rotWithShape="1">
          <a:blip r:embed="rId11">
            <a:alphaModFix amt="19507"/>
          </a:blip>
          <a:srcRect/>
          <a:stretch/>
        </p:blipFill>
        <p:spPr>
          <a:xfrm>
            <a:off x="4461927" y="4719714"/>
            <a:ext cx="1669621" cy="52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20" descr="geplakte-film.png"/>
          <p:cNvPicPr preferRelativeResize="0"/>
          <p:nvPr/>
        </p:nvPicPr>
        <p:blipFill rotWithShape="1">
          <a:blip r:embed="rId12">
            <a:alphaModFix amt="19507"/>
          </a:blip>
          <a:srcRect/>
          <a:stretch/>
        </p:blipFill>
        <p:spPr>
          <a:xfrm>
            <a:off x="7000683" y="4618007"/>
            <a:ext cx="1313943" cy="74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20" descr="geplakte-film.png"/>
          <p:cNvPicPr preferRelativeResize="0"/>
          <p:nvPr/>
        </p:nvPicPr>
        <p:blipFill rotWithShape="1">
          <a:blip r:embed="rId13">
            <a:alphaModFix amt="19507"/>
          </a:blip>
          <a:srcRect/>
          <a:stretch/>
        </p:blipFill>
        <p:spPr>
          <a:xfrm>
            <a:off x="8621700" y="650217"/>
            <a:ext cx="1905001" cy="6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20" descr="dml-logo-horizontaal.svg"/>
          <p:cNvPicPr preferRelativeResize="0"/>
          <p:nvPr/>
        </p:nvPicPr>
        <p:blipFill rotWithShape="1">
          <a:blip r:embed="rId14">
            <a:alphaModFix amt="19507"/>
          </a:blip>
          <a:srcRect b="22799"/>
          <a:stretch/>
        </p:blipFill>
        <p:spPr>
          <a:xfrm>
            <a:off x="750259" y="5768706"/>
            <a:ext cx="2737193" cy="47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20" descr="geplakte-film.png"/>
          <p:cNvPicPr preferRelativeResize="0"/>
          <p:nvPr/>
        </p:nvPicPr>
        <p:blipFill rotWithShape="1">
          <a:blip r:embed="rId15">
            <a:alphaModFix amt="19507"/>
          </a:blip>
          <a:srcRect/>
          <a:stretch/>
        </p:blipFill>
        <p:spPr>
          <a:xfrm>
            <a:off x="3898101" y="5691624"/>
            <a:ext cx="2022863" cy="48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20" descr="geplakte-film.png"/>
          <p:cNvPicPr preferRelativeResize="0"/>
          <p:nvPr/>
        </p:nvPicPr>
        <p:blipFill rotWithShape="1">
          <a:blip r:embed="rId16">
            <a:alphaModFix amt="19507"/>
          </a:blip>
          <a:srcRect/>
          <a:stretch/>
        </p:blipFill>
        <p:spPr>
          <a:xfrm>
            <a:off x="6647105" y="5697243"/>
            <a:ext cx="2132415" cy="43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20" descr="Blinqx_VenH_geelzwart.sv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55086" y="2590995"/>
            <a:ext cx="5166614" cy="161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20" descr="Homepage - FinRust"/>
          <p:cNvPicPr preferRelativeResize="0"/>
          <p:nvPr/>
        </p:nvPicPr>
        <p:blipFill rotWithShape="1">
          <a:blip r:embed="rId18">
            <a:alphaModFix amt="20000"/>
          </a:blip>
          <a:srcRect/>
          <a:stretch/>
        </p:blipFill>
        <p:spPr>
          <a:xfrm>
            <a:off x="1375000" y="4173176"/>
            <a:ext cx="2620656" cy="163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20" descr="Afbeelding met tekst, Lettertype, schermopname, logo&#10;&#10;Automatisch gegenereerde beschrijving"/>
          <p:cNvPicPr preferRelativeResize="0"/>
          <p:nvPr/>
        </p:nvPicPr>
        <p:blipFill rotWithShape="1">
          <a:blip r:embed="rId19">
            <a:alphaModFix amt="20000"/>
          </a:blip>
          <a:srcRect b="38246"/>
          <a:stretch/>
        </p:blipFill>
        <p:spPr>
          <a:xfrm>
            <a:off x="9190169" y="5709256"/>
            <a:ext cx="2233085" cy="52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6"/>
          <p:cNvSpPr/>
          <p:nvPr/>
        </p:nvSpPr>
        <p:spPr>
          <a:xfrm rot="5400000">
            <a:off x="1354079" y="2221571"/>
            <a:ext cx="1837441" cy="158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D00"/>
          </a:solidFill>
          <a:ln>
            <a:noFill/>
          </a:ln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Maximale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waarde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creatie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70" name="Google Shape;870;p16"/>
          <p:cNvSpPr/>
          <p:nvPr/>
        </p:nvSpPr>
        <p:spPr>
          <a:xfrm rot="5400000">
            <a:off x="2210505" y="3772408"/>
            <a:ext cx="1837441" cy="1584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Propositie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 &amp; platform</a:t>
            </a:r>
          </a:p>
        </p:txBody>
      </p:sp>
      <p:sp>
        <p:nvSpPr>
          <p:cNvPr id="871" name="Google Shape;871;p16"/>
          <p:cNvSpPr/>
          <p:nvPr/>
        </p:nvSpPr>
        <p:spPr>
          <a:xfrm rot="5400000">
            <a:off x="497653" y="3772408"/>
            <a:ext cx="1837441" cy="158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DA6B9"/>
          </a:solidFill>
          <a:ln>
            <a:noFill/>
          </a:ln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Onder-steunend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organisatie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ropolis Semi Bold" panose="00000700000000000000" pitchFamily="50" charset="0"/>
                <a:ea typeface="Arial"/>
                <a:cs typeface="Arial"/>
                <a:sym typeface="Arial"/>
              </a:rPr>
              <a:t>-model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6"/>
          <p:cNvSpPr txBox="1">
            <a:spLocks noGrp="1"/>
          </p:cNvSpPr>
          <p:nvPr>
            <p:ph type="title"/>
          </p:nvPr>
        </p:nvSpPr>
        <p:spPr>
          <a:xfrm>
            <a:off x="296875" y="443837"/>
            <a:ext cx="10801350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nl-NL" sz="3600" dirty="0">
                <a:latin typeface="Metropolis Semi Bold" panose="00000700000000000000" pitchFamily="50" charset="0"/>
              </a:rPr>
              <a:t>Verzekering en Hypotheek</a:t>
            </a:r>
            <a:br>
              <a:rPr lang="nl-NL" sz="3600" dirty="0">
                <a:latin typeface="Metropolis Semi Bold" panose="00000700000000000000" pitchFamily="50" charset="0"/>
              </a:rPr>
            </a:br>
            <a:r>
              <a:rPr lang="nl-NL" sz="3200" i="1" dirty="0" err="1">
                <a:latin typeface="Metropolis Semi Bold" panose="00000700000000000000" pitchFamily="50" charset="0"/>
              </a:rPr>
              <a:t>Klantdenken</a:t>
            </a:r>
            <a:r>
              <a:rPr lang="nl-NL" sz="3200" i="1" dirty="0">
                <a:latin typeface="Metropolis Semi Bold" panose="00000700000000000000" pitchFamily="50" charset="0"/>
              </a:rPr>
              <a:t> in de praktijk</a:t>
            </a:r>
            <a:endParaRPr sz="3200" i="1" dirty="0">
              <a:latin typeface="Metropolis Semi Bold" panose="00000700000000000000" pitchFamily="50" charset="0"/>
            </a:endParaRPr>
          </a:p>
        </p:txBody>
      </p:sp>
      <p:sp>
        <p:nvSpPr>
          <p:cNvPr id="873" name="Google Shape;873;p16"/>
          <p:cNvSpPr txBox="1">
            <a:spLocks noGrp="1"/>
          </p:cNvSpPr>
          <p:nvPr>
            <p:ph type="sldNum" idx="12"/>
          </p:nvPr>
        </p:nvSpPr>
        <p:spPr>
          <a:xfrm>
            <a:off x="11464505" y="6355030"/>
            <a:ext cx="613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16"/>
          <p:cNvSpPr txBox="1"/>
          <p:nvPr/>
        </p:nvSpPr>
        <p:spPr>
          <a:xfrm>
            <a:off x="5359219" y="2766152"/>
            <a:ext cx="47899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Why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vertrekpunt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tropolis Thin" panose="00000500000000000000" pitchFamily="50" charset="0"/>
              <a:ea typeface="+mn-ea"/>
              <a:cs typeface="+mn-cs"/>
            </a:endParaRPr>
          </a:p>
        </p:txBody>
      </p:sp>
      <p:sp>
        <p:nvSpPr>
          <p:cNvPr id="875" name="Google Shape;875;p16"/>
          <p:cNvSpPr txBox="1"/>
          <p:nvPr/>
        </p:nvSpPr>
        <p:spPr>
          <a:xfrm>
            <a:off x="5375918" y="4296482"/>
            <a:ext cx="597788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“R&amp;D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investering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 accelerator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voor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waardecreatie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”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 Thin" panose="000005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6"/>
          <p:cNvSpPr txBox="1"/>
          <p:nvPr/>
        </p:nvSpPr>
        <p:spPr>
          <a:xfrm>
            <a:off x="5372773" y="5380716"/>
            <a:ext cx="47899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opolis Thin" panose="00000500000000000000" pitchFamily="50" charset="0"/>
                <a:ea typeface="Arial"/>
                <a:cs typeface="Arial"/>
                <a:sym typeface="Arial"/>
              </a:rPr>
              <a:t>“Business in the lead” 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 Thin" panose="000005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6"/>
          <p:cNvSpPr/>
          <p:nvPr/>
        </p:nvSpPr>
        <p:spPr>
          <a:xfrm>
            <a:off x="2122378" y="4259200"/>
            <a:ext cx="1938113" cy="57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6"/>
          <p:cNvSpPr/>
          <p:nvPr/>
        </p:nvSpPr>
        <p:spPr>
          <a:xfrm>
            <a:off x="357088" y="4321517"/>
            <a:ext cx="2118570" cy="57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6"/>
          <p:cNvSpPr/>
          <p:nvPr/>
        </p:nvSpPr>
        <p:spPr>
          <a:xfrm>
            <a:off x="1133211" y="2677844"/>
            <a:ext cx="2279176" cy="57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0" name="Google Shape;880;p16"/>
          <p:cNvCxnSpPr/>
          <p:nvPr/>
        </p:nvCxnSpPr>
        <p:spPr>
          <a:xfrm>
            <a:off x="3064800" y="2979706"/>
            <a:ext cx="209509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1" name="Google Shape;881;p16"/>
          <p:cNvCxnSpPr/>
          <p:nvPr/>
        </p:nvCxnSpPr>
        <p:spPr>
          <a:xfrm>
            <a:off x="3934987" y="4509120"/>
            <a:ext cx="122490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2" name="Google Shape;882;p16"/>
          <p:cNvCxnSpPr/>
          <p:nvPr/>
        </p:nvCxnSpPr>
        <p:spPr>
          <a:xfrm>
            <a:off x="1775520" y="5549973"/>
            <a:ext cx="338437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3" name="Google Shape;883;p16"/>
          <p:cNvCxnSpPr>
            <a:cxnSpLocks/>
          </p:cNvCxnSpPr>
          <p:nvPr/>
        </p:nvCxnSpPr>
        <p:spPr>
          <a:xfrm flipV="1">
            <a:off x="1775520" y="5373217"/>
            <a:ext cx="0" cy="17675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4" name="Google Shape;884;p16"/>
          <p:cNvSpPr/>
          <p:nvPr/>
        </p:nvSpPr>
        <p:spPr>
          <a:xfrm rot="5400000">
            <a:off x="10935884" y="3382644"/>
            <a:ext cx="2353952" cy="202926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6"/>
          <p:cNvSpPr/>
          <p:nvPr/>
        </p:nvSpPr>
        <p:spPr>
          <a:xfrm rot="5400000">
            <a:off x="10000389" y="5749995"/>
            <a:ext cx="2353952" cy="202926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6"/>
          <p:cNvSpPr/>
          <p:nvPr/>
        </p:nvSpPr>
        <p:spPr>
          <a:xfrm rot="5400000">
            <a:off x="9358126" y="4136724"/>
            <a:ext cx="1680122" cy="144838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6"/>
          <p:cNvSpPr/>
          <p:nvPr/>
        </p:nvSpPr>
        <p:spPr>
          <a:xfrm rot="5400000">
            <a:off x="9722442" y="1524372"/>
            <a:ext cx="1839359" cy="1585654"/>
          </a:xfrm>
          <a:prstGeom prst="hexagon">
            <a:avLst>
              <a:gd name="adj" fmla="val 25000"/>
              <a:gd name="vf" fmla="val 115470"/>
            </a:avLst>
          </a:prstGeom>
          <a:noFill/>
          <a:ln w="254000" cap="flat" cmpd="sng">
            <a:solidFill>
              <a:srgbClr val="FFFFFF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with a screen on&#10;&#10;Description automatically generated">
            <a:extLst>
              <a:ext uri="{FF2B5EF4-FFF2-40B4-BE49-F238E27FC236}">
                <a16:creationId xmlns:a16="http://schemas.microsoft.com/office/drawing/2014/main" id="{07A141FB-5948-5BCC-49E3-027C62AAE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341" y="1116528"/>
            <a:ext cx="8750826" cy="5041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DAA3F7-8CC8-BE50-649A-2F4B956FC53F}"/>
              </a:ext>
            </a:extLst>
          </p:cNvPr>
          <p:cNvSpPr/>
          <p:nvPr/>
        </p:nvSpPr>
        <p:spPr>
          <a:xfrm>
            <a:off x="6771503" y="0"/>
            <a:ext cx="542049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anose="00000500000000000000" pitchFamily="50" charset="0"/>
                <a:ea typeface="+mn-ea"/>
                <a:cs typeface="+mn-cs"/>
              </a:rPr>
              <a:t>Zo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BE60D-69C2-949B-4EC0-550327F4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A4232-8C92-42DE-833E-FD1C879E793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E537A-2D24-3DA6-4DB9-E0F75250CBDD}"/>
              </a:ext>
            </a:extLst>
          </p:cNvPr>
          <p:cNvSpPr/>
          <p:nvPr/>
        </p:nvSpPr>
        <p:spPr>
          <a:xfrm>
            <a:off x="594194" y="2173300"/>
            <a:ext cx="2797796" cy="2770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872FA752-0170-6CFE-814E-D012D0C2D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4" y="2211115"/>
            <a:ext cx="1209035" cy="284422"/>
          </a:xfrm>
          <a:prstGeom prst="rect">
            <a:avLst/>
          </a:prstGeom>
        </p:spPr>
      </p:pic>
      <p:sp>
        <p:nvSpPr>
          <p:cNvPr id="2" name="Zeshoek 33">
            <a:extLst>
              <a:ext uri="{FF2B5EF4-FFF2-40B4-BE49-F238E27FC236}">
                <a16:creationId xmlns:a16="http://schemas.microsoft.com/office/drawing/2014/main" id="{B91DABEB-1DEE-9CC5-E664-7B3E10771358}"/>
              </a:ext>
            </a:extLst>
          </p:cNvPr>
          <p:cNvSpPr/>
          <p:nvPr/>
        </p:nvSpPr>
        <p:spPr>
          <a:xfrm rot="5400000">
            <a:off x="5676850" y="267113"/>
            <a:ext cx="2189296" cy="193624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Inspirerend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&amp;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faciliterend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3" name="Zeshoek 33">
            <a:extLst>
              <a:ext uri="{FF2B5EF4-FFF2-40B4-BE49-F238E27FC236}">
                <a16:creationId xmlns:a16="http://schemas.microsoft.com/office/drawing/2014/main" id="{3B6B102C-867C-8BD9-8612-A203E47176CC}"/>
              </a:ext>
            </a:extLst>
          </p:cNvPr>
          <p:cNvSpPr/>
          <p:nvPr/>
        </p:nvSpPr>
        <p:spPr>
          <a:xfrm rot="5400000">
            <a:off x="5676849" y="2481604"/>
            <a:ext cx="2189296" cy="1936249"/>
          </a:xfrm>
          <a:prstGeom prst="hexagon">
            <a:avLst/>
          </a:prstGeom>
          <a:solidFill>
            <a:srgbClr val="CAD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Klant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staat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centraal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1D2632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5" name="Zeshoek 34">
            <a:extLst>
              <a:ext uri="{FF2B5EF4-FFF2-40B4-BE49-F238E27FC236}">
                <a16:creationId xmlns:a16="http://schemas.microsoft.com/office/drawing/2014/main" id="{C5274B42-37E2-09E4-6FA3-004A2278E719}"/>
              </a:ext>
            </a:extLst>
          </p:cNvPr>
          <p:cNvSpPr/>
          <p:nvPr/>
        </p:nvSpPr>
        <p:spPr>
          <a:xfrm rot="5400000">
            <a:off x="5676850" y="4670899"/>
            <a:ext cx="2189294" cy="1936248"/>
          </a:xfrm>
          <a:prstGeom prst="hexagon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Waarde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cre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ë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D2632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rend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1D2632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pic>
        <p:nvPicPr>
          <p:cNvPr id="11" name="Picture 1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BAA282CA-62D6-DF2F-F50C-73DA3BBE9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55" y="1356117"/>
            <a:ext cx="2797796" cy="6581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85C6AC-9785-8BE9-BCE3-9B74DFDA31D5}"/>
              </a:ext>
            </a:extLst>
          </p:cNvPr>
          <p:cNvSpPr txBox="1"/>
          <p:nvPr/>
        </p:nvSpPr>
        <p:spPr>
          <a:xfrm>
            <a:off x="8170854" y="2475145"/>
            <a:ext cx="3301825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Unieke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totaaloplossing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die de hele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markt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van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financi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ë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le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dienstverlening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bedient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Toegespitst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op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specialismes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die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wij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als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geen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ander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kennen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Volmacht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Provinciaal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, CRM.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Ontstaan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uit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onze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jarenlange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ervaring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, 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gedreven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door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beste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oplossingen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 in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markt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Thin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322E6DBF-D3DF-0F27-E343-52D44716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5"/>
            <a:ext cx="5121343" cy="1150938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Platform filosofie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endParaRPr lang="nl-NL" sz="2800" dirty="0">
              <a:solidFill>
                <a:schemeClr val="tx2"/>
              </a:solidFill>
            </a:endParaRPr>
          </a:p>
        </p:txBody>
      </p:sp>
      <p:pic>
        <p:nvPicPr>
          <p:cNvPr id="10" name="Picture 9" descr="DIAS Software B.V. neemt Unit4 Financiële Intermediairs over - Aplaza">
            <a:extLst>
              <a:ext uri="{FF2B5EF4-FFF2-40B4-BE49-F238E27FC236}">
                <a16:creationId xmlns:a16="http://schemas.microsoft.com/office/drawing/2014/main" id="{CBF9F7B6-4006-E2AF-D0EB-5FC8BEF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87" y="5590688"/>
            <a:ext cx="579263" cy="27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inConnect - Aplaza">
            <a:extLst>
              <a:ext uri="{FF2B5EF4-FFF2-40B4-BE49-F238E27FC236}">
                <a16:creationId xmlns:a16="http://schemas.microsoft.com/office/drawing/2014/main" id="{6CCA18C7-3FB7-E051-54CB-7914519B9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34968" r="15836" b="33313"/>
          <a:stretch/>
        </p:blipFill>
        <p:spPr bwMode="auto">
          <a:xfrm>
            <a:off x="9281178" y="5969551"/>
            <a:ext cx="1056575" cy="2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dviesbox - Alles voor een goed advies">
            <a:extLst>
              <a:ext uri="{FF2B5EF4-FFF2-40B4-BE49-F238E27FC236}">
                <a16:creationId xmlns:a16="http://schemas.microsoft.com/office/drawing/2014/main" id="{51FE7E22-E695-89F0-8E26-F2702B7A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45" y="6064709"/>
            <a:ext cx="894259" cy="1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green and grey text on a black background&#10;&#10;Description automatically generated">
            <a:extLst>
              <a:ext uri="{FF2B5EF4-FFF2-40B4-BE49-F238E27FC236}">
                <a16:creationId xmlns:a16="http://schemas.microsoft.com/office/drawing/2014/main" id="{353E9FF3-7F82-232C-D51F-C695827562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32" y="5970465"/>
            <a:ext cx="1257431" cy="26073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C1FF391C-0A13-FD8C-B45E-FB7FE11E01D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8" y="5605765"/>
            <a:ext cx="1441989" cy="227870"/>
          </a:xfrm>
          <a:prstGeom prst="rect">
            <a:avLst/>
          </a:prstGeom>
        </p:spPr>
      </p:pic>
      <p:pic>
        <p:nvPicPr>
          <p:cNvPr id="24" name="Picture 23" descr="Finly - Adviessoftware">
            <a:extLst>
              <a:ext uri="{FF2B5EF4-FFF2-40B4-BE49-F238E27FC236}">
                <a16:creationId xmlns:a16="http://schemas.microsoft.com/office/drawing/2014/main" id="{5A2C5005-97B1-6D3C-9EF0-31D42354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41" y="5634255"/>
            <a:ext cx="507207" cy="16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logo with a letter t in a circle&#10;&#10;Description automatically generated">
            <a:extLst>
              <a:ext uri="{FF2B5EF4-FFF2-40B4-BE49-F238E27FC236}">
                <a16:creationId xmlns:a16="http://schemas.microsoft.com/office/drawing/2014/main" id="{2FC7C391-8BBB-81E8-F295-F739F77241A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21" y="5589652"/>
            <a:ext cx="482688" cy="2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A6656-CAED-6461-81F5-7A1560B15FDC}"/>
              </a:ext>
            </a:extLst>
          </p:cNvPr>
          <p:cNvCxnSpPr>
            <a:cxnSpLocks/>
          </p:cNvCxnSpPr>
          <p:nvPr/>
        </p:nvCxnSpPr>
        <p:spPr>
          <a:xfrm flipV="1">
            <a:off x="5883450" y="4366582"/>
            <a:ext cx="0" cy="17898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FFF0AF-66BF-3143-0B71-E1345BC4C3D7}"/>
              </a:ext>
            </a:extLst>
          </p:cNvPr>
          <p:cNvCxnSpPr>
            <a:cxnSpLocks/>
          </p:cNvCxnSpPr>
          <p:nvPr/>
        </p:nvCxnSpPr>
        <p:spPr>
          <a:xfrm flipV="1">
            <a:off x="5880993" y="1549144"/>
            <a:ext cx="0" cy="17868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18C7FCF8-AEC7-7659-4BCF-D2701CB5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88" y="1276825"/>
            <a:ext cx="5068841" cy="50688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83EC04E-8E79-FF73-7C6D-5E7B6A72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eBlinqx </a:t>
            </a:r>
            <a:r>
              <a:rPr lang="en-US" dirty="0" err="1"/>
              <a:t>als</a:t>
            </a:r>
            <a:r>
              <a:rPr lang="en-US" dirty="0"/>
              <a:t> basis </a:t>
            </a:r>
            <a:r>
              <a:rPr lang="en-US" dirty="0" err="1"/>
              <a:t>voor</a:t>
            </a:r>
            <a:r>
              <a:rPr lang="en-US" dirty="0"/>
              <a:t> modern </a:t>
            </a:r>
            <a:r>
              <a:rPr lang="en-US" dirty="0" err="1"/>
              <a:t>adviespraktijk</a:t>
            </a:r>
            <a:br>
              <a:rPr lang="en-US" dirty="0"/>
            </a:b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2CAF1-F2F0-602F-7782-F7B43A71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7</a:t>
            </a:fld>
            <a:endParaRPr lang="nl-N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6C0871-B000-B93A-EE4A-3FFD86B7FA99}"/>
              </a:ext>
            </a:extLst>
          </p:cNvPr>
          <p:cNvCxnSpPr>
            <a:cxnSpLocks/>
          </p:cNvCxnSpPr>
          <p:nvPr/>
        </p:nvCxnSpPr>
        <p:spPr>
          <a:xfrm>
            <a:off x="6603083" y="1833872"/>
            <a:ext cx="1686807" cy="139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F6E0C0-A9BF-6F9B-8FD2-EE23A4A6E9E3}"/>
              </a:ext>
            </a:extLst>
          </p:cNvPr>
          <p:cNvCxnSpPr>
            <a:cxnSpLocks/>
          </p:cNvCxnSpPr>
          <p:nvPr/>
        </p:nvCxnSpPr>
        <p:spPr>
          <a:xfrm>
            <a:off x="7919299" y="3225077"/>
            <a:ext cx="4546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31EFF0-BCAB-4058-2410-18B092D95745}"/>
              </a:ext>
            </a:extLst>
          </p:cNvPr>
          <p:cNvCxnSpPr>
            <a:cxnSpLocks/>
          </p:cNvCxnSpPr>
          <p:nvPr/>
        </p:nvCxnSpPr>
        <p:spPr>
          <a:xfrm>
            <a:off x="7612912" y="5153551"/>
            <a:ext cx="86935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D5C53E-F599-2D86-7E13-FFE88B0C3622}"/>
              </a:ext>
            </a:extLst>
          </p:cNvPr>
          <p:cNvCxnSpPr>
            <a:cxnSpLocks/>
          </p:cNvCxnSpPr>
          <p:nvPr/>
        </p:nvCxnSpPr>
        <p:spPr>
          <a:xfrm>
            <a:off x="2895274" y="4279238"/>
            <a:ext cx="83140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6385BA-F13A-8453-AB2D-B6E141E45FFA}"/>
              </a:ext>
            </a:extLst>
          </p:cNvPr>
          <p:cNvCxnSpPr>
            <a:cxnSpLocks/>
          </p:cNvCxnSpPr>
          <p:nvPr/>
        </p:nvCxnSpPr>
        <p:spPr>
          <a:xfrm>
            <a:off x="2967928" y="2862450"/>
            <a:ext cx="101290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Google Shape;285;p8">
            <a:extLst>
              <a:ext uri="{FF2B5EF4-FFF2-40B4-BE49-F238E27FC236}">
                <a16:creationId xmlns:a16="http://schemas.microsoft.com/office/drawing/2014/main" id="{505D108D-813D-3681-7001-CCAC8AC27C7D}"/>
              </a:ext>
            </a:extLst>
          </p:cNvPr>
          <p:cNvSpPr txBox="1"/>
          <p:nvPr/>
        </p:nvSpPr>
        <p:spPr>
          <a:xfrm>
            <a:off x="4128579" y="1272185"/>
            <a:ext cx="346225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bg1"/>
                </a:solidFill>
                <a:ea typeface="DM Sans"/>
                <a:cs typeface="DM Sans"/>
                <a:sym typeface="DM Sans"/>
              </a:rPr>
              <a:t>Het </a:t>
            </a:r>
            <a:r>
              <a:rPr lang="en-US" sz="1200" i="1" err="1">
                <a:solidFill>
                  <a:schemeClr val="bg1"/>
                </a:solidFill>
                <a:ea typeface="DM Sans"/>
                <a:cs typeface="DM Sans"/>
                <a:sym typeface="DM Sans"/>
              </a:rPr>
              <a:t>kloppende</a:t>
            </a:r>
            <a:r>
              <a:rPr lang="en-US" sz="1200" i="1">
                <a:solidFill>
                  <a:schemeClr val="bg1"/>
                </a:solidFill>
                <a:ea typeface="DM Sans"/>
                <a:cs typeface="DM Sans"/>
                <a:sym typeface="DM Sans"/>
              </a:rPr>
              <a:t> hart van je service</a:t>
            </a:r>
            <a:endParaRPr sz="1600" i="1">
              <a:solidFill>
                <a:schemeClr val="bg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DFAD2-A199-C927-5F6B-609C10C74C3A}"/>
              </a:ext>
            </a:extLst>
          </p:cNvPr>
          <p:cNvCxnSpPr>
            <a:cxnSpLocks/>
          </p:cNvCxnSpPr>
          <p:nvPr/>
        </p:nvCxnSpPr>
        <p:spPr>
          <a:xfrm>
            <a:off x="2967928" y="5808263"/>
            <a:ext cx="221779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285;p8">
            <a:extLst>
              <a:ext uri="{FF2B5EF4-FFF2-40B4-BE49-F238E27FC236}">
                <a16:creationId xmlns:a16="http://schemas.microsoft.com/office/drawing/2014/main" id="{E0301E19-FE54-7EE2-FC1C-F6B4D01DE5EF}"/>
              </a:ext>
            </a:extLst>
          </p:cNvPr>
          <p:cNvSpPr txBox="1"/>
          <p:nvPr/>
        </p:nvSpPr>
        <p:spPr>
          <a:xfrm>
            <a:off x="537479" y="2449135"/>
            <a:ext cx="23169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err="1">
                <a:solidFill>
                  <a:schemeClr val="bg1"/>
                </a:solidFill>
                <a:sym typeface="DM Sans"/>
              </a:rPr>
              <a:t>Vanaf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nu is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jouw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organisatie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altijd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aanwezig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bij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een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behoefteverandering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van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jouw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klant</a:t>
            </a:r>
            <a:endParaRPr lang="en-US" sz="1200">
              <a:solidFill>
                <a:schemeClr val="bg1"/>
              </a:solidFill>
              <a:sym typeface="DM Sans"/>
            </a:endParaRPr>
          </a:p>
        </p:txBody>
      </p:sp>
      <p:sp>
        <p:nvSpPr>
          <p:cNvPr id="5" name="Google Shape;285;p8">
            <a:extLst>
              <a:ext uri="{FF2B5EF4-FFF2-40B4-BE49-F238E27FC236}">
                <a16:creationId xmlns:a16="http://schemas.microsoft.com/office/drawing/2014/main" id="{2C2F09E7-6278-A3EB-1A4D-3C6D0F4192CE}"/>
              </a:ext>
            </a:extLst>
          </p:cNvPr>
          <p:cNvSpPr txBox="1"/>
          <p:nvPr/>
        </p:nvSpPr>
        <p:spPr>
          <a:xfrm>
            <a:off x="8531164" y="1594642"/>
            <a:ext cx="205959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err="1">
                <a:solidFill>
                  <a:schemeClr val="bg1"/>
                </a:solidFill>
                <a:sym typeface="DM Sans"/>
              </a:rPr>
              <a:t>Breng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snel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volledig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in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kaart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welk product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optimaal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is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voor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jouw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klant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leg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dit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automatisch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vast in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jouw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klantdossier</a:t>
            </a:r>
            <a:endParaRPr lang="en-US" sz="1200">
              <a:solidFill>
                <a:schemeClr val="bg1"/>
              </a:solidFill>
              <a:sym typeface="DM Sans"/>
            </a:endParaRPr>
          </a:p>
        </p:txBody>
      </p:sp>
      <p:sp>
        <p:nvSpPr>
          <p:cNvPr id="14" name="Google Shape;285;p8">
            <a:extLst>
              <a:ext uri="{FF2B5EF4-FFF2-40B4-BE49-F238E27FC236}">
                <a16:creationId xmlns:a16="http://schemas.microsoft.com/office/drawing/2014/main" id="{E99B9F62-3987-6941-CBF3-3F5E663BE15E}"/>
              </a:ext>
            </a:extLst>
          </p:cNvPr>
          <p:cNvSpPr txBox="1"/>
          <p:nvPr/>
        </p:nvSpPr>
        <p:spPr>
          <a:xfrm>
            <a:off x="8531164" y="3024464"/>
            <a:ext cx="27429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  <a:sym typeface="DM Sans"/>
              </a:rPr>
              <a:t>Laat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jouw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toegevoegde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waarde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blijken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door op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visueel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aantrekkelijke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wijze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het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optimale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product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te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presenteren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in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een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vergelijking</a:t>
            </a:r>
            <a:r>
              <a:rPr lang="en-US" sz="1200">
                <a:solidFill>
                  <a:schemeClr val="bg1"/>
                </a:solidFill>
                <a:sym typeface="DM Sans"/>
              </a:rPr>
              <a:t>,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laat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jouw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klant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kiezen</a:t>
            </a:r>
            <a:endParaRPr lang="en-US" sz="1200">
              <a:solidFill>
                <a:schemeClr val="bg1"/>
              </a:solidFill>
              <a:sym typeface="DM Sans"/>
            </a:endParaRPr>
          </a:p>
        </p:txBody>
      </p:sp>
      <p:sp>
        <p:nvSpPr>
          <p:cNvPr id="21" name="Google Shape;285;p8">
            <a:extLst>
              <a:ext uri="{FF2B5EF4-FFF2-40B4-BE49-F238E27FC236}">
                <a16:creationId xmlns:a16="http://schemas.microsoft.com/office/drawing/2014/main" id="{090D9D0D-ABC5-46C1-FE80-A33FBB829D0D}"/>
              </a:ext>
            </a:extLst>
          </p:cNvPr>
          <p:cNvSpPr txBox="1"/>
          <p:nvPr/>
        </p:nvSpPr>
        <p:spPr>
          <a:xfrm>
            <a:off x="8531164" y="4813441"/>
            <a:ext cx="312335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err="1">
                <a:solidFill>
                  <a:schemeClr val="bg1"/>
                </a:solidFill>
                <a:sym typeface="DM Sans"/>
              </a:rPr>
              <a:t>Minimaliseer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administratieve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handelingen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: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Reduceer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de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doorlooptijd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en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verhoog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de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accuratesse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van het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afsluiten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en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houd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je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klantdata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actueel</a:t>
            </a:r>
            <a:endParaRPr lang="en-US" sz="1200">
              <a:solidFill>
                <a:schemeClr val="bg1"/>
              </a:solidFill>
              <a:sym typeface="DM Sans"/>
            </a:endParaRPr>
          </a:p>
        </p:txBody>
      </p:sp>
      <p:sp>
        <p:nvSpPr>
          <p:cNvPr id="22" name="Google Shape;285;p8">
            <a:extLst>
              <a:ext uri="{FF2B5EF4-FFF2-40B4-BE49-F238E27FC236}">
                <a16:creationId xmlns:a16="http://schemas.microsoft.com/office/drawing/2014/main" id="{10384946-80E5-9693-6488-DB2012302EBF}"/>
              </a:ext>
            </a:extLst>
          </p:cNvPr>
          <p:cNvSpPr txBox="1"/>
          <p:nvPr/>
        </p:nvSpPr>
        <p:spPr>
          <a:xfrm>
            <a:off x="794839" y="5587170"/>
            <a:ext cx="20595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  <a:sym typeface="DM Sans"/>
              </a:rPr>
              <a:t>Handel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schades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efficient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af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hou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jouw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klant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nl-NL" sz="1200">
                <a:solidFill>
                  <a:schemeClr val="bg1"/>
                </a:solidFill>
                <a:sym typeface="DM Sans"/>
              </a:rPr>
              <a:t>é</a:t>
            </a:r>
            <a:r>
              <a:rPr lang="en-US" sz="1200">
                <a:solidFill>
                  <a:schemeClr val="bg1"/>
                </a:solidFill>
                <a:sym typeface="DM Sans"/>
              </a:rPr>
              <a:t>n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verzekeraar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  <a:r>
              <a:rPr lang="en-US" sz="1200" err="1">
                <a:solidFill>
                  <a:schemeClr val="bg1"/>
                </a:solidFill>
                <a:sym typeface="DM Sans"/>
              </a:rPr>
              <a:t>tevreden</a:t>
            </a:r>
            <a:r>
              <a:rPr lang="en-US" sz="1200">
                <a:solidFill>
                  <a:schemeClr val="bg1"/>
                </a:solidFill>
                <a:sym typeface="DM Sans"/>
              </a:rPr>
              <a:t> </a:t>
            </a:r>
          </a:p>
        </p:txBody>
      </p:sp>
      <p:sp>
        <p:nvSpPr>
          <p:cNvPr id="23" name="Google Shape;285;p8">
            <a:extLst>
              <a:ext uri="{FF2B5EF4-FFF2-40B4-BE49-F238E27FC236}">
                <a16:creationId xmlns:a16="http://schemas.microsoft.com/office/drawing/2014/main" id="{C8F2D45D-DC67-2694-9B96-7EE8E972DAC4}"/>
              </a:ext>
            </a:extLst>
          </p:cNvPr>
          <p:cNvSpPr txBox="1"/>
          <p:nvPr/>
        </p:nvSpPr>
        <p:spPr>
          <a:xfrm>
            <a:off x="384596" y="3898341"/>
            <a:ext cx="24698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nl-NL" sz="1200">
                <a:solidFill>
                  <a:schemeClr val="bg1"/>
                </a:solidFill>
                <a:ea typeface="DM Sans"/>
                <a:cs typeface="DM Sans"/>
                <a:sym typeface="DM Sans"/>
              </a:rPr>
              <a:t>Genereer contactmomenten om je klant relevante additionele</a:t>
            </a:r>
          </a:p>
          <a:p>
            <a:pPr algn="r"/>
            <a:r>
              <a:rPr lang="nl-NL" sz="1200">
                <a:solidFill>
                  <a:schemeClr val="bg1"/>
                </a:solidFill>
                <a:ea typeface="DM Sans"/>
                <a:cs typeface="DM Sans"/>
                <a:sym typeface="DM Sans"/>
              </a:rPr>
              <a:t>dienstverlening te bieden</a:t>
            </a:r>
            <a:r>
              <a:rPr lang="nl-NL" sz="1600">
                <a:solidFill>
                  <a:schemeClr val="bg1"/>
                </a:solidFill>
                <a:sym typeface="DM Sans"/>
              </a:rPr>
              <a:t>.</a:t>
            </a:r>
            <a:endParaRPr lang="en-US" sz="1200">
              <a:solidFill>
                <a:schemeClr val="bg1"/>
              </a:solidFill>
              <a:sym typeface="DM Sans"/>
            </a:endParaRPr>
          </a:p>
        </p:txBody>
      </p:sp>
      <p:sp>
        <p:nvSpPr>
          <p:cNvPr id="24" name="Google Shape;285;p8">
            <a:extLst>
              <a:ext uri="{FF2B5EF4-FFF2-40B4-BE49-F238E27FC236}">
                <a16:creationId xmlns:a16="http://schemas.microsoft.com/office/drawing/2014/main" id="{2FC00D22-F965-91DD-E329-B2CE479C7B3A}"/>
              </a:ext>
            </a:extLst>
          </p:cNvPr>
          <p:cNvSpPr txBox="1"/>
          <p:nvPr/>
        </p:nvSpPr>
        <p:spPr>
          <a:xfrm>
            <a:off x="4196852" y="6221977"/>
            <a:ext cx="346225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bg1"/>
                </a:solidFill>
                <a:sym typeface="DM Sans"/>
              </a:rPr>
              <a:t>De backbone van je </a:t>
            </a:r>
            <a:r>
              <a:rPr lang="en-US" sz="1200" i="1" err="1">
                <a:solidFill>
                  <a:schemeClr val="bg1"/>
                </a:solidFill>
                <a:sym typeface="DM Sans"/>
              </a:rPr>
              <a:t>organisatie</a:t>
            </a:r>
            <a:endParaRPr sz="1600" i="1">
              <a:solidFill>
                <a:schemeClr val="bg1"/>
              </a:solidFill>
            </a:endParaRPr>
          </a:p>
        </p:txBody>
      </p:sp>
      <p:sp>
        <p:nvSpPr>
          <p:cNvPr id="3" name="Zeshoek 8">
            <a:extLst>
              <a:ext uri="{FF2B5EF4-FFF2-40B4-BE49-F238E27FC236}">
                <a16:creationId xmlns:a16="http://schemas.microsoft.com/office/drawing/2014/main" id="{1455166E-5590-21EE-1ED2-E46958A125BF}"/>
              </a:ext>
            </a:extLst>
          </p:cNvPr>
          <p:cNvSpPr>
            <a:spLocks noChangeAspect="1"/>
          </p:cNvSpPr>
          <p:nvPr/>
        </p:nvSpPr>
        <p:spPr>
          <a:xfrm rot="5400000">
            <a:off x="158431" y="6379173"/>
            <a:ext cx="350070" cy="301784"/>
          </a:xfrm>
          <a:prstGeom prst="hexagon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" b="0" i="0" u="none" strike="noStrike" kern="1200" cap="none" spc="0" normalizeH="0" baseline="0" noProof="0">
              <a:ln>
                <a:noFill/>
              </a:ln>
              <a:solidFill>
                <a:srgbClr val="1D2632"/>
              </a:solidFill>
              <a:effectLst/>
              <a:uLnTx/>
              <a:uFillTx/>
              <a:latin typeface="Metropolis Semi Bold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B2955F-8E6A-D782-72D4-73F2953ED925}"/>
              </a:ext>
            </a:extLst>
          </p:cNvPr>
          <p:cNvSpPr/>
          <p:nvPr/>
        </p:nvSpPr>
        <p:spPr>
          <a:xfrm>
            <a:off x="-4321372" y="0"/>
            <a:ext cx="466769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D0AE11-AB4E-4B7D-CD04-72E6CC02EFA4}"/>
              </a:ext>
            </a:extLst>
          </p:cNvPr>
          <p:cNvSpPr/>
          <p:nvPr/>
        </p:nvSpPr>
        <p:spPr>
          <a:xfrm>
            <a:off x="5197750" y="3299917"/>
            <a:ext cx="1299299" cy="10305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oogle Shape;285;p8">
            <a:extLst>
              <a:ext uri="{FF2B5EF4-FFF2-40B4-BE49-F238E27FC236}">
                <a16:creationId xmlns:a16="http://schemas.microsoft.com/office/drawing/2014/main" id="{303F97EA-7E5C-D22E-0E69-9E36EB402898}"/>
              </a:ext>
            </a:extLst>
          </p:cNvPr>
          <p:cNvSpPr txBox="1"/>
          <p:nvPr/>
        </p:nvSpPr>
        <p:spPr>
          <a:xfrm>
            <a:off x="5144188" y="3398904"/>
            <a:ext cx="15224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opolis Semi Bold" panose="00000700000000000000" pitchFamily="50" charset="0"/>
                <a:sym typeface="DM Sans"/>
              </a:rPr>
              <a:t>Klantdossier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  <p:sp>
        <p:nvSpPr>
          <p:cNvPr id="11" name="Google Shape;285;p8">
            <a:extLst>
              <a:ext uri="{FF2B5EF4-FFF2-40B4-BE49-F238E27FC236}">
                <a16:creationId xmlns:a16="http://schemas.microsoft.com/office/drawing/2014/main" id="{56A69BCF-5C70-6D79-94CA-3E7C657F62AA}"/>
              </a:ext>
            </a:extLst>
          </p:cNvPr>
          <p:cNvSpPr txBox="1"/>
          <p:nvPr/>
        </p:nvSpPr>
        <p:spPr>
          <a:xfrm>
            <a:off x="5119768" y="3939110"/>
            <a:ext cx="15224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Metropolis Semi Bold" panose="00000700000000000000" pitchFamily="50" charset="0"/>
                <a:sym typeface="DM Sans"/>
              </a:rPr>
              <a:t>Data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opolis Thi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4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5" grpId="0"/>
      <p:bldP spid="14" grpId="0"/>
      <p:bldP spid="21" grpId="0"/>
      <p:bldP spid="22" grpId="0"/>
      <p:bldP spid="23" grpId="0"/>
      <p:bldP spid="24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92884-686D-9024-DFA6-4FFDED6B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t>8</a:t>
            </a:fld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52B4D-85B3-3633-1BC2-A71F1A5D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Builders.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04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30729F-F248-CAFA-7382-6CF06012EB6A}"/>
              </a:ext>
            </a:extLst>
          </p:cNvPr>
          <p:cNvSpPr/>
          <p:nvPr/>
        </p:nvSpPr>
        <p:spPr>
          <a:xfrm>
            <a:off x="0" y="-47768"/>
            <a:ext cx="5165679" cy="6953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93B64F9-F8BD-2A8E-4545-A13310EF6BC5}"/>
              </a:ext>
            </a:extLst>
          </p:cNvPr>
          <p:cNvSpPr/>
          <p:nvPr/>
        </p:nvSpPr>
        <p:spPr>
          <a:xfrm>
            <a:off x="727496" y="1815153"/>
            <a:ext cx="2438786" cy="21836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489B1-7AE1-A5E6-66C6-10BCCF74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5" y="764751"/>
            <a:ext cx="3800109" cy="1150938"/>
          </a:xfrm>
        </p:spPr>
        <p:txBody>
          <a:bodyPr>
            <a:noAutofit/>
          </a:bodyPr>
          <a:lstStyle/>
          <a:p>
            <a:r>
              <a:rPr lang="en-US" sz="3600"/>
              <a:t>AI </a:t>
            </a:r>
            <a:r>
              <a:rPr lang="en-US" sz="3600" err="1"/>
              <a:t>als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 err="1"/>
              <a:t>Innovatie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 err="1"/>
              <a:t>versneller</a:t>
            </a:r>
            <a:endParaRPr lang="nl-N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5A66-9FB5-34F5-57F5-BDB0F94A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446" y="1296535"/>
            <a:ext cx="5732059" cy="45905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nl-NL" sz="1800" dirty="0"/>
              <a:t>Het verbeteren van onze software met AI toepassingen is </a:t>
            </a:r>
            <a:r>
              <a:rPr lang="nl-NL" sz="1800" dirty="0">
                <a:latin typeface="+mj-lt"/>
              </a:rPr>
              <a:t>verweven in onze manier van denken</a:t>
            </a:r>
            <a:r>
              <a:rPr lang="nl-NL" sz="1800" dirty="0"/>
              <a:t>. 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nl-NL" sz="1800" dirty="0"/>
              <a:t>Wij blijven up-to-date over macro technologische ontwikkelingen en vertalen dit met onze ontwikkelteams naar </a:t>
            </a:r>
            <a:r>
              <a:rPr lang="nl-NL" sz="1800" dirty="0">
                <a:latin typeface="+mj-lt"/>
              </a:rPr>
              <a:t>branche specifieke toepassingen 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nl-NL" sz="1800" dirty="0"/>
              <a:t>Door het combineren van aanpalende sectoren hebben we veel klantdata die we kunnen omzetten in AI ontwikkelingen </a:t>
            </a:r>
            <a:r>
              <a:rPr lang="nl-NL" sz="1800" dirty="0">
                <a:latin typeface="+mj-lt"/>
              </a:rPr>
              <a:t>voor meerdere sectoren tegelijk</a:t>
            </a:r>
            <a:r>
              <a:rPr lang="nl-NL" sz="1800" dirty="0"/>
              <a:t>. 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nl-NL" sz="1800" dirty="0"/>
              <a:t>Door onze </a:t>
            </a:r>
            <a:r>
              <a:rPr lang="nl-NL" sz="1800" dirty="0">
                <a:latin typeface="+mj-lt"/>
              </a:rPr>
              <a:t>schaalgrootte als totaalspeler </a:t>
            </a:r>
            <a:r>
              <a:rPr lang="nl-NL" sz="1800" dirty="0"/>
              <a:t>ten opzichte van deeloplossingen in de markt, kunnen wij door investeren.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nl-NL" sz="1800" dirty="0"/>
              <a:t>Dit geeft ons de slagkracht om onze klantervaring en service continu optimaliseren, en </a:t>
            </a:r>
            <a:r>
              <a:rPr lang="nl-NL" sz="1800" dirty="0">
                <a:latin typeface="+mj-lt"/>
              </a:rPr>
              <a:t>voorop te blijven lopen </a:t>
            </a:r>
            <a:r>
              <a:rPr lang="nl-NL" sz="1800" dirty="0"/>
              <a:t>in onze markt</a:t>
            </a:r>
            <a:r>
              <a:rPr lang="nl-NL" sz="1600" dirty="0"/>
              <a:t>.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77CCB-0446-A089-D41A-95203251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4232-8C92-42DE-833E-FD1C879E793F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Picture 5" descr="A person in suit jacket smiling&#10;&#10;Description automatically generated with medium confidence">
            <a:extLst>
              <a:ext uri="{FF2B5EF4-FFF2-40B4-BE49-F238E27FC236}">
                <a16:creationId xmlns:a16="http://schemas.microsoft.com/office/drawing/2014/main" id="{2D4A6183-270A-A18E-59FF-2F1C4B904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5" y="2435072"/>
            <a:ext cx="3800109" cy="37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4000"/>
      </p:ext>
    </p:extLst>
  </p:cSld>
  <p:clrMapOvr>
    <a:masterClrMapping/>
  </p:clrMapOvr>
</p:sld>
</file>

<file path=ppt/theme/theme1.xml><?xml version="1.0" encoding="utf-8"?>
<a:theme xmlns:a="http://schemas.openxmlformats.org/drawingml/2006/main" name="Blinqx">
  <a:themeElements>
    <a:clrScheme name="BLINQX">
      <a:dk1>
        <a:sysClr val="windowText" lastClr="000000"/>
      </a:dk1>
      <a:lt1>
        <a:sysClr val="window" lastClr="FFFFFF"/>
      </a:lt1>
      <a:dk2>
        <a:srgbClr val="1D2632"/>
      </a:dk2>
      <a:lt2>
        <a:srgbClr val="FFCD00"/>
      </a:lt2>
      <a:accent1>
        <a:srgbClr val="EEE3C3"/>
      </a:accent1>
      <a:accent2>
        <a:srgbClr val="CAD5E3"/>
      </a:accent2>
      <a:accent3>
        <a:srgbClr val="6DA6B9"/>
      </a:accent3>
      <a:accent4>
        <a:srgbClr val="EA973E"/>
      </a:accent4>
      <a:accent5>
        <a:srgbClr val="FFF5CC"/>
      </a:accent5>
      <a:accent6>
        <a:srgbClr val="E46F90"/>
      </a:accent6>
      <a:hlink>
        <a:srgbClr val="1D2632"/>
      </a:hlink>
      <a:folHlink>
        <a:srgbClr val="FFCD00"/>
      </a:folHlink>
    </a:clrScheme>
    <a:fontScheme name="Custom 2">
      <a:majorFont>
        <a:latin typeface="Metropolis Semi Bold"/>
        <a:ea typeface=""/>
        <a:cs typeface=""/>
      </a:majorFont>
      <a:minorFont>
        <a:latin typeface="Metropolis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2B23B78-952F-4383-8144-DC090783C92B}" vid="{B93490E8-7ABB-4473-ADDB-3623748EEB7F}"/>
    </a:ext>
  </a:extLst>
</a:theme>
</file>

<file path=ppt/theme/theme2.xml><?xml version="1.0" encoding="utf-8"?>
<a:theme xmlns:a="http://schemas.openxmlformats.org/drawingml/2006/main" name="1_Blinqx">
  <a:themeElements>
    <a:clrScheme name="BLINQX">
      <a:dk1>
        <a:sysClr val="windowText" lastClr="000000"/>
      </a:dk1>
      <a:lt1>
        <a:sysClr val="window" lastClr="FFFFFF"/>
      </a:lt1>
      <a:dk2>
        <a:srgbClr val="1D2632"/>
      </a:dk2>
      <a:lt2>
        <a:srgbClr val="FFCD00"/>
      </a:lt2>
      <a:accent1>
        <a:srgbClr val="EEE3C3"/>
      </a:accent1>
      <a:accent2>
        <a:srgbClr val="CAD5E3"/>
      </a:accent2>
      <a:accent3>
        <a:srgbClr val="6DA6B9"/>
      </a:accent3>
      <a:accent4>
        <a:srgbClr val="EA973E"/>
      </a:accent4>
      <a:accent5>
        <a:srgbClr val="FFF5CC"/>
      </a:accent5>
      <a:accent6>
        <a:srgbClr val="E46F90"/>
      </a:accent6>
      <a:hlink>
        <a:srgbClr val="1D2632"/>
      </a:hlink>
      <a:folHlink>
        <a:srgbClr val="FFCD00"/>
      </a:folHlink>
    </a:clrScheme>
    <a:fontScheme name="Custom 2">
      <a:majorFont>
        <a:latin typeface="Metropolis Semi Bold"/>
        <a:ea typeface=""/>
        <a:cs typeface=""/>
      </a:majorFont>
      <a:minorFont>
        <a:latin typeface="Metropolis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2B23B78-952F-4383-8144-DC090783C92B}" vid="{B93490E8-7ABB-4473-ADDB-3623748EEB7F}"/>
    </a:ext>
  </a:extLst>
</a:theme>
</file>

<file path=ppt/theme/theme3.xml><?xml version="1.0" encoding="utf-8"?>
<a:theme xmlns:a="http://schemas.openxmlformats.org/drawingml/2006/main" name="3_Blinqx">
  <a:themeElements>
    <a:clrScheme name="BLINQX">
      <a:dk1>
        <a:srgbClr val="000000"/>
      </a:dk1>
      <a:lt1>
        <a:srgbClr val="FFFFFF"/>
      </a:lt1>
      <a:dk2>
        <a:srgbClr val="1D2632"/>
      </a:dk2>
      <a:lt2>
        <a:srgbClr val="FFCD00"/>
      </a:lt2>
      <a:accent1>
        <a:srgbClr val="EEE3C3"/>
      </a:accent1>
      <a:accent2>
        <a:srgbClr val="CAD5E3"/>
      </a:accent2>
      <a:accent3>
        <a:srgbClr val="6DA6B9"/>
      </a:accent3>
      <a:accent4>
        <a:srgbClr val="EA973E"/>
      </a:accent4>
      <a:accent5>
        <a:srgbClr val="FFF5CC"/>
      </a:accent5>
      <a:accent6>
        <a:srgbClr val="E46F90"/>
      </a:accent6>
      <a:hlink>
        <a:srgbClr val="1D2632"/>
      </a:hlink>
      <a:folHlink>
        <a:srgbClr val="FFCD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E3ECF35B87C40AECE655F17E32225" ma:contentTypeVersion="19" ma:contentTypeDescription="Een nieuw document maken." ma:contentTypeScope="" ma:versionID="32bf40d426b9c32cc86b7ec8bda18c72">
  <xsd:schema xmlns:xsd="http://www.w3.org/2001/XMLSchema" xmlns:xs="http://www.w3.org/2001/XMLSchema" xmlns:p="http://schemas.microsoft.com/office/2006/metadata/properties" xmlns:ns2="de4c8025-6615-43a8-b4ae-433788816cfd" xmlns:ns3="86640cf1-277a-47f9-a129-ee9591ca96ee" xmlns:ns4="75f85fd0-98ac-4fc8-906e-e8276e24a70d" targetNamespace="http://schemas.microsoft.com/office/2006/metadata/properties" ma:root="true" ma:fieldsID="193c0c3ab50ddd5261c6cfffe33a1bcb" ns2:_="" ns3:_="" ns4:_="">
    <xsd:import namespace="de4c8025-6615-43a8-b4ae-433788816cfd"/>
    <xsd:import namespace="86640cf1-277a-47f9-a129-ee9591ca96ee"/>
    <xsd:import namespace="75f85fd0-98ac-4fc8-906e-e8276e24a7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c8025-6615-43a8-b4ae-433788816c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40cf1-277a-47f9-a129-ee9591ca9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29c202d-4ec6-4872-b4cb-884438296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5fd0-98ac-4fc8-906e-e8276e24a70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b2246b8-db20-4fe7-97a0-3f583717ebf5}" ma:internalName="TaxCatchAll" ma:showField="CatchAllData" ma:web="75f85fd0-98ac-4fc8-906e-e8276e24a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f85fd0-98ac-4fc8-906e-e8276e24a70d" xsi:nil="true"/>
    <lcf76f155ced4ddcb4097134ff3c332f xmlns="86640cf1-277a-47f9-a129-ee9591ca96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EE68A0-228E-4284-B986-5D08220B07C8}"/>
</file>

<file path=customXml/itemProps2.xml><?xml version="1.0" encoding="utf-8"?>
<ds:datastoreItem xmlns:ds="http://schemas.openxmlformats.org/officeDocument/2006/customXml" ds:itemID="{96066AB4-20F6-4674-BA76-F5420F4FC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527C8B-5CFE-4576-B3BA-F643A7469559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2ec23940-2eca-4512-83e6-0a8b426e0939"/>
    <ds:schemaRef ds:uri="3b74bd9a-8290-4d0c-b5ed-5b48973dd63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11970</TotalTime>
  <Words>761</Words>
  <Application>Microsoft Office PowerPoint</Application>
  <PresentationFormat>Breedbeeld</PresentationFormat>
  <Paragraphs>155</Paragraphs>
  <Slides>19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31" baseType="lpstr">
      <vt:lpstr>Arial</vt:lpstr>
      <vt:lpstr>Calibri</vt:lpstr>
      <vt:lpstr>DM Sans</vt:lpstr>
      <vt:lpstr>Helvetica Neue</vt:lpstr>
      <vt:lpstr>Metropolis</vt:lpstr>
      <vt:lpstr>Metropolis Semi Bold</vt:lpstr>
      <vt:lpstr>Metropolis Thin</vt:lpstr>
      <vt:lpstr>Times New Roman</vt:lpstr>
      <vt:lpstr>Wingdings</vt:lpstr>
      <vt:lpstr>Blinqx</vt:lpstr>
      <vt:lpstr>1_Blinqx</vt:lpstr>
      <vt:lpstr>3_Blinqx</vt:lpstr>
      <vt:lpstr>Blinqx</vt:lpstr>
      <vt:lpstr>Blinqx groeipad zover</vt:lpstr>
      <vt:lpstr>Best of both world organisatiemodel </vt:lpstr>
      <vt:lpstr>PowerPoint-presentatie</vt:lpstr>
      <vt:lpstr>Verzekering en Hypotheek Klantdenken in de praktijk</vt:lpstr>
      <vt:lpstr>Platform filosofie  </vt:lpstr>
      <vt:lpstr>eBlinqx als basis voor modern adviespraktijk </vt:lpstr>
      <vt:lpstr>Growth Builders.</vt:lpstr>
      <vt:lpstr>AI als  Innovatie  versneller</vt:lpstr>
      <vt:lpstr>Blinqx biedt modulaire oplossingen  door de hele keten </vt:lpstr>
      <vt:lpstr>PowerPoint-presentatie</vt:lpstr>
      <vt:lpstr>Wat doen wij voor het intermediair</vt:lpstr>
      <vt:lpstr>Wat doen wij voor serviceproviders</vt:lpstr>
      <vt:lpstr>Geldverstrekkers die meedoen Krijgen toegang tot</vt:lpstr>
      <vt:lpstr>AI: waaraan werken we?</vt:lpstr>
      <vt:lpstr>Blurren van paspoort - live</vt:lpstr>
      <vt:lpstr>xxx</vt:lpstr>
      <vt:lpstr>Vernieuwd proces</vt:lpstr>
      <vt:lpstr>Alles voor de  financieel  dienstverlener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Söderberg &amp; Partners</dc:title>
  <dc:creator>Anke Bongers</dc:creator>
  <cp:lastModifiedBy>Tatjana van Dijkhuizen</cp:lastModifiedBy>
  <cp:revision>19</cp:revision>
  <dcterms:created xsi:type="dcterms:W3CDTF">2024-05-03T09:31:52Z</dcterms:created>
  <dcterms:modified xsi:type="dcterms:W3CDTF">2025-06-10T08:18:47Z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0x010100CDDE3ECF35B87C40AECE655F17E32225</vt:lpwstr>
  </property>
  <property fmtid="{D5CDD505-2E9C-101B-9397-08002B2CF9AE}" pid="3" name="MediaServiceImageTags">
    <vt:lpwstr/>
  </property>
</Properties>
</file>