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357" r:id="rId2"/>
    <p:sldId id="359" r:id="rId3"/>
    <p:sldId id="317" r:id="rId4"/>
    <p:sldId id="364" r:id="rId5"/>
    <p:sldId id="366" r:id="rId6"/>
    <p:sldId id="315" r:id="rId7"/>
    <p:sldId id="362" r:id="rId8"/>
    <p:sldId id="367" r:id="rId9"/>
    <p:sldId id="368" r:id="rId10"/>
    <p:sldId id="319" r:id="rId11"/>
    <p:sldId id="377" r:id="rId12"/>
    <p:sldId id="380" r:id="rId13"/>
    <p:sldId id="379" r:id="rId14"/>
    <p:sldId id="378" r:id="rId15"/>
    <p:sldId id="381" r:id="rId16"/>
    <p:sldId id="382" r:id="rId17"/>
    <p:sldId id="320" r:id="rId18"/>
    <p:sldId id="313" r:id="rId19"/>
    <p:sldId id="298" r:id="rId20"/>
    <p:sldId id="334" r:id="rId21"/>
    <p:sldId id="321" r:id="rId22"/>
    <p:sldId id="383" r:id="rId23"/>
    <p:sldId id="369" r:id="rId24"/>
    <p:sldId id="370" r:id="rId25"/>
    <p:sldId id="371" r:id="rId26"/>
    <p:sldId id="322" r:id="rId27"/>
    <p:sldId id="372" r:id="rId28"/>
    <p:sldId id="373" r:id="rId29"/>
    <p:sldId id="374" r:id="rId30"/>
    <p:sldId id="375" r:id="rId31"/>
    <p:sldId id="330" r:id="rId32"/>
    <p:sldId id="331" r:id="rId33"/>
    <p:sldId id="358" r:id="rId34"/>
    <p:sldId id="307" r:id="rId35"/>
    <p:sldId id="376" r:id="rId36"/>
    <p:sldId id="326" r:id="rId37"/>
    <p:sldId id="342" r:id="rId38"/>
    <p:sldId id="335" r:id="rId39"/>
    <p:sldId id="339" r:id="rId40"/>
    <p:sldId id="338" r:id="rId41"/>
    <p:sldId id="337" r:id="rId42"/>
    <p:sldId id="340" r:id="rId43"/>
    <p:sldId id="344" r:id="rId44"/>
    <p:sldId id="345" r:id="rId45"/>
    <p:sldId id="347" r:id="rId46"/>
    <p:sldId id="356" r:id="rId47"/>
    <p:sldId id="348" r:id="rId48"/>
    <p:sldId id="349" r:id="rId49"/>
    <p:sldId id="350" r:id="rId50"/>
    <p:sldId id="351" r:id="rId51"/>
    <p:sldId id="352" r:id="rId52"/>
    <p:sldId id="353" r:id="rId53"/>
    <p:sldId id="354" r:id="rId54"/>
    <p:sldId id="355" r:id="rId55"/>
    <p:sldId id="363" r:id="rId56"/>
  </p:sldIdLst>
  <p:sldSz cx="18288000" cy="10287000"/>
  <p:notesSz cx="6858000" cy="9144000"/>
  <p:embeddedFontLst>
    <p:embeddedFont>
      <p:font typeface="Raleway" panose="020B0604020202020204" charset="0"/>
      <p:regular r:id="rId58"/>
      <p:bold r:id="rId59"/>
      <p:italic r:id="rId60"/>
      <p:boldItalic r:id="rId61"/>
    </p:embeddedFont>
    <p:embeddedFont>
      <p:font typeface="Raleway Bold" panose="020B0604020202020204" charset="0"/>
      <p:regular r:id="rId62"/>
      <p:bold r:id="rId63"/>
    </p:embeddedFont>
    <p:embeddedFont>
      <p:font typeface="Raleway Italics" panose="020B0604020202020204" charset="0"/>
      <p:regular r:id="rId64"/>
    </p:embeddedFont>
    <p:embeddedFont>
      <p:font typeface="Calibri" panose="020F050202020403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FF3FF"/>
    <a:srgbClr val="D0D8E8"/>
    <a:srgbClr val="4F81B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5F2FF-8231-4628-9AC5-9045B781775C}" type="datetimeFigureOut">
              <a:rPr lang="nl-NL" smtClean="0"/>
              <a:t>1-4-2025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F673C-A09C-4817-9AAE-3D88E0B74393}" type="slidenum">
              <a:rPr lang="nl-NL" smtClean="0"/>
              <a:t>‹nr.›</a:t>
            </a:fld>
            <a:endParaRPr lang="nl-NL"/>
          </a:p>
        </p:txBody>
      </p:sp>
    </p:spTree>
    <p:extLst>
      <p:ext uri="{BB962C8B-B14F-4D97-AF65-F5344CB8AC3E}">
        <p14:creationId xmlns:p14="http://schemas.microsoft.com/office/powerpoint/2010/main" val="42522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2F673C-A09C-4817-9AAE-3D88E0B74393}" type="slidenum">
              <a:rPr lang="nl-NL" smtClean="0"/>
              <a:t>51</a:t>
            </a:fld>
            <a:endParaRPr lang="nl-NL"/>
          </a:p>
        </p:txBody>
      </p:sp>
    </p:spTree>
    <p:extLst>
      <p:ext uri="{BB962C8B-B14F-4D97-AF65-F5344CB8AC3E}">
        <p14:creationId xmlns:p14="http://schemas.microsoft.com/office/powerpoint/2010/main" val="281982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2F673C-A09C-4817-9AAE-3D88E0B74393}" type="slidenum">
              <a:rPr lang="nl-NL" smtClean="0"/>
              <a:t>52</a:t>
            </a:fld>
            <a:endParaRPr lang="nl-NL"/>
          </a:p>
        </p:txBody>
      </p:sp>
    </p:spTree>
    <p:extLst>
      <p:ext uri="{BB962C8B-B14F-4D97-AF65-F5344CB8AC3E}">
        <p14:creationId xmlns:p14="http://schemas.microsoft.com/office/powerpoint/2010/main" val="5217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037" y="-20757"/>
            <a:ext cx="19517795" cy="10818803"/>
            <a:chOff x="0" y="0"/>
            <a:chExt cx="26023726" cy="14425071"/>
          </a:xfrm>
        </p:grpSpPr>
        <p:pic>
          <p:nvPicPr>
            <p:cNvPr id="3" name="Picture 3"/>
            <p:cNvPicPr>
              <a:picLocks noChangeAspect="1"/>
            </p:cNvPicPr>
            <p:nvPr/>
          </p:nvPicPr>
          <p:blipFill>
            <a:blip r:embed="rId2"/>
            <a:srcRect l="14847" r="14847"/>
            <a:stretch>
              <a:fillRect/>
            </a:stretch>
          </p:blipFill>
          <p:spPr>
            <a:xfrm>
              <a:off x="0" y="0"/>
              <a:ext cx="26023726" cy="14425071"/>
            </a:xfrm>
            <a:prstGeom prst="rect">
              <a:avLst/>
            </a:prstGeom>
          </p:spPr>
        </p:pic>
      </p:grpSp>
      <p:sp>
        <p:nvSpPr>
          <p:cNvPr id="5" name="Titel 1">
            <a:extLst>
              <a:ext uri="{FF2B5EF4-FFF2-40B4-BE49-F238E27FC236}">
                <a16:creationId xmlns="" xmlns:a16="http://schemas.microsoft.com/office/drawing/2014/main" id="{F8E2DB20-83AC-243A-7E5C-431ECC9B54CE}"/>
              </a:ext>
            </a:extLst>
          </p:cNvPr>
          <p:cNvSpPr txBox="1">
            <a:spLocks/>
          </p:cNvSpPr>
          <p:nvPr/>
        </p:nvSpPr>
        <p:spPr>
          <a:xfrm>
            <a:off x="704849" y="3370028"/>
            <a:ext cx="16878302" cy="169545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rgbClr val="002060"/>
                </a:solidFill>
                <a:latin typeface="Raleway" panose="020B0503030101060003" pitchFamily="34" charset="0"/>
              </a:rPr>
              <a:t>Lijfrente Stappenplan:</a:t>
            </a:r>
          </a:p>
          <a:p>
            <a:r>
              <a:rPr lang="nl-NL" b="1" dirty="0">
                <a:solidFill>
                  <a:srgbClr val="002060"/>
                </a:solidFill>
                <a:latin typeface="Raleway" panose="020B0503030101060003" pitchFamily="34" charset="0"/>
              </a:rPr>
              <a:t>Gemakkelijk adviseren over lijfrentes</a:t>
            </a:r>
          </a:p>
        </p:txBody>
      </p:sp>
      <p:sp>
        <p:nvSpPr>
          <p:cNvPr id="10" name="Tekstvak 9">
            <a:extLst>
              <a:ext uri="{FF2B5EF4-FFF2-40B4-BE49-F238E27FC236}">
                <a16:creationId xmlns="" xmlns:a16="http://schemas.microsoft.com/office/drawing/2014/main" id="{62F74A5A-86A3-03B1-34A0-CFDD882E1992}"/>
              </a:ext>
            </a:extLst>
          </p:cNvPr>
          <p:cNvSpPr txBox="1"/>
          <p:nvPr/>
        </p:nvSpPr>
        <p:spPr>
          <a:xfrm>
            <a:off x="4327316" y="4854895"/>
            <a:ext cx="9633368" cy="1287788"/>
          </a:xfrm>
          <a:prstGeom prst="rect">
            <a:avLst/>
          </a:prstGeom>
          <a:noFill/>
        </p:spPr>
        <p:txBody>
          <a:bodyPr wrap="square">
            <a:spAutoFit/>
          </a:bodyPr>
          <a:lstStyle/>
          <a:p>
            <a:pPr algn="ctr"/>
            <a:r>
              <a:rPr lang="nl-NL" sz="2400" dirty="0">
                <a:solidFill>
                  <a:srgbClr val="002060"/>
                </a:solidFill>
                <a:latin typeface="Raleway" panose="020B0503030101060003" pitchFamily="34" charset="0"/>
              </a:rPr>
              <a:t>Julian Schouwenaars CFP®</a:t>
            </a:r>
          </a:p>
          <a:p>
            <a:pPr algn="ctr"/>
            <a:r>
              <a:rPr lang="nl-NL" sz="2400" dirty="0">
                <a:solidFill>
                  <a:srgbClr val="002060"/>
                </a:solidFill>
                <a:latin typeface="Raleway" panose="020B0503030101060003" pitchFamily="34" charset="0"/>
              </a:rPr>
              <a:t>Business Partner Intermediair</a:t>
            </a:r>
          </a:p>
          <a:p>
            <a:pPr algn="ctr">
              <a:lnSpc>
                <a:spcPts val="3962"/>
              </a:lnSpc>
              <a:spcBef>
                <a:spcPct val="0"/>
              </a:spcBef>
            </a:pPr>
            <a:endParaRPr lang="en-US" sz="2350" dirty="0">
              <a:solidFill>
                <a:srgbClr val="000666"/>
              </a:solidFill>
              <a:latin typeface="Raleway"/>
            </a:endParaRPr>
          </a:p>
        </p:txBody>
      </p:sp>
      <p:pic>
        <p:nvPicPr>
          <p:cNvPr id="14" name="Afbeelding 13">
            <a:extLst>
              <a:ext uri="{FF2B5EF4-FFF2-40B4-BE49-F238E27FC236}">
                <a16:creationId xmlns="" xmlns:a16="http://schemas.microsoft.com/office/drawing/2014/main" id="{479E1306-F853-9E12-0FBD-1BF0605CF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316" y="1464353"/>
            <a:ext cx="9633368" cy="828470"/>
          </a:xfrm>
          <a:prstGeom prst="rect">
            <a:avLst/>
          </a:prstGeom>
        </p:spPr>
      </p:pic>
    </p:spTree>
    <p:extLst>
      <p:ext uri="{BB962C8B-B14F-4D97-AF65-F5344CB8AC3E}">
        <p14:creationId xmlns:p14="http://schemas.microsoft.com/office/powerpoint/2010/main" val="2853571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1836781"/>
            <a:chOff x="0" y="-114300"/>
            <a:chExt cx="11773223" cy="2115578"/>
          </a:xfrm>
        </p:grpSpPr>
        <p:sp>
          <p:nvSpPr>
            <p:cNvPr id="3" name="TextBox 3"/>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p:cNvSpPr txBox="1"/>
            <p:nvPr/>
          </p:nvSpPr>
          <p:spPr>
            <a:xfrm>
              <a:off x="0" y="1497307"/>
              <a:ext cx="11773223" cy="503971"/>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1B676E33-5303-71EC-6374-FEEAEDC735B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3EE83F72-E958-A238-48E8-CEC52CCA1D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70AFB961-AF83-606B-4498-A29FA1D348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0183845C-820B-D6F7-D5F2-F25F466F11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9907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191C65E-E036-7316-6510-418A2A75261A}"/>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F019CB5D-7763-3FDF-E5E2-EC187C29804A}"/>
              </a:ext>
            </a:extLst>
          </p:cNvPr>
          <p:cNvGrpSpPr/>
          <p:nvPr/>
        </p:nvGrpSpPr>
        <p:grpSpPr>
          <a:xfrm>
            <a:off x="766768" y="1164118"/>
            <a:ext cx="12339632" cy="2811406"/>
            <a:chOff x="0" y="-114300"/>
            <a:chExt cx="11773223" cy="3238136"/>
          </a:xfrm>
        </p:grpSpPr>
        <p:sp>
          <p:nvSpPr>
            <p:cNvPr id="3" name="TextBox 3">
              <a:extLst>
                <a:ext uri="{FF2B5EF4-FFF2-40B4-BE49-F238E27FC236}">
                  <a16:creationId xmlns="" xmlns:a16="http://schemas.microsoft.com/office/drawing/2014/main" id="{5C0F1578-7C89-CAEE-5D7D-8DF9870865A2}"/>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C5DDEB08-C3B4-0ED8-2D53-422E7BC1E7EB}"/>
                </a:ext>
              </a:extLst>
            </p:cNvPr>
            <p:cNvSpPr txBox="1"/>
            <p:nvPr/>
          </p:nvSpPr>
          <p:spPr>
            <a:xfrm>
              <a:off x="0" y="1497307"/>
              <a:ext cx="11773223" cy="1626529"/>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Bepaal wanneer het kapitaal is opgebouwd</a:t>
              </a:r>
            </a:p>
          </p:txBody>
        </p:sp>
      </p:grpSp>
      <p:grpSp>
        <p:nvGrpSpPr>
          <p:cNvPr id="9" name="Group 9">
            <a:extLst>
              <a:ext uri="{FF2B5EF4-FFF2-40B4-BE49-F238E27FC236}">
                <a16:creationId xmlns="" xmlns:a16="http://schemas.microsoft.com/office/drawing/2014/main" id="{58D8BB84-BBC7-BEEC-2F5B-D652205A0002}"/>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F9AEAA2A-B33C-A0CF-0827-87D936E15403}"/>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DE8C54C7-6B42-9500-C413-FABD65C6FF8E}"/>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51DA2053-039F-D628-42EF-6C874E214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8F5EE5D5-929D-41D5-4ACD-DC915EAACFB0}"/>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B59AC954-A0B5-098E-4936-5EA017776F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17F8934F-0FA1-8AF9-739C-452D9B9452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F00F6123-FFE4-AD0F-4CE4-026B8DB591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419598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6161BEF-2F7C-EED9-41F7-AD24943197B9}"/>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8D232837-57E9-B2FD-EC75-7D530CF081B0}"/>
              </a:ext>
            </a:extLst>
          </p:cNvPr>
          <p:cNvGrpSpPr/>
          <p:nvPr/>
        </p:nvGrpSpPr>
        <p:grpSpPr>
          <a:xfrm>
            <a:off x="766768" y="1164118"/>
            <a:ext cx="12339632" cy="3786032"/>
            <a:chOff x="0" y="-114300"/>
            <a:chExt cx="11773223" cy="4360696"/>
          </a:xfrm>
        </p:grpSpPr>
        <p:sp>
          <p:nvSpPr>
            <p:cNvPr id="3" name="TextBox 3">
              <a:extLst>
                <a:ext uri="{FF2B5EF4-FFF2-40B4-BE49-F238E27FC236}">
                  <a16:creationId xmlns="" xmlns:a16="http://schemas.microsoft.com/office/drawing/2014/main" id="{F0F3EC74-73A8-10EE-3818-8794EE8F3963}"/>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CA86F171-6B84-E51C-5F00-99C3A8870ECF}"/>
                </a:ext>
              </a:extLst>
            </p:cNvPr>
            <p:cNvSpPr txBox="1"/>
            <p:nvPr/>
          </p:nvSpPr>
          <p:spPr>
            <a:xfrm>
              <a:off x="0" y="1497307"/>
              <a:ext cx="11773223" cy="2749089"/>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Bepaal wanneer het kapitaal is opgebouwd</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Kies het startmoment en de duur van de uitkeringen</a:t>
              </a:r>
            </a:p>
          </p:txBody>
        </p:sp>
      </p:grpSp>
      <p:grpSp>
        <p:nvGrpSpPr>
          <p:cNvPr id="9" name="Group 9">
            <a:extLst>
              <a:ext uri="{FF2B5EF4-FFF2-40B4-BE49-F238E27FC236}">
                <a16:creationId xmlns="" xmlns:a16="http://schemas.microsoft.com/office/drawing/2014/main" id="{1EB23F07-53EC-FBC3-475F-B9E0E406CAF0}"/>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FED133B7-F5FE-E37A-0AF4-7D7FF392F2B2}"/>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C3902033-A877-7F97-729C-616195328A9B}"/>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FB278789-2B31-9317-C60F-65A44BA7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BEC3D13E-9FD2-8AB3-9754-0AB79C7CB2AD}"/>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472C8FAA-C8CE-7698-0764-EC1DC339FC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F5401BDB-D43E-A245-6596-B58A992F5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4ECEAE38-1F93-7F65-36BF-387844E86F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0084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B9D742F-0407-EA52-D9D8-BFAEC91D4C71}"/>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6E53D6B3-899C-DD94-6310-42D0C830FA68}"/>
              </a:ext>
            </a:extLst>
          </p:cNvPr>
          <p:cNvGrpSpPr/>
          <p:nvPr/>
        </p:nvGrpSpPr>
        <p:grpSpPr>
          <a:xfrm>
            <a:off x="766768" y="1164118"/>
            <a:ext cx="12339632" cy="4760658"/>
            <a:chOff x="0" y="-114300"/>
            <a:chExt cx="11773223" cy="5483256"/>
          </a:xfrm>
        </p:grpSpPr>
        <p:sp>
          <p:nvSpPr>
            <p:cNvPr id="3" name="TextBox 3">
              <a:extLst>
                <a:ext uri="{FF2B5EF4-FFF2-40B4-BE49-F238E27FC236}">
                  <a16:creationId xmlns="" xmlns:a16="http://schemas.microsoft.com/office/drawing/2014/main" id="{1081317B-84AD-2A93-2CA8-DF09F8139B49}"/>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696AD1BA-8ED5-7A5E-AE0B-DEFFCA913DAE}"/>
                </a:ext>
              </a:extLst>
            </p:cNvPr>
            <p:cNvSpPr txBox="1"/>
            <p:nvPr/>
          </p:nvSpPr>
          <p:spPr>
            <a:xfrm>
              <a:off x="0" y="1497307"/>
              <a:ext cx="11773223" cy="3871649"/>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Bepaal wanneer het kapitaal is opgebouwd</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Kies het startmoment en de duur van de uitkeringen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Ga na welk risico de klant kan en wil nemen</a:t>
              </a:r>
            </a:p>
          </p:txBody>
        </p:sp>
      </p:grpSp>
      <p:grpSp>
        <p:nvGrpSpPr>
          <p:cNvPr id="9" name="Group 9">
            <a:extLst>
              <a:ext uri="{FF2B5EF4-FFF2-40B4-BE49-F238E27FC236}">
                <a16:creationId xmlns="" xmlns:a16="http://schemas.microsoft.com/office/drawing/2014/main" id="{5C405DB2-868B-AFB8-5AB4-82673C77A1EB}"/>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D1DBB54C-FA0F-CCA8-4D9D-0E8D3CBC43C6}"/>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80D5B97E-DBAA-9E89-A2F8-65ABE2E68BE2}"/>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6F8A7A1C-5380-071B-F616-0CF8993D0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F6CCCEB8-1095-A5EA-B7CC-43DA74EB146C}"/>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A7069E7F-F4F7-7844-B99B-4CD363D670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F75B0CD3-27DA-C4AB-9293-E00CAB7BA8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93BE062F-C615-7047-706F-6DABD3AEC5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177222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3442925-897E-212F-138A-847230FAE8EE}"/>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46E5E45F-9F45-FE1D-B226-A223DA0DBE9D}"/>
              </a:ext>
            </a:extLst>
          </p:cNvPr>
          <p:cNvGrpSpPr/>
          <p:nvPr/>
        </p:nvGrpSpPr>
        <p:grpSpPr>
          <a:xfrm>
            <a:off x="766768" y="1164118"/>
            <a:ext cx="12339632" cy="5735284"/>
            <a:chOff x="0" y="-114300"/>
            <a:chExt cx="11773223" cy="6605816"/>
          </a:xfrm>
        </p:grpSpPr>
        <p:sp>
          <p:nvSpPr>
            <p:cNvPr id="3" name="TextBox 3">
              <a:extLst>
                <a:ext uri="{FF2B5EF4-FFF2-40B4-BE49-F238E27FC236}">
                  <a16:creationId xmlns="" xmlns:a16="http://schemas.microsoft.com/office/drawing/2014/main" id="{8884C1B5-C7BB-FC16-93BB-7EC64007872D}"/>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9EC44975-EDAA-91F2-8D4A-D265823B3CA4}"/>
                </a:ext>
              </a:extLst>
            </p:cNvPr>
            <p:cNvSpPr txBox="1"/>
            <p:nvPr/>
          </p:nvSpPr>
          <p:spPr>
            <a:xfrm>
              <a:off x="0" y="1497307"/>
              <a:ext cx="11773223" cy="4994209"/>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Bepaal wanneer het kapitaal is opgebouwd</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Kies het startmoment en de duur van de uitkeringen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Ga na welk risico de klant kan en wil nemen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Vergelijk verschillende producten en aanbieders </a:t>
              </a:r>
            </a:p>
          </p:txBody>
        </p:sp>
      </p:grpSp>
      <p:grpSp>
        <p:nvGrpSpPr>
          <p:cNvPr id="9" name="Group 9">
            <a:extLst>
              <a:ext uri="{FF2B5EF4-FFF2-40B4-BE49-F238E27FC236}">
                <a16:creationId xmlns="" xmlns:a16="http://schemas.microsoft.com/office/drawing/2014/main" id="{E633CAC8-8078-35DB-3975-3DBC3593F644}"/>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FDFBEE97-2BA9-EB90-2DDC-E7E43BC1E2F2}"/>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1D5A80FD-B15D-F946-66B4-94E46F39C389}"/>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7320C05A-FA7C-4B7E-CFE9-DD6CB6F9B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C25D7DBD-B918-16BE-D068-2B8489397824}"/>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A3B8CA5C-5048-CFA5-4D1F-1816D19D07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719054E9-E895-8AD3-B659-CEDC1248F4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2C533131-90E3-E400-239F-9398F1EEB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036481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B03E59-2126-1D1D-BDF5-22200D7A6C03}"/>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F74FB283-3C1A-2991-5C66-C6787C435F87}"/>
              </a:ext>
            </a:extLst>
          </p:cNvPr>
          <p:cNvGrpSpPr/>
          <p:nvPr/>
        </p:nvGrpSpPr>
        <p:grpSpPr>
          <a:xfrm>
            <a:off x="766768" y="1164118"/>
            <a:ext cx="12339632" cy="7197222"/>
            <a:chOff x="0" y="-114300"/>
            <a:chExt cx="11773223" cy="8289655"/>
          </a:xfrm>
        </p:grpSpPr>
        <p:sp>
          <p:nvSpPr>
            <p:cNvPr id="3" name="TextBox 3">
              <a:extLst>
                <a:ext uri="{FF2B5EF4-FFF2-40B4-BE49-F238E27FC236}">
                  <a16:creationId xmlns="" xmlns:a16="http://schemas.microsoft.com/office/drawing/2014/main" id="{589A00A3-A73C-0BC6-76CB-1D7494438303}"/>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CFC7168B-71E9-4A70-1437-EC3871A3EA3D}"/>
                </a:ext>
              </a:extLst>
            </p:cNvPr>
            <p:cNvSpPr txBox="1"/>
            <p:nvPr/>
          </p:nvSpPr>
          <p:spPr>
            <a:xfrm>
              <a:off x="0" y="1497307"/>
              <a:ext cx="11773223" cy="6678048"/>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Bepaal wanneer het kapitaal is opgebouwd</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Kies het startmoment en de duur van de uitkeringen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Ga na welk risico de klant kan en wil nemen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Vergelijk verschillende producten en aanbieders </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Adviseer de klant actief om op tijd keuzes te maken</a:t>
              </a:r>
            </a:p>
            <a:p>
              <a:pPr lvl="0">
                <a:lnSpc>
                  <a:spcPts val="3760"/>
                </a:lnSpc>
              </a:pPr>
              <a:endParaRPr lang="nl-NL" sz="2350" dirty="0">
                <a:solidFill>
                  <a:srgbClr val="000666"/>
                </a:solidFill>
                <a:latin typeface="Raleway"/>
              </a:endParaRPr>
            </a:p>
          </p:txBody>
        </p:sp>
      </p:grpSp>
      <p:grpSp>
        <p:nvGrpSpPr>
          <p:cNvPr id="9" name="Group 9">
            <a:extLst>
              <a:ext uri="{FF2B5EF4-FFF2-40B4-BE49-F238E27FC236}">
                <a16:creationId xmlns="" xmlns:a16="http://schemas.microsoft.com/office/drawing/2014/main" id="{DCE1C155-55B6-3F33-89DD-3D007F34AC6C}"/>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0860FB65-8E0B-10E9-83FB-C34F6A40026C}"/>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C271A429-6E66-B76F-5993-233043C1455A}"/>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6343C42D-4E7C-0E7C-AD47-0A14FB029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290D3C8A-4B9C-F648-F21B-9EBBB52FF08D}"/>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C95EC9B6-29D4-2938-BAA9-DA13E5F887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F8966458-2F48-6C46-7AF8-F5890210AA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C48CF511-1119-5FA3-D2F1-7A34735101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44357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90A9352-9CC9-5CAB-1C85-94AEAE0A293E}"/>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B7D7430E-2226-1323-05DD-8E833C622B78}"/>
              </a:ext>
            </a:extLst>
          </p:cNvPr>
          <p:cNvGrpSpPr/>
          <p:nvPr/>
        </p:nvGrpSpPr>
        <p:grpSpPr>
          <a:xfrm>
            <a:off x="766768" y="1164118"/>
            <a:ext cx="12339632" cy="7684535"/>
            <a:chOff x="0" y="-114300"/>
            <a:chExt cx="11773223" cy="8850935"/>
          </a:xfrm>
        </p:grpSpPr>
        <p:sp>
          <p:nvSpPr>
            <p:cNvPr id="3" name="TextBox 3">
              <a:extLst>
                <a:ext uri="{FF2B5EF4-FFF2-40B4-BE49-F238E27FC236}">
                  <a16:creationId xmlns="" xmlns:a16="http://schemas.microsoft.com/office/drawing/2014/main" id="{507C68C3-EF2E-F472-6084-C1CBF7CA7A45}"/>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Lijfrente</a:t>
              </a:r>
              <a:r>
                <a:rPr lang="en-US" sz="3600" dirty="0">
                  <a:solidFill>
                    <a:srgbClr val="000666"/>
                  </a:solidFill>
                  <a:latin typeface="Raleway Bold"/>
                </a:rPr>
                <a:t> </a:t>
              </a:r>
              <a:r>
                <a:rPr lang="en-US" sz="3600" dirty="0" err="1">
                  <a:solidFill>
                    <a:srgbClr val="000666"/>
                  </a:solidFill>
                  <a:latin typeface="Raleway Bold"/>
                </a:rPr>
                <a:t>stappenplan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AA1C342A-8C89-0476-E82F-488C24298818}"/>
                </a:ext>
              </a:extLst>
            </p:cNvPr>
            <p:cNvSpPr txBox="1"/>
            <p:nvPr/>
          </p:nvSpPr>
          <p:spPr>
            <a:xfrm>
              <a:off x="0" y="1497307"/>
              <a:ext cx="11773223" cy="7239328"/>
            </a:xfrm>
            <a:prstGeom prst="rect">
              <a:avLst/>
            </a:prstGeom>
          </p:spPr>
          <p:txBody>
            <a:bodyPr lIns="0" tIns="0" rIns="0" bIns="0" rtlCol="0" anchor="t">
              <a:spAutoFit/>
            </a:bodyPr>
            <a:lstStyle/>
            <a:p>
              <a:pPr marL="457200" lvl="0" indent="-457200">
                <a:lnSpc>
                  <a:spcPts val="3760"/>
                </a:lnSpc>
                <a:buAutoNum type="arabicPeriod"/>
              </a:pPr>
              <a:r>
                <a:rPr lang="nl-NL" sz="2350" dirty="0">
                  <a:solidFill>
                    <a:srgbClr val="000666"/>
                  </a:solidFill>
                  <a:latin typeface="Raleway"/>
                </a:rPr>
                <a:t>Inventariseer welke klanten binnenkort te maken krijgen met expiratie</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Bepaal wanneer het kapitaal is opgebouwd</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Kies het startmoment en de duur van de uitkeringen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Ga na welk risico de klant kan en wil nemen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Vergelijk verschillende producten en aanbieders </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Adviseer de klant actief om op tijd keuzes te maken</a:t>
              </a:r>
            </a:p>
            <a:p>
              <a:pPr marL="457200" lvl="0" indent="-457200">
                <a:lnSpc>
                  <a:spcPts val="3760"/>
                </a:lnSpc>
                <a:buAutoNum type="arabicPeriod"/>
              </a:pPr>
              <a:endParaRPr lang="nl-NL" sz="2350" dirty="0">
                <a:solidFill>
                  <a:srgbClr val="000666"/>
                </a:solidFill>
                <a:latin typeface="Raleway"/>
              </a:endParaRPr>
            </a:p>
            <a:p>
              <a:pPr marL="457200" lvl="0" indent="-457200">
                <a:lnSpc>
                  <a:spcPts val="3760"/>
                </a:lnSpc>
                <a:buAutoNum type="arabicPeriod"/>
              </a:pPr>
              <a:r>
                <a:rPr lang="nl-NL" sz="2350" dirty="0">
                  <a:solidFill>
                    <a:srgbClr val="000666"/>
                  </a:solidFill>
                  <a:latin typeface="Raleway"/>
                </a:rPr>
                <a:t>Houdt periodiek contact met de klant om te kijken of de uitkering nog passend is</a:t>
              </a:r>
            </a:p>
          </p:txBody>
        </p:sp>
      </p:grpSp>
      <p:grpSp>
        <p:nvGrpSpPr>
          <p:cNvPr id="9" name="Group 9">
            <a:extLst>
              <a:ext uri="{FF2B5EF4-FFF2-40B4-BE49-F238E27FC236}">
                <a16:creationId xmlns="" xmlns:a16="http://schemas.microsoft.com/office/drawing/2014/main" id="{399C2D21-4ED0-7B4C-6AE9-429258F6741C}"/>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6580503F-4F21-7875-7F31-AE1D65961411}"/>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FEBA9760-80D9-8663-94DF-7BC5B0F461AB}"/>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662C4A13-5D25-D7B8-5644-5E0007DCB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88256B67-7064-8B16-142F-673AA3F52DC5}"/>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7A3CBFF0-AFE5-CB00-438D-6F359F9F5B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68BFB09F-E182-3F42-94CF-CBCC9373B4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930240BB-1B19-0A42-6187-C34831D591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96274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6642678"/>
            <a:chOff x="0" y="-114300"/>
            <a:chExt cx="11773223" cy="7650940"/>
          </a:xfrm>
        </p:grpSpPr>
        <p:sp>
          <p:nvSpPr>
            <p:cNvPr id="3" name="TextBox 3"/>
            <p:cNvSpPr txBox="1"/>
            <p:nvPr/>
          </p:nvSpPr>
          <p:spPr>
            <a:xfrm>
              <a:off x="0" y="-114300"/>
              <a:ext cx="11773223" cy="2139805"/>
            </a:xfrm>
            <a:prstGeom prst="rect">
              <a:avLst/>
            </a:prstGeom>
          </p:spPr>
          <p:txBody>
            <a:bodyPr lIns="0" tIns="0" rIns="0" bIns="0" rtlCol="0" anchor="t">
              <a:spAutoFit/>
            </a:bodyPr>
            <a:lstStyle/>
            <a:p>
              <a:pPr marL="0" lvl="0" indent="0">
                <a:lnSpc>
                  <a:spcPts val="7840"/>
                </a:lnSpc>
              </a:pPr>
              <a:r>
                <a:rPr lang="en-US" sz="3600" dirty="0">
                  <a:solidFill>
                    <a:srgbClr val="000666"/>
                  </a:solidFill>
                  <a:latin typeface="Raleway Bold"/>
                </a:rPr>
                <a:t>1. </a:t>
              </a:r>
              <a:r>
                <a:rPr lang="en-US" sz="3600" dirty="0" err="1">
                  <a:solidFill>
                    <a:srgbClr val="000666"/>
                  </a:solidFill>
                  <a:latin typeface="Raleway Bold"/>
                </a:rPr>
                <a:t>Inventariseer</a:t>
              </a:r>
              <a:r>
                <a:rPr lang="en-US" sz="3600" dirty="0">
                  <a:solidFill>
                    <a:srgbClr val="000666"/>
                  </a:solidFill>
                  <a:latin typeface="Raleway Bold"/>
                </a:rPr>
                <a:t> </a:t>
              </a:r>
              <a:r>
                <a:rPr lang="en-US" sz="3600" dirty="0" err="1">
                  <a:solidFill>
                    <a:srgbClr val="000666"/>
                  </a:solidFill>
                  <a:latin typeface="Raleway Bold"/>
                </a:rPr>
                <a:t>welke</a:t>
              </a:r>
              <a:r>
                <a:rPr lang="en-US" sz="3600" dirty="0">
                  <a:solidFill>
                    <a:srgbClr val="000666"/>
                  </a:solidFill>
                  <a:latin typeface="Raleway Bold"/>
                </a:rPr>
                <a:t> </a:t>
              </a:r>
              <a:r>
                <a:rPr lang="en-US" sz="3600" dirty="0" err="1">
                  <a:solidFill>
                    <a:srgbClr val="000666"/>
                  </a:solidFill>
                  <a:latin typeface="Raleway Bold"/>
                </a:rPr>
                <a:t>klanten</a:t>
              </a:r>
              <a:r>
                <a:rPr lang="en-US" sz="3600" dirty="0">
                  <a:solidFill>
                    <a:srgbClr val="000666"/>
                  </a:solidFill>
                  <a:latin typeface="Raleway Bold"/>
                </a:rPr>
                <a:t> </a:t>
              </a:r>
              <a:r>
                <a:rPr lang="en-US" sz="3600" dirty="0" err="1">
                  <a:solidFill>
                    <a:srgbClr val="000666"/>
                  </a:solidFill>
                  <a:latin typeface="Raleway Bold"/>
                </a:rPr>
                <a:t>binnenkort</a:t>
              </a:r>
              <a:r>
                <a:rPr lang="en-US" sz="3600" dirty="0">
                  <a:solidFill>
                    <a:srgbClr val="000666"/>
                  </a:solidFill>
                  <a:latin typeface="Raleway Bold"/>
                </a:rPr>
                <a:t> te </a:t>
              </a:r>
              <a:r>
                <a:rPr lang="en-US" sz="3600" dirty="0" err="1">
                  <a:solidFill>
                    <a:srgbClr val="000666"/>
                  </a:solidFill>
                  <a:latin typeface="Raleway Bold"/>
                </a:rPr>
                <a:t>maken</a:t>
              </a:r>
              <a:r>
                <a:rPr lang="en-US" sz="3600" dirty="0">
                  <a:solidFill>
                    <a:srgbClr val="000666"/>
                  </a:solidFill>
                  <a:latin typeface="Raleway Bold"/>
                </a:rPr>
                <a:t> </a:t>
              </a:r>
              <a:r>
                <a:rPr lang="en-US" sz="3600" dirty="0" err="1">
                  <a:solidFill>
                    <a:srgbClr val="000666"/>
                  </a:solidFill>
                  <a:latin typeface="Raleway Bold"/>
                </a:rPr>
                <a:t>krijgen</a:t>
              </a:r>
              <a:r>
                <a:rPr lang="en-US" sz="3600" dirty="0">
                  <a:solidFill>
                    <a:srgbClr val="000666"/>
                  </a:solidFill>
                  <a:latin typeface="Raleway Bold"/>
                </a:rPr>
                <a:t> met </a:t>
              </a:r>
              <a:r>
                <a:rPr lang="en-US" sz="3600" dirty="0" err="1">
                  <a:solidFill>
                    <a:srgbClr val="000666"/>
                  </a:solidFill>
                  <a:latin typeface="Raleway Bold"/>
                </a:rPr>
                <a:t>expiratie</a:t>
              </a:r>
              <a:endParaRPr lang="en-US" sz="3600" dirty="0">
                <a:solidFill>
                  <a:srgbClr val="000666"/>
                </a:solidFill>
                <a:latin typeface="Raleway Bold"/>
              </a:endParaRPr>
            </a:p>
          </p:txBody>
        </p:sp>
        <p:sp>
          <p:nvSpPr>
            <p:cNvPr id="6" name="TextBox 6"/>
            <p:cNvSpPr txBox="1"/>
            <p:nvPr/>
          </p:nvSpPr>
          <p:spPr>
            <a:xfrm>
              <a:off x="0" y="2542430"/>
              <a:ext cx="11773223" cy="4994210"/>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r>
                <a:rPr lang="en-US" sz="2350" dirty="0">
                  <a:solidFill>
                    <a:srgbClr val="000666"/>
                  </a:solidFill>
                  <a:latin typeface="Raleway"/>
                </a:rPr>
                <a:t>80% is </a:t>
              </a:r>
              <a:r>
                <a:rPr lang="en-US" sz="2350" dirty="0" err="1">
                  <a:solidFill>
                    <a:srgbClr val="000666"/>
                  </a:solidFill>
                  <a:latin typeface="Raleway"/>
                </a:rPr>
                <a:t>voornemens</a:t>
              </a:r>
              <a:r>
                <a:rPr lang="en-US" sz="2350" dirty="0">
                  <a:solidFill>
                    <a:srgbClr val="000666"/>
                  </a:solidFill>
                  <a:latin typeface="Raleway"/>
                </a:rPr>
                <a:t> om </a:t>
              </a:r>
              <a:r>
                <a:rPr lang="en-US" sz="2350" dirty="0" err="1">
                  <a:solidFill>
                    <a:srgbClr val="000666"/>
                  </a:solidFill>
                  <a:latin typeface="Raleway"/>
                </a:rPr>
                <a:t>een</a:t>
              </a:r>
              <a:r>
                <a:rPr lang="en-US" sz="2350" dirty="0">
                  <a:solidFill>
                    <a:srgbClr val="000666"/>
                  </a:solidFill>
                  <a:latin typeface="Raleway"/>
                </a:rPr>
                <a:t> half </a:t>
              </a:r>
              <a:r>
                <a:rPr lang="en-US" sz="2350" dirty="0" err="1">
                  <a:solidFill>
                    <a:srgbClr val="000666"/>
                  </a:solidFill>
                  <a:latin typeface="Raleway"/>
                </a:rPr>
                <a:t>jaar</a:t>
              </a:r>
              <a:r>
                <a:rPr lang="en-US" sz="2350" dirty="0">
                  <a:solidFill>
                    <a:srgbClr val="000666"/>
                  </a:solidFill>
                  <a:latin typeface="Raleway"/>
                </a:rPr>
                <a:t> of </a:t>
              </a:r>
              <a:r>
                <a:rPr lang="en-US" sz="2350" dirty="0" err="1">
                  <a:solidFill>
                    <a:srgbClr val="000666"/>
                  </a:solidFill>
                  <a:latin typeface="Raleway"/>
                </a:rPr>
                <a:t>langer</a:t>
              </a:r>
              <a:r>
                <a:rPr lang="en-US" sz="2350" dirty="0">
                  <a:solidFill>
                    <a:srgbClr val="000666"/>
                  </a:solidFill>
                  <a:latin typeface="Raleway"/>
                </a:rPr>
                <a:t> van </a:t>
              </a:r>
              <a:r>
                <a:rPr lang="en-US" sz="2350" dirty="0" err="1">
                  <a:solidFill>
                    <a:srgbClr val="000666"/>
                  </a:solidFill>
                  <a:latin typeface="Raleway"/>
                </a:rPr>
                <a:t>tevoren</a:t>
              </a:r>
              <a:r>
                <a:rPr lang="en-US" sz="2350" dirty="0">
                  <a:solidFill>
                    <a:srgbClr val="000666"/>
                  </a:solidFill>
                  <a:latin typeface="Raleway"/>
                </a:rPr>
                <a:t> al te </a:t>
              </a:r>
              <a:r>
                <a:rPr lang="en-US" sz="2350" dirty="0" err="1">
                  <a:solidFill>
                    <a:srgbClr val="000666"/>
                  </a:solidFill>
                  <a:latin typeface="Raleway"/>
                </a:rPr>
                <a:t>ori</a:t>
              </a:r>
              <a:r>
                <a:rPr lang="az-Cyrl-AZ" sz="2350" dirty="0">
                  <a:solidFill>
                    <a:srgbClr val="000666"/>
                  </a:solidFill>
                  <a:latin typeface="Raleway"/>
                </a:rPr>
                <a:t>ё</a:t>
              </a:r>
              <a:r>
                <a:rPr lang="en-US" sz="2350" dirty="0" err="1">
                  <a:solidFill>
                    <a:srgbClr val="000666"/>
                  </a:solidFill>
                  <a:latin typeface="Raleway"/>
                </a:rPr>
                <a:t>nteren</a:t>
              </a:r>
              <a:endParaRPr lang="en-US" sz="2350" dirty="0">
                <a:solidFill>
                  <a:srgbClr val="000666"/>
                </a:solidFill>
                <a:latin typeface="Raleway"/>
              </a:endParaRPr>
            </a:p>
            <a:p>
              <a:pPr lvl="0">
                <a:lnSpc>
                  <a:spcPts val="3760"/>
                </a:lnSpc>
              </a:pPr>
              <a:r>
                <a:rPr lang="en-US" sz="2350" i="1" dirty="0">
                  <a:solidFill>
                    <a:srgbClr val="000666"/>
                  </a:solidFill>
                  <a:latin typeface="Raleway"/>
                </a:rPr>
                <a:t>	</a:t>
              </a:r>
              <a:r>
                <a:rPr lang="en-US" sz="2350" i="1" dirty="0" err="1">
                  <a:solidFill>
                    <a:srgbClr val="000666"/>
                  </a:solidFill>
                  <a:latin typeface="Raleway"/>
                </a:rPr>
                <a:t>Kijk</a:t>
              </a:r>
              <a:r>
                <a:rPr lang="en-US" sz="2350" i="1" dirty="0">
                  <a:solidFill>
                    <a:srgbClr val="000666"/>
                  </a:solidFill>
                  <a:latin typeface="Raleway"/>
                </a:rPr>
                <a:t> in de </a:t>
              </a:r>
              <a:r>
                <a:rPr lang="en-US" sz="2350" i="1" dirty="0" err="1">
                  <a:solidFill>
                    <a:srgbClr val="000666"/>
                  </a:solidFill>
                  <a:latin typeface="Raleway"/>
                </a:rPr>
                <a:t>klantenportefeuille</a:t>
              </a:r>
              <a:r>
                <a:rPr lang="en-US" sz="2350" i="1" dirty="0">
                  <a:solidFill>
                    <a:srgbClr val="000666"/>
                  </a:solidFill>
                  <a:latin typeface="Raleway"/>
                </a:rPr>
                <a:t> </a:t>
              </a:r>
              <a:r>
                <a:rPr lang="en-US" sz="2350" i="1" dirty="0" err="1">
                  <a:solidFill>
                    <a:srgbClr val="000666"/>
                  </a:solidFill>
                  <a:latin typeface="Raleway"/>
                </a:rPr>
                <a:t>welke</a:t>
              </a:r>
              <a:r>
                <a:rPr lang="en-US" sz="2350" i="1" dirty="0">
                  <a:solidFill>
                    <a:srgbClr val="000666"/>
                  </a:solidFill>
                  <a:latin typeface="Raleway"/>
                </a:rPr>
                <a:t> </a:t>
              </a:r>
              <a:r>
                <a:rPr lang="en-US" sz="2350" i="1" dirty="0" err="1">
                  <a:solidFill>
                    <a:srgbClr val="000666"/>
                  </a:solidFill>
                  <a:latin typeface="Raleway"/>
                </a:rPr>
                <a:t>polissen</a:t>
              </a:r>
              <a:r>
                <a:rPr lang="en-US" sz="2350" i="1" dirty="0">
                  <a:solidFill>
                    <a:srgbClr val="000666"/>
                  </a:solidFill>
                  <a:latin typeface="Raleway"/>
                </a:rPr>
                <a:t> de </a:t>
              </a:r>
              <a:r>
                <a:rPr lang="en-US" sz="2350" i="1" dirty="0" err="1">
                  <a:solidFill>
                    <a:srgbClr val="000666"/>
                  </a:solidFill>
                  <a:latin typeface="Raleway"/>
                </a:rPr>
                <a:t>komende</a:t>
              </a:r>
              <a:r>
                <a:rPr lang="en-US" sz="2350" i="1" dirty="0">
                  <a:solidFill>
                    <a:srgbClr val="000666"/>
                  </a:solidFill>
                  <a:latin typeface="Raleway"/>
                </a:rPr>
                <a:t> 6-12 </a:t>
              </a:r>
              <a:r>
                <a:rPr lang="en-US" sz="2350" i="1" dirty="0" err="1">
                  <a:solidFill>
                    <a:srgbClr val="000666"/>
                  </a:solidFill>
                  <a:latin typeface="Raleway"/>
                </a:rPr>
                <a:t>maanden</a:t>
              </a:r>
              <a:r>
                <a:rPr lang="en-US" sz="2350" i="1" dirty="0">
                  <a:solidFill>
                    <a:srgbClr val="000666"/>
                  </a:solidFill>
                  <a:latin typeface="Raleway"/>
                </a:rPr>
                <a:t> </a:t>
              </a:r>
              <a:r>
                <a:rPr lang="en-US" sz="2350" i="1" dirty="0" err="1">
                  <a:solidFill>
                    <a:srgbClr val="000666"/>
                  </a:solidFill>
                  <a:latin typeface="Raleway"/>
                </a:rPr>
                <a:t>expireren</a:t>
              </a:r>
              <a:endParaRPr lang="en-US" sz="2350" i="1" dirty="0">
                <a:solidFill>
                  <a:srgbClr val="000666"/>
                </a:solidFill>
                <a:latin typeface="Raleway"/>
              </a:endParaRPr>
            </a:p>
            <a:p>
              <a:pPr marL="342900" lvl="0" indent="-342900">
                <a:lnSpc>
                  <a:spcPts val="3760"/>
                </a:lnSpc>
                <a:buFont typeface="Arial" panose="020B0604020202020204" pitchFamily="34" charset="0"/>
                <a:buChar char="•"/>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a:solidFill>
                    <a:srgbClr val="000666"/>
                  </a:solidFill>
                  <a:latin typeface="Raleway"/>
                </a:rPr>
                <a:t>34% </a:t>
              </a:r>
              <a:r>
                <a:rPr lang="en-US" sz="2350" dirty="0" err="1">
                  <a:solidFill>
                    <a:srgbClr val="000666"/>
                  </a:solidFill>
                  <a:latin typeface="Raleway"/>
                </a:rPr>
                <a:t>slaat</a:t>
              </a:r>
              <a:r>
                <a:rPr lang="en-US" sz="2350" dirty="0">
                  <a:solidFill>
                    <a:srgbClr val="000666"/>
                  </a:solidFill>
                  <a:latin typeface="Raleway"/>
                </a:rPr>
                <a:t> </a:t>
              </a:r>
              <a:r>
                <a:rPr lang="en-US" sz="2350" dirty="0" err="1">
                  <a:solidFill>
                    <a:srgbClr val="000666"/>
                  </a:solidFill>
                  <a:latin typeface="Raleway"/>
                </a:rPr>
                <a:t>uiteindelijk</a:t>
              </a:r>
              <a:r>
                <a:rPr lang="en-US" sz="2350" dirty="0">
                  <a:solidFill>
                    <a:srgbClr val="000666"/>
                  </a:solidFill>
                  <a:latin typeface="Raleway"/>
                </a:rPr>
                <a:t>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ori</a:t>
              </a:r>
              <a:r>
                <a:rPr lang="az-Cyrl-AZ" sz="2350" dirty="0">
                  <a:solidFill>
                    <a:srgbClr val="000666"/>
                  </a:solidFill>
                  <a:latin typeface="Raleway"/>
                </a:rPr>
                <a:t>ё</a:t>
              </a:r>
              <a:r>
                <a:rPr lang="en-US" sz="2350" dirty="0" err="1">
                  <a:solidFill>
                    <a:srgbClr val="000666"/>
                  </a:solidFill>
                  <a:latin typeface="Raleway"/>
                </a:rPr>
                <a:t>ntatie</a:t>
              </a:r>
              <a:r>
                <a:rPr lang="en-US" sz="2350" dirty="0">
                  <a:solidFill>
                    <a:srgbClr val="000666"/>
                  </a:solidFill>
                  <a:latin typeface="Raleway"/>
                </a:rPr>
                <a:t> over</a:t>
              </a:r>
            </a:p>
            <a:p>
              <a:pPr lvl="0">
                <a:lnSpc>
                  <a:spcPts val="3760"/>
                </a:lnSpc>
              </a:pPr>
              <a:r>
                <a:rPr lang="en-US" sz="2350" dirty="0">
                  <a:solidFill>
                    <a:srgbClr val="000666"/>
                  </a:solidFill>
                  <a:latin typeface="Raleway"/>
                </a:rPr>
                <a:t>	</a:t>
              </a:r>
              <a:r>
                <a:rPr lang="en-US" sz="2350" i="1" dirty="0" err="1">
                  <a:solidFill>
                    <a:srgbClr val="000666"/>
                  </a:solidFill>
                  <a:latin typeface="Raleway"/>
                </a:rPr>
                <a:t>Voorkom</a:t>
              </a:r>
              <a:r>
                <a:rPr lang="en-US" sz="2350" i="1" dirty="0">
                  <a:solidFill>
                    <a:srgbClr val="000666"/>
                  </a:solidFill>
                  <a:latin typeface="Raleway"/>
                </a:rPr>
                <a:t> </a:t>
              </a:r>
              <a:r>
                <a:rPr lang="en-US" sz="2350" i="1" dirty="0" err="1">
                  <a:solidFill>
                    <a:srgbClr val="000666"/>
                  </a:solidFill>
                  <a:latin typeface="Raleway"/>
                </a:rPr>
                <a:t>dat</a:t>
              </a:r>
              <a:r>
                <a:rPr lang="en-US" sz="2350" i="1" dirty="0">
                  <a:solidFill>
                    <a:srgbClr val="000666"/>
                  </a:solidFill>
                  <a:latin typeface="Raleway"/>
                </a:rPr>
                <a:t> </a:t>
              </a:r>
              <a:r>
                <a:rPr lang="en-US" sz="2350" i="1" dirty="0" err="1">
                  <a:solidFill>
                    <a:srgbClr val="000666"/>
                  </a:solidFill>
                  <a:latin typeface="Raleway"/>
                </a:rPr>
                <a:t>klanten</a:t>
              </a:r>
              <a:r>
                <a:rPr lang="en-US" sz="2350" i="1" dirty="0">
                  <a:solidFill>
                    <a:srgbClr val="000666"/>
                  </a:solidFill>
                  <a:latin typeface="Raleway"/>
                </a:rPr>
                <a:t> </a:t>
              </a:r>
              <a:r>
                <a:rPr lang="en-US" sz="2350" i="1" dirty="0" err="1">
                  <a:solidFill>
                    <a:srgbClr val="000666"/>
                  </a:solidFill>
                  <a:latin typeface="Raleway"/>
                </a:rPr>
                <a:t>zich</a:t>
              </a:r>
              <a:r>
                <a:rPr lang="en-US" sz="2350" i="1" dirty="0">
                  <a:solidFill>
                    <a:srgbClr val="000666"/>
                  </a:solidFill>
                  <a:latin typeface="Raleway"/>
                </a:rPr>
                <a:t> </a:t>
              </a:r>
              <a:r>
                <a:rPr lang="en-US" sz="2350" i="1" dirty="0" err="1">
                  <a:solidFill>
                    <a:srgbClr val="000666"/>
                  </a:solidFill>
                  <a:latin typeface="Raleway"/>
                </a:rPr>
                <a:t>niet</a:t>
              </a:r>
              <a:r>
                <a:rPr lang="en-US" sz="2350" i="1" dirty="0">
                  <a:solidFill>
                    <a:srgbClr val="000666"/>
                  </a:solidFill>
                  <a:latin typeface="Raleway"/>
                </a:rPr>
                <a:t> </a:t>
              </a:r>
              <a:r>
                <a:rPr lang="en-US" sz="2350" i="1" dirty="0" err="1">
                  <a:solidFill>
                    <a:srgbClr val="000666"/>
                  </a:solidFill>
                  <a:latin typeface="Raleway"/>
                </a:rPr>
                <a:t>aan</a:t>
              </a:r>
              <a:r>
                <a:rPr lang="en-US" sz="2350" i="1" dirty="0">
                  <a:solidFill>
                    <a:srgbClr val="000666"/>
                  </a:solidFill>
                  <a:latin typeface="Raleway"/>
                </a:rPr>
                <a:t> </a:t>
              </a:r>
              <a:r>
                <a:rPr lang="en-US" sz="2350" i="1" dirty="0" err="1">
                  <a:solidFill>
                    <a:srgbClr val="000666"/>
                  </a:solidFill>
                  <a:latin typeface="Raleway"/>
                </a:rPr>
                <a:t>hun</a:t>
              </a:r>
              <a:r>
                <a:rPr lang="en-US" sz="2350" i="1" dirty="0">
                  <a:solidFill>
                    <a:srgbClr val="000666"/>
                  </a:solidFill>
                  <a:latin typeface="Raleway"/>
                </a:rPr>
                <a:t> </a:t>
              </a:r>
              <a:r>
                <a:rPr lang="en-US" sz="2350" i="1" dirty="0" err="1">
                  <a:solidFill>
                    <a:srgbClr val="000666"/>
                  </a:solidFill>
                  <a:latin typeface="Raleway"/>
                </a:rPr>
                <a:t>voornemens</a:t>
              </a:r>
              <a:r>
                <a:rPr lang="en-US" sz="2350" i="1" dirty="0">
                  <a:solidFill>
                    <a:srgbClr val="000666"/>
                  </a:solidFill>
                  <a:latin typeface="Raleway"/>
                </a:rPr>
                <a:t> </a:t>
              </a:r>
              <a:r>
                <a:rPr lang="en-US" sz="2350" i="1" dirty="0" err="1">
                  <a:solidFill>
                    <a:srgbClr val="000666"/>
                  </a:solidFill>
                  <a:latin typeface="Raleway"/>
                </a:rPr>
                <a:t>houden</a:t>
              </a:r>
              <a:endParaRPr lang="en-US" sz="2350" dirty="0">
                <a:solidFill>
                  <a:srgbClr val="000666"/>
                </a:solidFill>
                <a:latin typeface="Raleway"/>
              </a:endParaRPr>
            </a:p>
            <a:p>
              <a:pPr marL="342900" lvl="0" indent="-342900">
                <a:lnSpc>
                  <a:spcPts val="3760"/>
                </a:lnSpc>
                <a:buFont typeface="Arial" panose="020B0604020202020204" pitchFamily="34" charset="0"/>
                <a:buChar char="•"/>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Vraag</a:t>
              </a:r>
              <a:r>
                <a:rPr lang="en-US" sz="2350" dirty="0">
                  <a:solidFill>
                    <a:srgbClr val="000666"/>
                  </a:solidFill>
                  <a:latin typeface="Raleway"/>
                </a:rPr>
                <a:t> </a:t>
              </a:r>
              <a:r>
                <a:rPr lang="en-US" sz="2350" dirty="0" err="1">
                  <a:solidFill>
                    <a:srgbClr val="000666"/>
                  </a:solidFill>
                  <a:latin typeface="Raleway"/>
                </a:rPr>
                <a:t>ook</a:t>
              </a:r>
              <a:r>
                <a:rPr lang="en-US" sz="2350" dirty="0">
                  <a:solidFill>
                    <a:srgbClr val="000666"/>
                  </a:solidFill>
                  <a:latin typeface="Raleway"/>
                </a:rPr>
                <a:t> </a:t>
              </a:r>
              <a:r>
                <a:rPr lang="en-US" sz="2350" dirty="0" err="1">
                  <a:solidFill>
                    <a:srgbClr val="000666"/>
                  </a:solidFill>
                  <a:latin typeface="Raleway"/>
                </a:rPr>
                <a:t>naar</a:t>
              </a:r>
              <a:r>
                <a:rPr lang="en-US" sz="2350" dirty="0">
                  <a:solidFill>
                    <a:srgbClr val="000666"/>
                  </a:solidFill>
                  <a:latin typeface="Raleway"/>
                </a:rPr>
                <a:t> </a:t>
              </a:r>
              <a:r>
                <a:rPr lang="en-US" sz="2350" dirty="0" err="1">
                  <a:solidFill>
                    <a:srgbClr val="000666"/>
                  </a:solidFill>
                  <a:latin typeface="Raleway"/>
                </a:rPr>
                <a:t>overige</a:t>
              </a:r>
              <a:r>
                <a:rPr lang="en-US" sz="2350" dirty="0">
                  <a:solidFill>
                    <a:srgbClr val="000666"/>
                  </a:solidFill>
                  <a:latin typeface="Raleway"/>
                </a:rPr>
                <a:t> </a:t>
              </a:r>
              <a:r>
                <a:rPr lang="en-US" sz="2350" dirty="0" err="1">
                  <a:solidFill>
                    <a:srgbClr val="000666"/>
                  </a:solidFill>
                  <a:latin typeface="Raleway"/>
                </a:rPr>
                <a:t>kapitalen</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klanten</a:t>
              </a:r>
              <a:r>
                <a:rPr lang="en-US" sz="2350" dirty="0">
                  <a:solidFill>
                    <a:srgbClr val="000666"/>
                  </a:solidFill>
                  <a:latin typeface="Raleway"/>
                </a:rPr>
                <a:t> die </a:t>
              </a:r>
              <a:r>
                <a:rPr lang="en-US" sz="2350" dirty="0" err="1">
                  <a:solidFill>
                    <a:srgbClr val="000666"/>
                  </a:solidFill>
                  <a:latin typeface="Raleway"/>
                </a:rPr>
                <a:t>ondernemer</a:t>
              </a:r>
              <a:r>
                <a:rPr lang="en-US" sz="2350" dirty="0">
                  <a:solidFill>
                    <a:srgbClr val="000666"/>
                  </a:solidFill>
                  <a:latin typeface="Raleway"/>
                </a:rPr>
                <a:t> </a:t>
              </a:r>
              <a:r>
                <a:rPr lang="en-US" sz="2350" dirty="0" err="1">
                  <a:solidFill>
                    <a:srgbClr val="000666"/>
                  </a:solidFill>
                  <a:latin typeface="Raleway"/>
                </a:rPr>
                <a:t>zijn</a:t>
              </a:r>
              <a:endParaRPr lang="en-US" sz="2350" dirty="0">
                <a:solidFill>
                  <a:srgbClr val="000666"/>
                </a:solidFill>
                <a:latin typeface="Raleway"/>
              </a:endParaRPr>
            </a:p>
            <a:p>
              <a:pPr lvl="0">
                <a:lnSpc>
                  <a:spcPts val="3760"/>
                </a:lnSpc>
              </a:pPr>
              <a:r>
                <a:rPr lang="en-US" sz="2350" dirty="0">
                  <a:solidFill>
                    <a:srgbClr val="000666"/>
                  </a:solidFill>
                  <a:latin typeface="Raleway"/>
                </a:rPr>
                <a:t>	</a:t>
              </a:r>
              <a:r>
                <a:rPr lang="en-US" sz="2350" i="1" dirty="0" err="1">
                  <a:solidFill>
                    <a:srgbClr val="000666"/>
                  </a:solidFill>
                  <a:latin typeface="Raleway"/>
                </a:rPr>
                <a:t>Denk</a:t>
              </a:r>
              <a:r>
                <a:rPr lang="en-US" sz="2350" i="1" dirty="0">
                  <a:solidFill>
                    <a:srgbClr val="000666"/>
                  </a:solidFill>
                  <a:latin typeface="Raleway"/>
                </a:rPr>
                <a:t> </a:t>
              </a:r>
              <a:r>
                <a:rPr lang="en-US" sz="2350" i="1" dirty="0" err="1">
                  <a:solidFill>
                    <a:srgbClr val="000666"/>
                  </a:solidFill>
                  <a:latin typeface="Raleway"/>
                </a:rPr>
                <a:t>daarbij</a:t>
              </a:r>
              <a:r>
                <a:rPr lang="en-US" sz="2350" i="1" dirty="0">
                  <a:solidFill>
                    <a:srgbClr val="000666"/>
                  </a:solidFill>
                  <a:latin typeface="Raleway"/>
                </a:rPr>
                <a:t> </a:t>
              </a:r>
              <a:r>
                <a:rPr lang="en-US" sz="2350" i="1" dirty="0" err="1">
                  <a:solidFill>
                    <a:srgbClr val="000666"/>
                  </a:solidFill>
                  <a:latin typeface="Raleway"/>
                </a:rPr>
                <a:t>aan</a:t>
              </a:r>
              <a:r>
                <a:rPr lang="en-US" sz="2350" i="1" dirty="0">
                  <a:solidFill>
                    <a:srgbClr val="000666"/>
                  </a:solidFill>
                  <a:latin typeface="Raleway"/>
                </a:rPr>
                <a:t> </a:t>
              </a:r>
              <a:r>
                <a:rPr lang="en-US" sz="2350" i="1" dirty="0" err="1">
                  <a:solidFill>
                    <a:srgbClr val="000666"/>
                  </a:solidFill>
                  <a:latin typeface="Raleway"/>
                </a:rPr>
                <a:t>een</a:t>
              </a:r>
              <a:r>
                <a:rPr lang="en-US" sz="2350" i="1" dirty="0">
                  <a:solidFill>
                    <a:srgbClr val="000666"/>
                  </a:solidFill>
                  <a:latin typeface="Raleway"/>
                </a:rPr>
                <a:t> FOR, </a:t>
              </a:r>
              <a:r>
                <a:rPr lang="en-US" sz="2350" i="1" dirty="0" err="1">
                  <a:solidFill>
                    <a:srgbClr val="000666"/>
                  </a:solidFill>
                  <a:latin typeface="Raleway"/>
                </a:rPr>
                <a:t>stamrecht</a:t>
              </a:r>
              <a:r>
                <a:rPr lang="en-US" sz="2350" i="1" dirty="0">
                  <a:solidFill>
                    <a:srgbClr val="000666"/>
                  </a:solidFill>
                  <a:latin typeface="Raleway"/>
                </a:rPr>
                <a:t> of ODV</a:t>
              </a:r>
              <a:endParaRPr lang="en-US" sz="2350" dirty="0">
                <a:solidFill>
                  <a:srgbClr val="000666"/>
                </a:solidFill>
                <a:latin typeface="Raleway"/>
              </a:endParaRPr>
            </a:p>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EC52ED1E-8F01-99C9-5051-C0DF4B70C288}"/>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77F9975B-C41A-82A4-1A08-593DA07E90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E6B96E4D-9C1A-D9A5-EB60-BDE205C118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4CD8AB2E-443A-2031-0345-7E550B360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57269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5412" y="1164118"/>
            <a:ext cx="12340988" cy="6603106"/>
            <a:chOff x="-1294" y="-114300"/>
            <a:chExt cx="11774517" cy="7605361"/>
          </a:xfrm>
        </p:grpSpPr>
        <p:sp>
          <p:nvSpPr>
            <p:cNvPr id="3" name="TextBox 3"/>
            <p:cNvSpPr txBox="1"/>
            <p:nvPr/>
          </p:nvSpPr>
          <p:spPr>
            <a:xfrm>
              <a:off x="0" y="-114300"/>
              <a:ext cx="11773223" cy="2139805"/>
            </a:xfrm>
            <a:prstGeom prst="rect">
              <a:avLst/>
            </a:prstGeom>
          </p:spPr>
          <p:txBody>
            <a:bodyPr lIns="0" tIns="0" rIns="0" bIns="0" rtlCol="0" anchor="t">
              <a:spAutoFit/>
            </a:bodyPr>
            <a:lstStyle/>
            <a:p>
              <a:pPr marL="0" lvl="0" indent="0">
                <a:lnSpc>
                  <a:spcPts val="7840"/>
                </a:lnSpc>
              </a:pPr>
              <a:r>
                <a:rPr lang="en-US" sz="3600" dirty="0">
                  <a:solidFill>
                    <a:srgbClr val="000666"/>
                  </a:solidFill>
                  <a:latin typeface="Raleway Bold"/>
                </a:rPr>
                <a:t>1. </a:t>
              </a:r>
              <a:r>
                <a:rPr lang="en-US" sz="3600" dirty="0" err="1">
                  <a:solidFill>
                    <a:srgbClr val="000666"/>
                  </a:solidFill>
                  <a:latin typeface="Raleway Bold"/>
                </a:rPr>
                <a:t>Inventariseer</a:t>
              </a:r>
              <a:r>
                <a:rPr lang="en-US" sz="3600" dirty="0">
                  <a:solidFill>
                    <a:srgbClr val="000666"/>
                  </a:solidFill>
                  <a:latin typeface="Raleway Bold"/>
                </a:rPr>
                <a:t> </a:t>
              </a:r>
              <a:r>
                <a:rPr lang="en-US" sz="3600" dirty="0" err="1">
                  <a:solidFill>
                    <a:srgbClr val="000666"/>
                  </a:solidFill>
                  <a:latin typeface="Raleway Bold"/>
                </a:rPr>
                <a:t>welke</a:t>
              </a:r>
              <a:r>
                <a:rPr lang="en-US" sz="3600" dirty="0">
                  <a:solidFill>
                    <a:srgbClr val="000666"/>
                  </a:solidFill>
                  <a:latin typeface="Raleway Bold"/>
                </a:rPr>
                <a:t> </a:t>
              </a:r>
              <a:r>
                <a:rPr lang="en-US" sz="3600" dirty="0" err="1">
                  <a:solidFill>
                    <a:srgbClr val="000666"/>
                  </a:solidFill>
                  <a:latin typeface="Raleway Bold"/>
                </a:rPr>
                <a:t>klanten</a:t>
              </a:r>
              <a:r>
                <a:rPr lang="en-US" sz="3600" dirty="0">
                  <a:solidFill>
                    <a:srgbClr val="000666"/>
                  </a:solidFill>
                  <a:latin typeface="Raleway Bold"/>
                </a:rPr>
                <a:t> </a:t>
              </a:r>
              <a:r>
                <a:rPr lang="en-US" sz="3600" dirty="0" err="1">
                  <a:solidFill>
                    <a:srgbClr val="000666"/>
                  </a:solidFill>
                  <a:latin typeface="Raleway Bold"/>
                </a:rPr>
                <a:t>binnenkort</a:t>
              </a:r>
              <a:r>
                <a:rPr lang="en-US" sz="3600" dirty="0">
                  <a:solidFill>
                    <a:srgbClr val="000666"/>
                  </a:solidFill>
                  <a:latin typeface="Raleway Bold"/>
                </a:rPr>
                <a:t> te </a:t>
              </a:r>
              <a:r>
                <a:rPr lang="en-US" sz="3600" dirty="0" err="1">
                  <a:solidFill>
                    <a:srgbClr val="000666"/>
                  </a:solidFill>
                  <a:latin typeface="Raleway Bold"/>
                </a:rPr>
                <a:t>maken</a:t>
              </a:r>
              <a:r>
                <a:rPr lang="en-US" sz="3600" dirty="0">
                  <a:solidFill>
                    <a:srgbClr val="000666"/>
                  </a:solidFill>
                  <a:latin typeface="Raleway Bold"/>
                </a:rPr>
                <a:t> </a:t>
              </a:r>
              <a:r>
                <a:rPr lang="en-US" sz="3600" dirty="0" err="1">
                  <a:solidFill>
                    <a:srgbClr val="000666"/>
                  </a:solidFill>
                  <a:latin typeface="Raleway Bold"/>
                </a:rPr>
                <a:t>krijgen</a:t>
              </a:r>
              <a:r>
                <a:rPr lang="en-US" sz="3600" dirty="0">
                  <a:solidFill>
                    <a:srgbClr val="000666"/>
                  </a:solidFill>
                  <a:latin typeface="Raleway Bold"/>
                </a:rPr>
                <a:t> met </a:t>
              </a:r>
              <a:r>
                <a:rPr lang="en-US" sz="3600" dirty="0" err="1">
                  <a:solidFill>
                    <a:srgbClr val="000666"/>
                  </a:solidFill>
                  <a:latin typeface="Raleway Bold"/>
                </a:rPr>
                <a:t>expiratie</a:t>
              </a:r>
              <a:endParaRPr lang="en-US" sz="3600" dirty="0">
                <a:solidFill>
                  <a:srgbClr val="000666"/>
                </a:solidFill>
                <a:latin typeface="Raleway Bold"/>
              </a:endParaRPr>
            </a:p>
          </p:txBody>
        </p:sp>
        <p:sp>
          <p:nvSpPr>
            <p:cNvPr id="6" name="TextBox 6"/>
            <p:cNvSpPr txBox="1"/>
            <p:nvPr/>
          </p:nvSpPr>
          <p:spPr>
            <a:xfrm>
              <a:off x="-1294" y="2496851"/>
              <a:ext cx="11773223" cy="4994210"/>
            </a:xfrm>
            <a:prstGeom prst="rect">
              <a:avLst/>
            </a:prstGeom>
          </p:spPr>
          <p:txBody>
            <a:bodyPr lIns="0" tIns="0" rIns="0" bIns="0" rtlCol="0" anchor="t">
              <a:spAutoFit/>
            </a:bodyPr>
            <a:lstStyle/>
            <a:p>
              <a:pPr lvl="0">
                <a:lnSpc>
                  <a:spcPts val="3760"/>
                </a:lnSpc>
              </a:pPr>
              <a:r>
                <a:rPr lang="en-US" sz="2350" dirty="0" err="1">
                  <a:solidFill>
                    <a:srgbClr val="000666"/>
                  </a:solidFill>
                  <a:latin typeface="Raleway"/>
                </a:rPr>
                <a:t>Lijfrente</a:t>
              </a:r>
              <a:r>
                <a:rPr lang="en-US" sz="2350" dirty="0">
                  <a:solidFill>
                    <a:srgbClr val="000666"/>
                  </a:solidFill>
                  <a:latin typeface="Raleway"/>
                </a:rPr>
                <a:t> advies is </a:t>
              </a:r>
              <a:r>
                <a:rPr lang="en-US" sz="2350" dirty="0" err="1">
                  <a:solidFill>
                    <a:srgbClr val="000666"/>
                  </a:solidFill>
                  <a:latin typeface="Raleway"/>
                </a:rPr>
                <a:t>geschikt</a:t>
              </a:r>
              <a:r>
                <a:rPr lang="en-US" sz="2350" dirty="0">
                  <a:solidFill>
                    <a:srgbClr val="000666"/>
                  </a:solidFill>
                  <a:latin typeface="Raleway"/>
                </a:rPr>
                <a:t> voor:</a:t>
              </a:r>
            </a:p>
            <a:p>
              <a:pPr lvl="0">
                <a:lnSpc>
                  <a:spcPts val="3760"/>
                </a:lnSpc>
              </a:pPr>
              <a:endParaRPr lang="en-US" sz="2350" dirty="0">
                <a:solidFill>
                  <a:srgbClr val="000666"/>
                </a:solidFill>
                <a:latin typeface="Raleway"/>
              </a:endParaRPr>
            </a:p>
            <a:p>
              <a:pPr marL="457200" lvl="0" indent="-457200">
                <a:lnSpc>
                  <a:spcPts val="3760"/>
                </a:lnSpc>
                <a:buFont typeface="+mj-lt"/>
                <a:buAutoNum type="alphaLcParenR"/>
              </a:pPr>
              <a:r>
                <a:rPr lang="en-US" sz="2350" dirty="0">
                  <a:solidFill>
                    <a:srgbClr val="000666"/>
                  </a:solidFill>
                  <a:latin typeface="Raleway"/>
                </a:rPr>
                <a:t>Jaar- en </a:t>
              </a:r>
              <a:r>
                <a:rPr lang="en-US" sz="2350" dirty="0" err="1">
                  <a:solidFill>
                    <a:srgbClr val="000666"/>
                  </a:solidFill>
                  <a:latin typeface="Raleway"/>
                </a:rPr>
                <a:t>inhaalruimte</a:t>
              </a:r>
              <a:endParaRPr lang="en-US" sz="2350" dirty="0">
                <a:solidFill>
                  <a:srgbClr val="000666"/>
                </a:solidFill>
                <a:latin typeface="Raleway"/>
              </a:endParaRPr>
            </a:p>
            <a:p>
              <a:pPr marL="457200" lvl="0" indent="-457200">
                <a:lnSpc>
                  <a:spcPts val="3760"/>
                </a:lnSpc>
                <a:buFont typeface="+mj-lt"/>
                <a:buAutoNum type="alphaLcParenR"/>
              </a:pPr>
              <a:r>
                <a:rPr lang="en-US" sz="2350" dirty="0" err="1">
                  <a:solidFill>
                    <a:srgbClr val="000666"/>
                  </a:solidFill>
                  <a:latin typeface="Raleway"/>
                </a:rPr>
                <a:t>Expirerende</a:t>
              </a:r>
              <a:r>
                <a:rPr lang="en-US" sz="2350" dirty="0">
                  <a:solidFill>
                    <a:srgbClr val="000666"/>
                  </a:solidFill>
                  <a:latin typeface="Raleway"/>
                </a:rPr>
                <a:t> </a:t>
              </a:r>
              <a:r>
                <a:rPr lang="en-US" sz="2350" dirty="0" err="1">
                  <a:solidFill>
                    <a:srgbClr val="000666"/>
                  </a:solidFill>
                  <a:latin typeface="Raleway"/>
                </a:rPr>
                <a:t>lijfrentekapitalen</a:t>
              </a:r>
              <a:endParaRPr lang="en-US" sz="2350" dirty="0">
                <a:solidFill>
                  <a:srgbClr val="000666"/>
                </a:solidFill>
                <a:latin typeface="Raleway"/>
              </a:endParaRPr>
            </a:p>
            <a:p>
              <a:pPr marL="457200" indent="-457200">
                <a:lnSpc>
                  <a:spcPts val="3760"/>
                </a:lnSpc>
                <a:buFont typeface="+mj-lt"/>
                <a:buAutoNum type="alphaLcParenR"/>
              </a:pPr>
              <a:r>
                <a:rPr lang="en-US" sz="2350" dirty="0" err="1">
                  <a:solidFill>
                    <a:srgbClr val="000666"/>
                  </a:solidFill>
                  <a:latin typeface="Raleway"/>
                </a:rPr>
                <a:t>Fiscale</a:t>
              </a:r>
              <a:r>
                <a:rPr lang="en-US" sz="2350" dirty="0">
                  <a:solidFill>
                    <a:srgbClr val="000666"/>
                  </a:solidFill>
                  <a:latin typeface="Raleway"/>
                </a:rPr>
                <a:t> </a:t>
              </a:r>
              <a:r>
                <a:rPr lang="en-US" sz="2350" dirty="0" err="1">
                  <a:solidFill>
                    <a:srgbClr val="000666"/>
                  </a:solidFill>
                  <a:latin typeface="Raleway"/>
                </a:rPr>
                <a:t>Oudedagsreserve</a:t>
              </a:r>
              <a:endParaRPr lang="en-US" sz="2350" dirty="0">
                <a:solidFill>
                  <a:srgbClr val="000666"/>
                </a:solidFill>
                <a:latin typeface="Raleway"/>
              </a:endParaRPr>
            </a:p>
            <a:p>
              <a:pPr marL="457200" lvl="0" indent="-457200">
                <a:lnSpc>
                  <a:spcPts val="3760"/>
                </a:lnSpc>
                <a:buFont typeface="+mj-lt"/>
                <a:buAutoNum type="alphaLcParenR"/>
              </a:pPr>
              <a:r>
                <a:rPr lang="en-US" sz="2350" dirty="0" err="1">
                  <a:solidFill>
                    <a:srgbClr val="000666"/>
                  </a:solidFill>
                  <a:latin typeface="Raleway"/>
                </a:rPr>
                <a:t>Stamrechten</a:t>
              </a:r>
              <a:r>
                <a:rPr lang="en-US" sz="2350" dirty="0">
                  <a:solidFill>
                    <a:srgbClr val="000666"/>
                  </a:solidFill>
                  <a:latin typeface="Raleway"/>
                </a:rPr>
                <a:t> (</a:t>
              </a:r>
              <a:r>
                <a:rPr lang="en-US" sz="2350" dirty="0" err="1">
                  <a:solidFill>
                    <a:srgbClr val="000666"/>
                  </a:solidFill>
                  <a:latin typeface="Raleway"/>
                </a:rPr>
                <a:t>uit</a:t>
              </a:r>
              <a:r>
                <a:rPr lang="en-US" sz="2350" dirty="0">
                  <a:solidFill>
                    <a:srgbClr val="000666"/>
                  </a:solidFill>
                  <a:latin typeface="Raleway"/>
                </a:rPr>
                <a:t> FOR-</a:t>
              </a:r>
              <a:r>
                <a:rPr lang="en-US" sz="2350" dirty="0" err="1">
                  <a:solidFill>
                    <a:srgbClr val="000666"/>
                  </a:solidFill>
                  <a:latin typeface="Raleway"/>
                </a:rPr>
                <a:t>stakingswinst</a:t>
              </a:r>
              <a:r>
                <a:rPr lang="en-US" sz="2350" dirty="0">
                  <a:solidFill>
                    <a:srgbClr val="000666"/>
                  </a:solidFill>
                  <a:latin typeface="Raleway"/>
                </a:rPr>
                <a:t>)</a:t>
              </a:r>
            </a:p>
            <a:p>
              <a:pPr marL="457200" lvl="0" indent="-457200">
                <a:lnSpc>
                  <a:spcPts val="3760"/>
                </a:lnSpc>
                <a:buFont typeface="+mj-lt"/>
                <a:buAutoNum type="alphaLcParenR"/>
              </a:pPr>
              <a:r>
                <a:rPr lang="en-US" sz="2350" dirty="0">
                  <a:solidFill>
                    <a:srgbClr val="000666"/>
                  </a:solidFill>
                  <a:latin typeface="Raleway"/>
                </a:rPr>
                <a:t>ODV </a:t>
              </a:r>
              <a:r>
                <a:rPr lang="en-US" sz="2350" dirty="0" err="1">
                  <a:solidFill>
                    <a:srgbClr val="000666"/>
                  </a:solidFill>
                  <a:latin typeface="Raleway"/>
                </a:rPr>
                <a:t>kapitaal</a:t>
              </a:r>
              <a:r>
                <a:rPr lang="en-US" sz="2350" dirty="0">
                  <a:solidFill>
                    <a:srgbClr val="000666"/>
                  </a:solidFill>
                  <a:latin typeface="Raleway"/>
                </a:rPr>
                <a:t> van de DGA</a:t>
              </a:r>
            </a:p>
            <a:p>
              <a:pPr marL="457200" lvl="0" indent="-457200">
                <a:lnSpc>
                  <a:spcPts val="3760"/>
                </a:lnSpc>
                <a:buFont typeface="+mj-lt"/>
                <a:buAutoNum type="alphaLcParenR"/>
              </a:pPr>
              <a:r>
                <a:rPr lang="en-US" sz="2350" dirty="0" err="1">
                  <a:solidFill>
                    <a:srgbClr val="000666"/>
                  </a:solidFill>
                  <a:latin typeface="Raleway"/>
                </a:rPr>
                <a:t>Gouden</a:t>
              </a:r>
              <a:r>
                <a:rPr lang="en-US" sz="2350" dirty="0">
                  <a:solidFill>
                    <a:srgbClr val="000666"/>
                  </a:solidFill>
                  <a:latin typeface="Raleway"/>
                </a:rPr>
                <a:t> </a:t>
              </a:r>
              <a:r>
                <a:rPr lang="en-US" sz="2350" dirty="0" err="1">
                  <a:solidFill>
                    <a:srgbClr val="000666"/>
                  </a:solidFill>
                  <a:latin typeface="Raleway"/>
                </a:rPr>
                <a:t>Handdrukken</a:t>
              </a:r>
              <a:endParaRPr lang="en-US" sz="2350" dirty="0">
                <a:solidFill>
                  <a:srgbClr val="000666"/>
                </a:solidFill>
                <a:latin typeface="Raleway"/>
              </a:endParaRPr>
            </a:p>
            <a:p>
              <a:pPr marL="457200" lvl="0" indent="-457200">
                <a:lnSpc>
                  <a:spcPts val="3760"/>
                </a:lnSpc>
                <a:buFont typeface="+mj-lt"/>
                <a:buAutoNum type="alphaLcParenR"/>
              </a:pPr>
              <a:r>
                <a:rPr lang="en-US" sz="2350" dirty="0" err="1">
                  <a:solidFill>
                    <a:srgbClr val="000666"/>
                  </a:solidFill>
                  <a:latin typeface="Raleway"/>
                </a:rPr>
                <a:t>Netto</a:t>
              </a:r>
              <a:r>
                <a:rPr lang="en-US" sz="2350" dirty="0">
                  <a:solidFill>
                    <a:srgbClr val="000666"/>
                  </a:solidFill>
                  <a:latin typeface="Raleway"/>
                </a:rPr>
                <a:t> </a:t>
              </a:r>
              <a:r>
                <a:rPr lang="en-US" sz="2350" dirty="0" err="1">
                  <a:solidFill>
                    <a:srgbClr val="000666"/>
                  </a:solidFill>
                  <a:latin typeface="Raleway"/>
                </a:rPr>
                <a:t>lijfrente</a:t>
              </a:r>
              <a:endParaRPr lang="en-US"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5" name="Afbeelding 4">
            <a:extLst>
              <a:ext uri="{FF2B5EF4-FFF2-40B4-BE49-F238E27FC236}">
                <a16:creationId xmlns="" xmlns:a16="http://schemas.microsoft.com/office/drawing/2014/main" id="{A85366B2-6CA6-F27C-0786-193E4ACCD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2F5BA18F-A4AF-AC62-6A81-926F5881A5C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7" name="Picture 4" descr="Doelbeleggen | Belegd door professionals">
            <a:extLst>
              <a:ext uri="{FF2B5EF4-FFF2-40B4-BE49-F238E27FC236}">
                <a16:creationId xmlns="" xmlns:a16="http://schemas.microsoft.com/office/drawing/2014/main" id="{B3178EF3-54BB-A706-0824-D141D32AC7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partners Vermogensbeheer Ontvangt 5 Sterren Van Finner.nl">
            <a:extLst>
              <a:ext uri="{FF2B5EF4-FFF2-40B4-BE49-F238E27FC236}">
                <a16:creationId xmlns="" xmlns:a16="http://schemas.microsoft.com/office/drawing/2014/main" id="{516FC1D9-3629-1B5D-1B61-DE58E8292A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501A1641-F761-8A6B-CD6A-00499011E1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984054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5412" y="1164118"/>
            <a:ext cx="12340988" cy="7439870"/>
            <a:chOff x="-1294" y="-114300"/>
            <a:chExt cx="11774517" cy="8569133"/>
          </a:xfrm>
        </p:grpSpPr>
        <p:sp>
          <p:nvSpPr>
            <p:cNvPr id="3" name="TextBox 3"/>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500" dirty="0">
                  <a:solidFill>
                    <a:srgbClr val="000666"/>
                  </a:solidFill>
                  <a:latin typeface="Raleway Bold"/>
                </a:rPr>
                <a:t>Jaar- en </a:t>
              </a:r>
              <a:r>
                <a:rPr lang="en-US" sz="3600" dirty="0" err="1">
                  <a:solidFill>
                    <a:srgbClr val="000666"/>
                  </a:solidFill>
                  <a:latin typeface="Raleway Bold"/>
                </a:rPr>
                <a:t>inhaalruimte</a:t>
              </a:r>
              <a:endParaRPr lang="en-US" sz="3600" dirty="0">
                <a:solidFill>
                  <a:srgbClr val="000666"/>
                </a:solidFill>
                <a:latin typeface="Raleway Bold"/>
              </a:endParaRPr>
            </a:p>
          </p:txBody>
        </p:sp>
        <p:sp>
          <p:nvSpPr>
            <p:cNvPr id="6" name="TextBox 6"/>
            <p:cNvSpPr txBox="1"/>
            <p:nvPr/>
          </p:nvSpPr>
          <p:spPr>
            <a:xfrm>
              <a:off x="-1294" y="2496848"/>
              <a:ext cx="11773223" cy="5957985"/>
            </a:xfrm>
            <a:prstGeom prst="rect">
              <a:avLst/>
            </a:prstGeom>
          </p:spPr>
          <p:txBody>
            <a:bodyPr lIns="0" tIns="0" rIns="0" bIns="0" rtlCol="0" anchor="t">
              <a:spAutoFit/>
            </a:bodyPr>
            <a:lstStyle/>
            <a:p>
              <a:pPr marL="610996" lvl="1" indent="-305498">
                <a:lnSpc>
                  <a:spcPts val="3678"/>
                </a:lnSpc>
                <a:buFont typeface="Arial"/>
                <a:buChar char="•"/>
              </a:pPr>
              <a:r>
                <a:rPr lang="en-US" sz="2350" dirty="0">
                  <a:solidFill>
                    <a:srgbClr val="000666"/>
                  </a:solidFill>
                  <a:latin typeface="Raleway" panose="020B0503030101060003" pitchFamily="34" charset="0"/>
                </a:rPr>
                <a:t>Tot 01-07-2023:</a:t>
              </a:r>
            </a:p>
            <a:p>
              <a:pPr>
                <a:lnSpc>
                  <a:spcPts val="3678"/>
                </a:lnSpc>
              </a:pPr>
              <a:endParaRPr lang="en-US" sz="2350" dirty="0">
                <a:solidFill>
                  <a:srgbClr val="000666"/>
                </a:solidFill>
                <a:latin typeface="Raleway" panose="020B0503030101060003" pitchFamily="34" charset="0"/>
              </a:endParaRPr>
            </a:p>
            <a:p>
              <a:pPr marL="2443986" lvl="4" indent="-488797">
                <a:lnSpc>
                  <a:spcPts val="3678"/>
                </a:lnSpc>
                <a:buFont typeface="Arial"/>
                <a:buChar char="•"/>
              </a:pPr>
              <a:r>
                <a:rPr lang="en-US" sz="2350" dirty="0" err="1">
                  <a:solidFill>
                    <a:srgbClr val="000666"/>
                  </a:solidFill>
                  <a:latin typeface="Raleway" panose="020B0503030101060003" pitchFamily="34" charset="0"/>
                </a:rPr>
                <a:t>Jaaruimte</a:t>
              </a:r>
              <a:r>
                <a:rPr lang="en-US" sz="2350" dirty="0">
                  <a:solidFill>
                    <a:srgbClr val="000666"/>
                  </a:solidFill>
                  <a:latin typeface="Raleway" panose="020B0503030101060003" pitchFamily="34" charset="0"/>
                </a:rPr>
                <a:t>           €15.317,- (13,3% x (€128.810 -/- €13.646)</a:t>
              </a:r>
            </a:p>
            <a:p>
              <a:pPr marL="2443986" lvl="4" indent="-488797">
                <a:lnSpc>
                  <a:spcPts val="3678"/>
                </a:lnSpc>
                <a:buFont typeface="Arial"/>
                <a:buChar char="•"/>
              </a:pPr>
              <a:r>
                <a:rPr lang="en-US" sz="2350" dirty="0" err="1">
                  <a:solidFill>
                    <a:srgbClr val="000666"/>
                  </a:solidFill>
                  <a:latin typeface="Raleway" panose="020B0503030101060003" pitchFamily="34" charset="0"/>
                </a:rPr>
                <a:t>Inhaalruimte</a:t>
              </a:r>
              <a:r>
                <a:rPr lang="en-US" sz="2350" dirty="0">
                  <a:solidFill>
                    <a:srgbClr val="000666"/>
                  </a:solidFill>
                  <a:latin typeface="Raleway" panose="020B0503030101060003" pitchFamily="34" charset="0"/>
                </a:rPr>
                <a:t>      </a:t>
              </a:r>
              <a:r>
                <a:rPr lang="en-US" sz="2350" u="sng" dirty="0">
                  <a:solidFill>
                    <a:srgbClr val="000666"/>
                  </a:solidFill>
                  <a:latin typeface="Raleway" panose="020B0503030101060003" pitchFamily="34" charset="0"/>
                </a:rPr>
                <a:t>€15.922,-</a:t>
              </a:r>
            </a:p>
            <a:p>
              <a:pPr marL="2443986" lvl="4" indent="-488797">
                <a:lnSpc>
                  <a:spcPts val="3678"/>
                </a:lnSpc>
                <a:buFont typeface="Arial"/>
                <a:buChar char="•"/>
              </a:pPr>
              <a:r>
                <a:rPr lang="en-US" sz="2350" dirty="0" err="1">
                  <a:solidFill>
                    <a:srgbClr val="000666"/>
                  </a:solidFill>
                  <a:latin typeface="Raleway" panose="020B0503030101060003" pitchFamily="34" charset="0"/>
                </a:rPr>
                <a:t>Totaal</a:t>
              </a:r>
              <a:r>
                <a:rPr lang="en-US" sz="2350" dirty="0">
                  <a:solidFill>
                    <a:srgbClr val="000666"/>
                  </a:solidFill>
                  <a:latin typeface="Raleway" panose="020B0503030101060003" pitchFamily="34" charset="0"/>
                </a:rPr>
                <a:t>                  €31.239,-</a:t>
              </a:r>
            </a:p>
            <a:p>
              <a:pPr marL="2443986" lvl="4" indent="-488797">
                <a:lnSpc>
                  <a:spcPts val="3678"/>
                </a:lnSpc>
                <a:buFont typeface="Arial"/>
                <a:buChar char="•"/>
              </a:pPr>
              <a:endParaRPr lang="en-US" sz="2350" dirty="0">
                <a:solidFill>
                  <a:srgbClr val="000666"/>
                </a:solidFill>
                <a:latin typeface="Raleway" panose="020B0503030101060003" pitchFamily="34" charset="0"/>
              </a:endParaRPr>
            </a:p>
            <a:p>
              <a:pPr marL="610996" lvl="1" indent="-305498">
                <a:lnSpc>
                  <a:spcPts val="3678"/>
                </a:lnSpc>
                <a:buFont typeface="Arial"/>
                <a:buChar char="•"/>
              </a:pPr>
              <a:r>
                <a:rPr lang="en-US" sz="2350" dirty="0" err="1">
                  <a:solidFill>
                    <a:srgbClr val="000666"/>
                  </a:solidFill>
                  <a:latin typeface="Raleway" panose="020B0503030101060003" pitchFamily="34" charset="0"/>
                </a:rPr>
                <a:t>Vanaf</a:t>
              </a:r>
              <a:r>
                <a:rPr lang="en-US" sz="2350" dirty="0">
                  <a:solidFill>
                    <a:srgbClr val="000666"/>
                  </a:solidFill>
                  <a:latin typeface="Raleway" panose="020B0503030101060003" pitchFamily="34" charset="0"/>
                </a:rPr>
                <a:t> 01-01-2025</a:t>
              </a:r>
            </a:p>
            <a:p>
              <a:pPr>
                <a:lnSpc>
                  <a:spcPts val="3678"/>
                </a:lnSpc>
              </a:pPr>
              <a:endParaRPr lang="en-US" sz="2350" dirty="0">
                <a:solidFill>
                  <a:srgbClr val="000666"/>
                </a:solidFill>
                <a:latin typeface="Raleway" panose="020B0503030101060003" pitchFamily="34" charset="0"/>
              </a:endParaRPr>
            </a:p>
            <a:p>
              <a:pPr marL="2443986" lvl="4" indent="-488797">
                <a:lnSpc>
                  <a:spcPts val="3678"/>
                </a:lnSpc>
                <a:buFont typeface="Arial"/>
                <a:buChar char="•"/>
              </a:pPr>
              <a:r>
                <a:rPr lang="en-US" sz="2350" dirty="0" err="1">
                  <a:solidFill>
                    <a:srgbClr val="000666"/>
                  </a:solidFill>
                  <a:latin typeface="Raleway" panose="020B0503030101060003" pitchFamily="34" charset="0"/>
                </a:rPr>
                <a:t>Jaaruimte</a:t>
              </a:r>
              <a:r>
                <a:rPr lang="en-US" sz="2350" dirty="0">
                  <a:solidFill>
                    <a:srgbClr val="000666"/>
                  </a:solidFill>
                  <a:latin typeface="Raleway" panose="020B0503030101060003" pitchFamily="34" charset="0"/>
                </a:rPr>
                <a:t>             €35.798,- (30% x (€ 137.800-/- € 18.475)</a:t>
              </a:r>
            </a:p>
            <a:p>
              <a:pPr marL="2443986" lvl="4" indent="-488797">
                <a:lnSpc>
                  <a:spcPts val="3678"/>
                </a:lnSpc>
                <a:buFont typeface="Arial"/>
                <a:buChar char="•"/>
              </a:pPr>
              <a:r>
                <a:rPr lang="en-US" sz="2350" dirty="0" err="1">
                  <a:solidFill>
                    <a:srgbClr val="000666"/>
                  </a:solidFill>
                  <a:latin typeface="Raleway" panose="020B0503030101060003" pitchFamily="34" charset="0"/>
                </a:rPr>
                <a:t>Inhaalruimte</a:t>
              </a:r>
              <a:r>
                <a:rPr lang="en-US" sz="2350" dirty="0">
                  <a:solidFill>
                    <a:srgbClr val="000666"/>
                  </a:solidFill>
                  <a:latin typeface="Raleway" panose="020B0503030101060003" pitchFamily="34" charset="0"/>
                </a:rPr>
                <a:t>        </a:t>
              </a:r>
              <a:r>
                <a:rPr lang="en-US" sz="2350" u="sng" dirty="0">
                  <a:solidFill>
                    <a:srgbClr val="000666"/>
                  </a:solidFill>
                  <a:latin typeface="Raleway" panose="020B0503030101060003" pitchFamily="34" charset="0"/>
                </a:rPr>
                <a:t>€ 42.108-</a:t>
              </a:r>
            </a:p>
            <a:p>
              <a:pPr marL="2443986" lvl="4" indent="-488797">
                <a:lnSpc>
                  <a:spcPts val="3678"/>
                </a:lnSpc>
                <a:buFont typeface="Arial"/>
                <a:buChar char="•"/>
              </a:pPr>
              <a:r>
                <a:rPr lang="en-US" sz="2350" dirty="0" err="1">
                  <a:solidFill>
                    <a:srgbClr val="000666"/>
                  </a:solidFill>
                  <a:latin typeface="Raleway" panose="020B0503030101060003" pitchFamily="34" charset="0"/>
                </a:rPr>
                <a:t>Totaal</a:t>
              </a:r>
              <a:r>
                <a:rPr lang="en-US" sz="2350" dirty="0">
                  <a:solidFill>
                    <a:srgbClr val="000666"/>
                  </a:solidFill>
                  <a:latin typeface="Raleway" panose="020B0503030101060003" pitchFamily="34" charset="0"/>
                </a:rPr>
                <a:t>                    € 77.906,-</a:t>
              </a: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4" name="Afbeelding 3">
            <a:extLst>
              <a:ext uri="{FF2B5EF4-FFF2-40B4-BE49-F238E27FC236}">
                <a16:creationId xmlns="" xmlns:a16="http://schemas.microsoft.com/office/drawing/2014/main" id="{73A0A3E8-BC66-1CEE-F668-27EE10A1D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5" name="Freeform 12">
            <a:extLst>
              <a:ext uri="{FF2B5EF4-FFF2-40B4-BE49-F238E27FC236}">
                <a16:creationId xmlns="" xmlns:a16="http://schemas.microsoft.com/office/drawing/2014/main" id="{A4F04008-D4AC-5C18-4970-6141953336E5}"/>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7" name="Picture 4" descr="Doelbeleggen | Belegd door professionals">
            <a:extLst>
              <a:ext uri="{FF2B5EF4-FFF2-40B4-BE49-F238E27FC236}">
                <a16:creationId xmlns="" xmlns:a16="http://schemas.microsoft.com/office/drawing/2014/main" id="{B16008C3-4FDB-777B-E61F-9B86DF56A0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partners Vermogensbeheer Ontvangt 5 Sterren Van Finner.nl">
            <a:extLst>
              <a:ext uri="{FF2B5EF4-FFF2-40B4-BE49-F238E27FC236}">
                <a16:creationId xmlns="" xmlns:a16="http://schemas.microsoft.com/office/drawing/2014/main" id="{6A1671DF-5319-1747-D55D-FA4DDA1325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34369647-A6FA-B6C0-11A9-B340FC3BBA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74871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225678-C36A-F878-A76C-CC36BA00CF5C}"/>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9109AF97-998B-1799-04B6-A23BB77DB5C4}"/>
              </a:ext>
            </a:extLst>
          </p:cNvPr>
          <p:cNvGrpSpPr/>
          <p:nvPr/>
        </p:nvGrpSpPr>
        <p:grpSpPr>
          <a:xfrm>
            <a:off x="766768" y="1164118"/>
            <a:ext cx="12339632" cy="3786034"/>
            <a:chOff x="0" y="-114300"/>
            <a:chExt cx="11773223" cy="4360697"/>
          </a:xfrm>
        </p:grpSpPr>
        <p:sp>
          <p:nvSpPr>
            <p:cNvPr id="3" name="TextBox 3">
              <a:extLst>
                <a:ext uri="{FF2B5EF4-FFF2-40B4-BE49-F238E27FC236}">
                  <a16:creationId xmlns="" xmlns:a16="http://schemas.microsoft.com/office/drawing/2014/main" id="{6F995CB5-463A-5444-1A3F-9EBA9794224C}"/>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a:solidFill>
                    <a:srgbClr val="000666"/>
                  </a:solidFill>
                  <a:latin typeface="Raleway Bold"/>
                </a:rPr>
                <a:t>Even </a:t>
              </a:r>
              <a:r>
                <a:rPr lang="en-US" sz="3600" dirty="0" err="1">
                  <a:solidFill>
                    <a:srgbClr val="000666"/>
                  </a:solidFill>
                  <a:latin typeface="Raleway Bold"/>
                </a:rPr>
                <a:t>kennismaken</a:t>
              </a:r>
              <a:endParaRPr lang="en-US" sz="3600" dirty="0">
                <a:solidFill>
                  <a:srgbClr val="000666"/>
                </a:solidFill>
                <a:latin typeface="Raleway Bold"/>
              </a:endParaRPr>
            </a:p>
          </p:txBody>
        </p:sp>
        <p:sp>
          <p:nvSpPr>
            <p:cNvPr id="6" name="TextBox 6">
              <a:extLst>
                <a:ext uri="{FF2B5EF4-FFF2-40B4-BE49-F238E27FC236}">
                  <a16:creationId xmlns="" xmlns:a16="http://schemas.microsoft.com/office/drawing/2014/main" id="{63F0E0AD-7EBA-FF3F-AB56-D972C3F2581C}"/>
                </a:ext>
              </a:extLst>
            </p:cNvPr>
            <p:cNvSpPr txBox="1"/>
            <p:nvPr/>
          </p:nvSpPr>
          <p:spPr>
            <a:xfrm>
              <a:off x="0" y="1497309"/>
              <a:ext cx="11773223" cy="2749088"/>
            </a:xfrm>
            <a:prstGeom prst="rect">
              <a:avLst/>
            </a:prstGeom>
          </p:spPr>
          <p:txBody>
            <a:bodyPr lIns="0" tIns="0" rIns="0" bIns="0" rtlCol="0" anchor="t">
              <a:spAutoFit/>
            </a:bodyPr>
            <a:lstStyle/>
            <a:p>
              <a:pPr>
                <a:lnSpc>
                  <a:spcPts val="3760"/>
                </a:lnSpc>
              </a:pPr>
              <a:r>
                <a:rPr lang="en-US" sz="2350" dirty="0">
                  <a:solidFill>
                    <a:srgbClr val="000666"/>
                  </a:solidFill>
                  <a:latin typeface="Raleway Bold"/>
                </a:rPr>
                <a:t>Julian Schouwenaars:</a:t>
              </a:r>
            </a:p>
            <a:p>
              <a:pPr marL="342900" lvl="0" indent="-342900">
                <a:lnSpc>
                  <a:spcPts val="3760"/>
                </a:lnSpc>
                <a:buFont typeface="Arial" panose="020B0604020202020204" pitchFamily="34" charset="0"/>
                <a:buChar char="•"/>
              </a:pPr>
              <a:r>
                <a:rPr lang="en-US" sz="2350" dirty="0" err="1">
                  <a:solidFill>
                    <a:srgbClr val="000666"/>
                  </a:solidFill>
                  <a:latin typeface="Raleway"/>
                </a:rPr>
                <a:t>Sinds</a:t>
              </a:r>
              <a:r>
                <a:rPr lang="en-US" sz="2350" dirty="0">
                  <a:solidFill>
                    <a:srgbClr val="000666"/>
                  </a:solidFill>
                  <a:latin typeface="Raleway"/>
                </a:rPr>
                <a:t> 2012 </a:t>
              </a:r>
              <a:r>
                <a:rPr lang="en-US" sz="2350" dirty="0" err="1">
                  <a:solidFill>
                    <a:srgbClr val="000666"/>
                  </a:solidFill>
                  <a:latin typeface="Raleway"/>
                </a:rPr>
                <a:t>werkzaam</a:t>
              </a:r>
              <a:r>
                <a:rPr lang="en-US" sz="2350" dirty="0">
                  <a:solidFill>
                    <a:srgbClr val="000666"/>
                  </a:solidFill>
                  <a:latin typeface="Raleway"/>
                </a:rPr>
                <a:t> </a:t>
              </a:r>
              <a:r>
                <a:rPr lang="en-US" sz="2350" dirty="0" err="1">
                  <a:solidFill>
                    <a:srgbClr val="000666"/>
                  </a:solidFill>
                  <a:latin typeface="Raleway"/>
                </a:rPr>
                <a:t>als</a:t>
              </a:r>
              <a:r>
                <a:rPr lang="en-US" sz="2350" dirty="0">
                  <a:solidFill>
                    <a:srgbClr val="000666"/>
                  </a:solidFill>
                  <a:latin typeface="Raleway"/>
                </a:rPr>
                <a:t> DSI </a:t>
              </a:r>
              <a:r>
                <a:rPr lang="en-US" sz="2350" dirty="0" err="1">
                  <a:solidFill>
                    <a:srgbClr val="000666"/>
                  </a:solidFill>
                  <a:latin typeface="Raleway"/>
                </a:rPr>
                <a:t>Beleggingsadviseur</a:t>
              </a:r>
              <a:r>
                <a:rPr lang="en-US" sz="2350" dirty="0">
                  <a:solidFill>
                    <a:srgbClr val="000666"/>
                  </a:solidFill>
                  <a:latin typeface="Raleway"/>
                </a:rPr>
                <a:t> </a:t>
              </a:r>
              <a:r>
                <a:rPr lang="en-US" sz="2350" dirty="0" err="1">
                  <a:solidFill>
                    <a:srgbClr val="000666"/>
                  </a:solidFill>
                  <a:latin typeface="Raleway"/>
                </a:rPr>
                <a:t>Maatwerk</a:t>
              </a:r>
              <a:r>
                <a:rPr lang="en-US" sz="2350" dirty="0">
                  <a:solidFill>
                    <a:srgbClr val="000666"/>
                  </a:solidFill>
                  <a:latin typeface="Raleway"/>
                </a:rPr>
                <a:t> en Financieel Planner</a:t>
              </a:r>
            </a:p>
            <a:p>
              <a:pPr marL="342900" lvl="0" indent="-342900">
                <a:lnSpc>
                  <a:spcPts val="3760"/>
                </a:lnSpc>
                <a:buFont typeface="Arial" panose="020B0604020202020204" pitchFamily="34" charset="0"/>
                <a:buChar char="•"/>
              </a:pPr>
              <a:r>
                <a:rPr lang="en-US" sz="2350" dirty="0" err="1">
                  <a:solidFill>
                    <a:srgbClr val="000666"/>
                  </a:solidFill>
                  <a:latin typeface="Raleway"/>
                </a:rPr>
                <a:t>Vanaf</a:t>
              </a:r>
              <a:r>
                <a:rPr lang="en-US" sz="2350" dirty="0">
                  <a:solidFill>
                    <a:srgbClr val="000666"/>
                  </a:solidFill>
                  <a:latin typeface="Raleway"/>
                </a:rPr>
                <a:t> 2016 </a:t>
              </a:r>
              <a:r>
                <a:rPr lang="en-US" sz="2350" dirty="0" err="1">
                  <a:solidFill>
                    <a:srgbClr val="000666"/>
                  </a:solidFill>
                  <a:latin typeface="Raleway"/>
                </a:rPr>
                <a:t>bij</a:t>
              </a:r>
              <a:r>
                <a:rPr lang="en-US" sz="2350" dirty="0">
                  <a:solidFill>
                    <a:srgbClr val="000666"/>
                  </a:solidFill>
                  <a:latin typeface="Raleway"/>
                </a:rPr>
                <a:t> de start van Doelbeleggen </a:t>
              </a:r>
              <a:r>
                <a:rPr lang="en-US" sz="2350" dirty="0" err="1">
                  <a:solidFill>
                    <a:srgbClr val="000666"/>
                  </a:solidFill>
                  <a:latin typeface="Raleway"/>
                </a:rPr>
                <a:t>betrokken</a:t>
              </a: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Verantwoordelijk</a:t>
              </a:r>
              <a:r>
                <a:rPr lang="en-US" sz="2350" dirty="0">
                  <a:solidFill>
                    <a:srgbClr val="000666"/>
                  </a:solidFill>
                  <a:latin typeface="Raleway"/>
                </a:rPr>
                <a:t> voor de </a:t>
              </a:r>
              <a:r>
                <a:rPr lang="en-US" sz="2350" dirty="0" err="1">
                  <a:solidFill>
                    <a:srgbClr val="000666"/>
                  </a:solidFill>
                  <a:latin typeface="Raleway"/>
                </a:rPr>
                <a:t>intermediaire</a:t>
              </a:r>
              <a:r>
                <a:rPr lang="en-US" sz="2350" dirty="0">
                  <a:solidFill>
                    <a:srgbClr val="000666"/>
                  </a:solidFill>
                  <a:latin typeface="Raleway"/>
                </a:rPr>
                <a:t> </a:t>
              </a:r>
              <a:r>
                <a:rPr lang="en-US" sz="2350" dirty="0" err="1">
                  <a:solidFill>
                    <a:srgbClr val="000666"/>
                  </a:solidFill>
                  <a:latin typeface="Raleway"/>
                </a:rPr>
                <a:t>relaties</a:t>
              </a:r>
              <a:r>
                <a:rPr lang="en-US" sz="2350" dirty="0">
                  <a:solidFill>
                    <a:srgbClr val="000666"/>
                  </a:solidFill>
                  <a:latin typeface="Raleway"/>
                </a:rPr>
                <a:t> en portal </a:t>
              </a:r>
              <a:r>
                <a:rPr lang="en-US" sz="2350" dirty="0" err="1">
                  <a:solidFill>
                    <a:srgbClr val="000666"/>
                  </a:solidFill>
                  <a:latin typeface="Raleway"/>
                </a:rPr>
                <a:t>Samen</a:t>
              </a:r>
              <a:r>
                <a:rPr lang="en-US" sz="2350" dirty="0">
                  <a:solidFill>
                    <a:srgbClr val="000666"/>
                  </a:solidFill>
                  <a:latin typeface="Raleway"/>
                </a:rPr>
                <a:t> Doelbeleggen</a:t>
              </a:r>
              <a:endParaRPr lang="nl-NL" sz="2350" dirty="0">
                <a:solidFill>
                  <a:srgbClr val="000666"/>
                </a:solidFill>
                <a:latin typeface="Raleway"/>
              </a:endParaRPr>
            </a:p>
            <a:p>
              <a:pPr marL="342900" lvl="0" indent="-342900">
                <a:lnSpc>
                  <a:spcPts val="3760"/>
                </a:lnSpc>
                <a:buFont typeface="Arial" panose="020B0604020202020204" pitchFamily="34" charset="0"/>
                <a:buChar char="•"/>
              </a:pPr>
              <a:r>
                <a:rPr lang="nl-NL" sz="2350" dirty="0">
                  <a:solidFill>
                    <a:srgbClr val="000666"/>
                  </a:solidFill>
                  <a:latin typeface="Raleway"/>
                </a:rPr>
                <a:t>Lid Adviesraad FFP</a:t>
              </a:r>
              <a:endParaRPr lang="en-US" sz="2350" dirty="0">
                <a:solidFill>
                  <a:srgbClr val="000666"/>
                </a:solidFill>
                <a:latin typeface="Raleway"/>
              </a:endParaRPr>
            </a:p>
          </p:txBody>
        </p:sp>
      </p:grpSp>
      <p:grpSp>
        <p:nvGrpSpPr>
          <p:cNvPr id="9" name="Group 9">
            <a:extLst>
              <a:ext uri="{FF2B5EF4-FFF2-40B4-BE49-F238E27FC236}">
                <a16:creationId xmlns="" xmlns:a16="http://schemas.microsoft.com/office/drawing/2014/main" id="{78807121-1A9F-8A2E-BEEC-FE97F102C1F4}"/>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4079E725-3DA6-B07F-4058-B72DE02719A5}"/>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9F143DA7-51B9-5502-13BA-04B150E3D606}"/>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5BB52AEB-BBE6-B10E-8CA2-82605F0DE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0" name="Tekstvak 19">
            <a:extLst>
              <a:ext uri="{FF2B5EF4-FFF2-40B4-BE49-F238E27FC236}">
                <a16:creationId xmlns="" xmlns:a16="http://schemas.microsoft.com/office/drawing/2014/main" id="{37E8EAE3-D342-D504-F346-7A1C70A27D45}"/>
              </a:ext>
            </a:extLst>
          </p:cNvPr>
          <p:cNvSpPr txBox="1"/>
          <p:nvPr/>
        </p:nvSpPr>
        <p:spPr>
          <a:xfrm>
            <a:off x="766768" y="5918037"/>
            <a:ext cx="12339632" cy="2966453"/>
          </a:xfrm>
          <a:prstGeom prst="rect">
            <a:avLst/>
          </a:prstGeom>
          <a:noFill/>
        </p:spPr>
        <p:txBody>
          <a:bodyPr wrap="square">
            <a:spAutoFit/>
          </a:bodyPr>
          <a:lstStyle/>
          <a:p>
            <a:pPr>
              <a:lnSpc>
                <a:spcPts val="3760"/>
              </a:lnSpc>
            </a:pPr>
            <a:r>
              <a:rPr lang="en-US" sz="2350" dirty="0">
                <a:solidFill>
                  <a:srgbClr val="000666"/>
                </a:solidFill>
                <a:latin typeface="Raleway Bold"/>
              </a:rPr>
              <a:t>Doelbeleggen:</a:t>
            </a:r>
          </a:p>
          <a:p>
            <a:pPr marL="507414" lvl="1" indent="-253707">
              <a:lnSpc>
                <a:spcPts val="3760"/>
              </a:lnSpc>
              <a:buFont typeface="Arial"/>
              <a:buChar char="•"/>
            </a:pPr>
            <a:r>
              <a:rPr lang="en-US" sz="2350" dirty="0" err="1">
                <a:solidFill>
                  <a:srgbClr val="000666"/>
                </a:solidFill>
                <a:latin typeface="Raleway"/>
              </a:rPr>
              <a:t>Vermogensbeheer</a:t>
            </a:r>
            <a:r>
              <a:rPr lang="en-US" sz="2350" dirty="0">
                <a:solidFill>
                  <a:srgbClr val="000666"/>
                </a:solidFill>
                <a:latin typeface="Raleway"/>
              </a:rPr>
              <a:t> voor </a:t>
            </a:r>
            <a:r>
              <a:rPr lang="en-US" sz="2350" dirty="0" err="1">
                <a:solidFill>
                  <a:srgbClr val="000666"/>
                </a:solidFill>
                <a:latin typeface="Raleway"/>
              </a:rPr>
              <a:t>lijfrentes</a:t>
            </a:r>
            <a:r>
              <a:rPr lang="en-US" sz="2350" dirty="0">
                <a:solidFill>
                  <a:srgbClr val="000666"/>
                </a:solidFill>
                <a:latin typeface="Raleway"/>
              </a:rPr>
              <a:t> en </a:t>
            </a:r>
            <a:r>
              <a:rPr lang="en-US" sz="2350" dirty="0" err="1">
                <a:solidFill>
                  <a:srgbClr val="000666"/>
                </a:solidFill>
                <a:latin typeface="Raleway"/>
              </a:rPr>
              <a:t>gouden</a:t>
            </a:r>
            <a:r>
              <a:rPr lang="en-US" sz="2350" dirty="0">
                <a:solidFill>
                  <a:srgbClr val="000666"/>
                </a:solidFill>
                <a:latin typeface="Raleway"/>
              </a:rPr>
              <a:t> </a:t>
            </a:r>
            <a:r>
              <a:rPr lang="en-US" sz="2350" dirty="0" err="1">
                <a:solidFill>
                  <a:srgbClr val="000666"/>
                </a:solidFill>
                <a:latin typeface="Raleway"/>
              </a:rPr>
              <a:t>handdrukken</a:t>
            </a:r>
            <a:endParaRPr lang="en-US" sz="2350" dirty="0">
              <a:solidFill>
                <a:srgbClr val="000666"/>
              </a:solidFill>
              <a:latin typeface="Raleway"/>
            </a:endParaRPr>
          </a:p>
          <a:p>
            <a:pPr marL="507414" lvl="1" indent="-253707">
              <a:lnSpc>
                <a:spcPts val="3760"/>
              </a:lnSpc>
              <a:buFont typeface="Arial"/>
              <a:buChar char="•"/>
            </a:pPr>
            <a:r>
              <a:rPr lang="en-US" sz="2350" dirty="0" err="1">
                <a:solidFill>
                  <a:srgbClr val="000666"/>
                </a:solidFill>
                <a:latin typeface="Raleway"/>
              </a:rPr>
              <a:t>Volledig</a:t>
            </a:r>
            <a:r>
              <a:rPr lang="en-US" sz="2350" dirty="0">
                <a:solidFill>
                  <a:srgbClr val="000666"/>
                </a:solidFill>
                <a:latin typeface="Raleway"/>
              </a:rPr>
              <a:t> in indextrackers; </a:t>
            </a:r>
            <a:r>
              <a:rPr lang="en-US" sz="2350" dirty="0" err="1">
                <a:solidFill>
                  <a:srgbClr val="000666"/>
                </a:solidFill>
                <a:latin typeface="Raleway"/>
              </a:rPr>
              <a:t>geen</a:t>
            </a:r>
            <a:r>
              <a:rPr lang="en-US" sz="2350" dirty="0">
                <a:solidFill>
                  <a:srgbClr val="000666"/>
                </a:solidFill>
                <a:latin typeface="Raleway"/>
              </a:rPr>
              <a:t> eigen </a:t>
            </a:r>
            <a:r>
              <a:rPr lang="en-US" sz="2350" dirty="0" err="1">
                <a:solidFill>
                  <a:srgbClr val="000666"/>
                </a:solidFill>
                <a:latin typeface="Raleway"/>
              </a:rPr>
              <a:t>producten</a:t>
            </a:r>
            <a:endParaRPr lang="en-US" sz="2350" dirty="0">
              <a:solidFill>
                <a:srgbClr val="000666"/>
              </a:solidFill>
              <a:latin typeface="Raleway"/>
            </a:endParaRPr>
          </a:p>
          <a:p>
            <a:pPr marL="507414" lvl="1" indent="-253707">
              <a:lnSpc>
                <a:spcPts val="3760"/>
              </a:lnSpc>
              <a:buFont typeface="Arial"/>
              <a:buChar char="•"/>
            </a:pPr>
            <a:r>
              <a:rPr lang="en-US" sz="2350" dirty="0" err="1">
                <a:solidFill>
                  <a:srgbClr val="000666"/>
                </a:solidFill>
                <a:latin typeface="Raleway"/>
              </a:rPr>
              <a:t>Aangesloten</a:t>
            </a:r>
            <a:r>
              <a:rPr lang="en-US" sz="2350" dirty="0">
                <a:solidFill>
                  <a:srgbClr val="000666"/>
                </a:solidFill>
                <a:latin typeface="Raleway"/>
              </a:rPr>
              <a:t> </a:t>
            </a:r>
            <a:r>
              <a:rPr lang="en-US" sz="2350" dirty="0" err="1">
                <a:solidFill>
                  <a:srgbClr val="000666"/>
                </a:solidFill>
                <a:latin typeface="Raleway"/>
              </a:rPr>
              <a:t>Stichting</a:t>
            </a:r>
            <a:r>
              <a:rPr lang="en-US" sz="2350" dirty="0">
                <a:solidFill>
                  <a:srgbClr val="000666"/>
                </a:solidFill>
                <a:latin typeface="Raleway"/>
              </a:rPr>
              <a:t> Actief Klantbeheer</a:t>
            </a:r>
          </a:p>
          <a:p>
            <a:pPr marL="507414" lvl="1" indent="-253707">
              <a:lnSpc>
                <a:spcPts val="3760"/>
              </a:lnSpc>
              <a:buFont typeface="Arial"/>
              <a:buChar char="•"/>
            </a:pPr>
            <a:r>
              <a:rPr lang="en-US" sz="2350" dirty="0">
                <a:solidFill>
                  <a:srgbClr val="000666"/>
                </a:solidFill>
                <a:latin typeface="Raleway"/>
              </a:rPr>
              <a:t>5-sterren rating MoneyView ‘</a:t>
            </a:r>
            <a:r>
              <a:rPr lang="en-US" sz="2350" dirty="0" err="1">
                <a:solidFill>
                  <a:srgbClr val="000666"/>
                </a:solidFill>
                <a:latin typeface="Raleway"/>
              </a:rPr>
              <a:t>Lijfrente</a:t>
            </a:r>
            <a:r>
              <a:rPr lang="en-US" sz="2350" dirty="0">
                <a:solidFill>
                  <a:srgbClr val="000666"/>
                </a:solidFill>
                <a:latin typeface="Raleway"/>
              </a:rPr>
              <a:t> </a:t>
            </a:r>
            <a:r>
              <a:rPr lang="en-US" sz="2350" dirty="0" err="1">
                <a:solidFill>
                  <a:srgbClr val="000666"/>
                </a:solidFill>
                <a:latin typeface="Raleway"/>
              </a:rPr>
              <a:t>Beleggen</a:t>
            </a:r>
            <a:r>
              <a:rPr lang="en-US" sz="2350" dirty="0">
                <a:solidFill>
                  <a:srgbClr val="000666"/>
                </a:solidFill>
                <a:latin typeface="Raleway"/>
              </a:rPr>
              <a:t>’</a:t>
            </a:r>
          </a:p>
          <a:p>
            <a:pPr marL="507414" lvl="1" indent="-253707">
              <a:lnSpc>
                <a:spcPts val="3760"/>
              </a:lnSpc>
              <a:buFont typeface="Arial"/>
              <a:buChar char="•"/>
            </a:pPr>
            <a:r>
              <a:rPr lang="en-US" sz="2350" dirty="0" err="1">
                <a:solidFill>
                  <a:srgbClr val="000666"/>
                </a:solidFill>
                <a:latin typeface="Raleway"/>
              </a:rPr>
              <a:t>Gouden</a:t>
            </a:r>
            <a:r>
              <a:rPr lang="en-US" sz="2350" dirty="0">
                <a:solidFill>
                  <a:srgbClr val="000666"/>
                </a:solidFill>
                <a:latin typeface="Raleway"/>
              </a:rPr>
              <a:t> Stier voor ‘</a:t>
            </a:r>
            <a:r>
              <a:rPr lang="en-US" sz="2350" dirty="0" err="1">
                <a:solidFill>
                  <a:srgbClr val="000666"/>
                </a:solidFill>
                <a:latin typeface="Raleway"/>
              </a:rPr>
              <a:t>Beste</a:t>
            </a:r>
            <a:r>
              <a:rPr lang="en-US" sz="2350" dirty="0">
                <a:solidFill>
                  <a:srgbClr val="000666"/>
                </a:solidFill>
                <a:latin typeface="Raleway"/>
              </a:rPr>
              <a:t> service en </a:t>
            </a:r>
            <a:r>
              <a:rPr lang="en-US" sz="2350" dirty="0" err="1">
                <a:solidFill>
                  <a:srgbClr val="000666"/>
                </a:solidFill>
                <a:latin typeface="Raleway"/>
              </a:rPr>
              <a:t>klanttevredenheid</a:t>
            </a:r>
            <a:r>
              <a:rPr lang="en-US" sz="2350" dirty="0">
                <a:solidFill>
                  <a:srgbClr val="000666"/>
                </a:solidFill>
                <a:latin typeface="Raleway"/>
              </a:rPr>
              <a:t>’</a:t>
            </a:r>
          </a:p>
        </p:txBody>
      </p:sp>
      <p:sp>
        <p:nvSpPr>
          <p:cNvPr id="21" name="AutoShape 4">
            <a:extLst>
              <a:ext uri="{FF2B5EF4-FFF2-40B4-BE49-F238E27FC236}">
                <a16:creationId xmlns="" xmlns:a16="http://schemas.microsoft.com/office/drawing/2014/main" id="{91C159A7-94D7-5B7E-34CE-0A58E90BC6BF}"/>
              </a:ext>
            </a:extLst>
          </p:cNvPr>
          <p:cNvSpPr/>
          <p:nvPr/>
        </p:nvSpPr>
        <p:spPr>
          <a:xfrm>
            <a:off x="766768" y="5434094"/>
            <a:ext cx="8829917" cy="0"/>
          </a:xfrm>
          <a:prstGeom prst="line">
            <a:avLst/>
          </a:prstGeom>
          <a:ln w="9949" cap="rnd">
            <a:solidFill>
              <a:srgbClr val="000666">
                <a:alpha val="34902"/>
              </a:srgbClr>
            </a:solidFill>
            <a:prstDash val="solid"/>
            <a:headEnd type="none" w="sm" len="sm"/>
            <a:tailEnd type="none" w="sm" len="sm"/>
          </a:ln>
        </p:spPr>
        <p:txBody>
          <a:bodyPr/>
          <a:lstStyle/>
          <a:p>
            <a:endParaRPr lang="nl-NL"/>
          </a:p>
        </p:txBody>
      </p:sp>
      <p:sp>
        <p:nvSpPr>
          <p:cNvPr id="15" name="Freeform 12">
            <a:extLst>
              <a:ext uri="{FF2B5EF4-FFF2-40B4-BE49-F238E27FC236}">
                <a16:creationId xmlns="" xmlns:a16="http://schemas.microsoft.com/office/drawing/2014/main" id="{2B39EF45-3B28-D7A3-4B12-6E18BAE0835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6" name="Picture 4" descr="Doelbeleggen | Belegd door professionals">
            <a:extLst>
              <a:ext uri="{FF2B5EF4-FFF2-40B4-BE49-F238E27FC236}">
                <a16:creationId xmlns="" xmlns:a16="http://schemas.microsoft.com/office/drawing/2014/main" id="{A2528749-C54B-92C0-D122-980127C5BD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partners Vermogensbeheer Ontvangt 5 Sterren Van Finner.nl">
            <a:extLst>
              <a:ext uri="{FF2B5EF4-FFF2-40B4-BE49-F238E27FC236}">
                <a16:creationId xmlns="" xmlns:a16="http://schemas.microsoft.com/office/drawing/2014/main" id="{580B9DC2-7AEE-53E3-9BB9-F3F5EF1FB3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descr="Afbeelding met tekst, Lettertype, logo, symbool&#10;&#10;Automatisch gegenereerde beschrijving">
            <a:extLst>
              <a:ext uri="{FF2B5EF4-FFF2-40B4-BE49-F238E27FC236}">
                <a16:creationId xmlns="" xmlns:a16="http://schemas.microsoft.com/office/drawing/2014/main" id="{34D0910E-FBCD-248C-155C-74D8A83ED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167664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9221" y="1164118"/>
            <a:ext cx="12667179" cy="3130060"/>
            <a:chOff x="-312512" y="-114300"/>
            <a:chExt cx="12085735" cy="3605156"/>
          </a:xfrm>
        </p:grpSpPr>
        <p:sp>
          <p:nvSpPr>
            <p:cNvPr id="3" name="TextBox 3"/>
            <p:cNvSpPr txBox="1"/>
            <p:nvPr/>
          </p:nvSpPr>
          <p:spPr>
            <a:xfrm>
              <a:off x="0" y="-114300"/>
              <a:ext cx="11773223" cy="869393"/>
            </a:xfrm>
            <a:prstGeom prst="rect">
              <a:avLst/>
            </a:prstGeom>
          </p:spPr>
          <p:txBody>
            <a:bodyPr lIns="0" tIns="0" rIns="0" bIns="0" rtlCol="0" anchor="t">
              <a:spAutoFit/>
            </a:bodyPr>
            <a:lstStyle/>
            <a:p>
              <a:pPr marL="0" lvl="0" indent="0">
                <a:lnSpc>
                  <a:spcPts val="6720"/>
                </a:lnSpc>
              </a:pPr>
              <a:r>
                <a:rPr lang="en-US" sz="3600" dirty="0" err="1">
                  <a:solidFill>
                    <a:srgbClr val="000666"/>
                  </a:solidFill>
                  <a:latin typeface="Raleway Bold"/>
                </a:rPr>
                <a:t>Doelmeter</a:t>
              </a:r>
              <a:r>
                <a:rPr lang="en-US" sz="3600" dirty="0">
                  <a:solidFill>
                    <a:srgbClr val="000666"/>
                  </a:solidFill>
                  <a:latin typeface="Raleway Bold"/>
                </a:rPr>
                <a:t> - Rust voor </a:t>
              </a:r>
              <a:r>
                <a:rPr lang="en-US" sz="3600" dirty="0" err="1">
                  <a:solidFill>
                    <a:srgbClr val="000666"/>
                  </a:solidFill>
                  <a:latin typeface="Raleway Bold"/>
                </a:rPr>
                <a:t>klanten</a:t>
              </a:r>
              <a:r>
                <a:rPr lang="en-US" sz="3600" dirty="0">
                  <a:solidFill>
                    <a:srgbClr val="000666"/>
                  </a:solidFill>
                  <a:latin typeface="Raleway Bold"/>
                </a:rPr>
                <a:t> </a:t>
              </a:r>
              <a:r>
                <a:rPr lang="en-US" sz="3600" dirty="0" err="1">
                  <a:solidFill>
                    <a:srgbClr val="000666"/>
                  </a:solidFill>
                  <a:latin typeface="Raleway Bold"/>
                </a:rPr>
                <a:t>gedurende</a:t>
              </a:r>
              <a:r>
                <a:rPr lang="en-US" sz="3600" dirty="0">
                  <a:solidFill>
                    <a:srgbClr val="000666"/>
                  </a:solidFill>
                  <a:latin typeface="Raleway Bold"/>
                </a:rPr>
                <a:t> </a:t>
              </a:r>
              <a:r>
                <a:rPr lang="en-US" sz="3600" dirty="0" err="1">
                  <a:solidFill>
                    <a:srgbClr val="000666"/>
                  </a:solidFill>
                  <a:latin typeface="Raleway Bold"/>
                </a:rPr>
                <a:t>looptijd</a:t>
              </a:r>
              <a:endParaRPr lang="en-US" sz="3600" dirty="0">
                <a:solidFill>
                  <a:srgbClr val="000666"/>
                </a:solidFill>
                <a:latin typeface="Raleway Bold"/>
              </a:endParaRPr>
            </a:p>
          </p:txBody>
        </p:sp>
        <p:sp>
          <p:nvSpPr>
            <p:cNvPr id="6" name="TextBox 6"/>
            <p:cNvSpPr txBox="1"/>
            <p:nvPr/>
          </p:nvSpPr>
          <p:spPr>
            <a:xfrm>
              <a:off x="-312512" y="1358437"/>
              <a:ext cx="11773223" cy="2132419"/>
            </a:xfrm>
            <a:prstGeom prst="rect">
              <a:avLst/>
            </a:prstGeom>
          </p:spPr>
          <p:txBody>
            <a:bodyPr lIns="0" tIns="0" rIns="0" bIns="0" rtlCol="0" anchor="t">
              <a:spAutoFit/>
            </a:bodyPr>
            <a:lstStyle/>
            <a:p>
              <a:pPr marL="305498" lvl="1">
                <a:lnSpc>
                  <a:spcPts val="3678"/>
                </a:lnSpc>
              </a:pPr>
              <a:r>
                <a:rPr lang="nl-NL" sz="2350" dirty="0">
                  <a:solidFill>
                    <a:srgbClr val="000666"/>
                  </a:solidFill>
                  <a:latin typeface="Raleway"/>
                </a:rPr>
                <a:t>Doelbeleggen.nl werkt met de unieke Doelmeter®. Op basis van de doelstelling van de klant geven wij aan of dit met de gewenste inleg realistisch is. Gedurende de looptijd blijven we continu sturen op de doelstelling in plaats van enkel de hoogte van het vermogen.</a:t>
              </a:r>
              <a:endParaRPr lang="en-US" sz="2350" dirty="0">
                <a:solidFill>
                  <a:srgbClr val="000666"/>
                </a:solidFill>
                <a:latin typeface="Raleway Italics"/>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3F3620D3-1968-32EB-F3F5-300B5F3CCD16}"/>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3F09ACB8-82EE-6EBD-F7B3-429B8552FD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C6610542-9D24-8738-0006-EFFB9E3414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1989F8D9-22BF-A18F-990E-01E7DEABF3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pic>
        <p:nvPicPr>
          <p:cNvPr id="17" name="Afbeelding 16">
            <a:extLst>
              <a:ext uri="{FF2B5EF4-FFF2-40B4-BE49-F238E27FC236}">
                <a16:creationId xmlns="" xmlns:a16="http://schemas.microsoft.com/office/drawing/2014/main" id="{EB1846AC-10CE-19D3-0FA3-38FA7AD211A7}"/>
              </a:ext>
            </a:extLst>
          </p:cNvPr>
          <p:cNvPicPr>
            <a:picLocks noChangeAspect="1"/>
          </p:cNvPicPr>
          <p:nvPr/>
        </p:nvPicPr>
        <p:blipFill>
          <a:blip r:embed="rId8"/>
          <a:stretch>
            <a:fillRect/>
          </a:stretch>
        </p:blipFill>
        <p:spPr>
          <a:xfrm>
            <a:off x="2081760" y="4812773"/>
            <a:ext cx="9709647" cy="4427487"/>
          </a:xfrm>
          <a:prstGeom prst="rect">
            <a:avLst/>
          </a:prstGeom>
        </p:spPr>
      </p:pic>
    </p:spTree>
    <p:extLst>
      <p:ext uri="{BB962C8B-B14F-4D97-AF65-F5344CB8AC3E}">
        <p14:creationId xmlns:p14="http://schemas.microsoft.com/office/powerpoint/2010/main" val="1026468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2744175"/>
            <a:chOff x="0" y="-114300"/>
            <a:chExt cx="11773223" cy="3160701"/>
          </a:xfrm>
        </p:grpSpPr>
        <p:sp>
          <p:nvSpPr>
            <p:cNvPr id="3" name="TextBox 3"/>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500" dirty="0">
                  <a:solidFill>
                    <a:srgbClr val="000666"/>
                  </a:solidFill>
                  <a:latin typeface="Raleway Bold"/>
                </a:rPr>
                <a:t>2. </a:t>
              </a:r>
              <a:r>
                <a:rPr lang="en-US" sz="3600" dirty="0" err="1">
                  <a:solidFill>
                    <a:srgbClr val="000666"/>
                  </a:solidFill>
                  <a:latin typeface="Raleway Bold"/>
                </a:rPr>
                <a:t>Bepaal</a:t>
              </a:r>
              <a:r>
                <a:rPr lang="en-US" sz="3500" dirty="0">
                  <a:solidFill>
                    <a:srgbClr val="000666"/>
                  </a:solidFill>
                  <a:latin typeface="Raleway Bold"/>
                </a:rPr>
                <a:t> </a:t>
              </a:r>
              <a:r>
                <a:rPr lang="en-US" sz="3500" dirty="0" err="1">
                  <a:solidFill>
                    <a:srgbClr val="000666"/>
                  </a:solidFill>
                  <a:latin typeface="Raleway Bold"/>
                </a:rPr>
                <a:t>wanneer</a:t>
              </a:r>
              <a:r>
                <a:rPr lang="en-US" sz="3500" dirty="0">
                  <a:solidFill>
                    <a:srgbClr val="000666"/>
                  </a:solidFill>
                  <a:latin typeface="Raleway Bold"/>
                </a:rPr>
                <a:t> het </a:t>
              </a:r>
              <a:r>
                <a:rPr lang="en-US" sz="3500" dirty="0" err="1">
                  <a:solidFill>
                    <a:srgbClr val="000666"/>
                  </a:solidFill>
                  <a:latin typeface="Raleway Bold"/>
                </a:rPr>
                <a:t>kapitaal</a:t>
              </a:r>
              <a:r>
                <a:rPr lang="en-US" sz="3500" dirty="0">
                  <a:solidFill>
                    <a:srgbClr val="000666"/>
                  </a:solidFill>
                  <a:latin typeface="Raleway Bold"/>
                </a:rPr>
                <a:t> is </a:t>
              </a:r>
              <a:r>
                <a:rPr lang="en-US" sz="3500" dirty="0" err="1">
                  <a:solidFill>
                    <a:srgbClr val="000666"/>
                  </a:solidFill>
                  <a:latin typeface="Raleway Bold"/>
                </a:rPr>
                <a:t>opgebouwd</a:t>
              </a:r>
              <a:endParaRPr lang="en-US" sz="3500" dirty="0">
                <a:solidFill>
                  <a:srgbClr val="000666"/>
                </a:solidFill>
                <a:latin typeface="Raleway Bold"/>
              </a:endParaRPr>
            </a:p>
          </p:txBody>
        </p:sp>
        <p:sp>
          <p:nvSpPr>
            <p:cNvPr id="6" name="TextBox 6"/>
            <p:cNvSpPr txBox="1"/>
            <p:nvPr/>
          </p:nvSpPr>
          <p:spPr>
            <a:xfrm>
              <a:off x="0" y="2542430"/>
              <a:ext cx="11773223" cy="503971"/>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5" name="AutoShape 2">
            <a:extLst>
              <a:ext uri="{FF2B5EF4-FFF2-40B4-BE49-F238E27FC236}">
                <a16:creationId xmlns="" xmlns:a16="http://schemas.microsoft.com/office/drawing/2014/main" id="{B32C0685-5599-7524-115B-0991A658BC2E}"/>
              </a:ext>
            </a:extLst>
          </p:cNvPr>
          <p:cNvSpPr/>
          <p:nvPr/>
        </p:nvSpPr>
        <p:spPr>
          <a:xfrm rot="-5400000">
            <a:off x="2061771" y="6069057"/>
            <a:ext cx="7611259"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7" name="AutoShape 4">
            <a:extLst>
              <a:ext uri="{FF2B5EF4-FFF2-40B4-BE49-F238E27FC236}">
                <a16:creationId xmlns="" xmlns:a16="http://schemas.microsoft.com/office/drawing/2014/main" id="{A494EB76-AA1A-65A8-9B0B-F84D442461F9}"/>
              </a:ext>
            </a:extLst>
          </p:cNvPr>
          <p:cNvSpPr/>
          <p:nvPr/>
        </p:nvSpPr>
        <p:spPr>
          <a:xfrm>
            <a:off x="765412" y="5829300"/>
            <a:ext cx="12109493"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4" name="Freeform 12">
            <a:extLst>
              <a:ext uri="{FF2B5EF4-FFF2-40B4-BE49-F238E27FC236}">
                <a16:creationId xmlns="" xmlns:a16="http://schemas.microsoft.com/office/drawing/2014/main" id="{3360CCD9-B85C-A339-BA3B-391D86AC9E6B}"/>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2" name="Picture 4" descr="Doelbeleggen | Belegd door professionals">
            <a:extLst>
              <a:ext uri="{FF2B5EF4-FFF2-40B4-BE49-F238E27FC236}">
                <a16:creationId xmlns="" xmlns:a16="http://schemas.microsoft.com/office/drawing/2014/main" id="{5807F207-D2F3-21F4-C7B6-89D59E3EDA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partners Vermogensbeheer Ontvangt 5 Sterren Van Finner.nl">
            <a:extLst>
              <a:ext uri="{FF2B5EF4-FFF2-40B4-BE49-F238E27FC236}">
                <a16:creationId xmlns="" xmlns:a16="http://schemas.microsoft.com/office/drawing/2014/main" id="{1C46B8D2-D586-8CDB-7C2A-A44B9773EA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tekst, Lettertype, logo, symbool&#10;&#10;Automatisch gegenereerde beschrijving">
            <a:extLst>
              <a:ext uri="{FF2B5EF4-FFF2-40B4-BE49-F238E27FC236}">
                <a16:creationId xmlns="" xmlns:a16="http://schemas.microsoft.com/office/drawing/2014/main" id="{557E876A-E52C-7B64-7710-07D1D320DB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494974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2744175"/>
            <a:chOff x="0" y="-114300"/>
            <a:chExt cx="11773223" cy="3160701"/>
          </a:xfrm>
        </p:grpSpPr>
        <p:sp>
          <p:nvSpPr>
            <p:cNvPr id="3" name="TextBox 3"/>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500" dirty="0">
                  <a:solidFill>
                    <a:srgbClr val="000666"/>
                  </a:solidFill>
                  <a:latin typeface="Raleway Bold"/>
                </a:rPr>
                <a:t>2. </a:t>
              </a:r>
              <a:r>
                <a:rPr lang="en-US" sz="3600" dirty="0" err="1">
                  <a:solidFill>
                    <a:srgbClr val="000666"/>
                  </a:solidFill>
                  <a:latin typeface="Raleway Bold"/>
                </a:rPr>
                <a:t>Bepaal</a:t>
              </a:r>
              <a:r>
                <a:rPr lang="en-US" sz="3500" dirty="0">
                  <a:solidFill>
                    <a:srgbClr val="000666"/>
                  </a:solidFill>
                  <a:latin typeface="Raleway Bold"/>
                </a:rPr>
                <a:t> </a:t>
              </a:r>
              <a:r>
                <a:rPr lang="en-US" sz="3500" dirty="0" err="1">
                  <a:solidFill>
                    <a:srgbClr val="000666"/>
                  </a:solidFill>
                  <a:latin typeface="Raleway Bold"/>
                </a:rPr>
                <a:t>wanneer</a:t>
              </a:r>
              <a:r>
                <a:rPr lang="en-US" sz="3500" dirty="0">
                  <a:solidFill>
                    <a:srgbClr val="000666"/>
                  </a:solidFill>
                  <a:latin typeface="Raleway Bold"/>
                </a:rPr>
                <a:t> het </a:t>
              </a:r>
              <a:r>
                <a:rPr lang="en-US" sz="3500" dirty="0" err="1">
                  <a:solidFill>
                    <a:srgbClr val="000666"/>
                  </a:solidFill>
                  <a:latin typeface="Raleway Bold"/>
                </a:rPr>
                <a:t>kapitaal</a:t>
              </a:r>
              <a:r>
                <a:rPr lang="en-US" sz="3500" dirty="0">
                  <a:solidFill>
                    <a:srgbClr val="000666"/>
                  </a:solidFill>
                  <a:latin typeface="Raleway Bold"/>
                </a:rPr>
                <a:t> is </a:t>
              </a:r>
              <a:r>
                <a:rPr lang="en-US" sz="3500" dirty="0" err="1">
                  <a:solidFill>
                    <a:srgbClr val="000666"/>
                  </a:solidFill>
                  <a:latin typeface="Raleway Bold"/>
                </a:rPr>
                <a:t>opgebouwd</a:t>
              </a:r>
              <a:endParaRPr lang="en-US" sz="3500" dirty="0">
                <a:solidFill>
                  <a:srgbClr val="000666"/>
                </a:solidFill>
                <a:latin typeface="Raleway Bold"/>
              </a:endParaRPr>
            </a:p>
          </p:txBody>
        </p:sp>
        <p:sp>
          <p:nvSpPr>
            <p:cNvPr id="6" name="TextBox 6"/>
            <p:cNvSpPr txBox="1"/>
            <p:nvPr/>
          </p:nvSpPr>
          <p:spPr>
            <a:xfrm>
              <a:off x="0" y="2542430"/>
              <a:ext cx="11773223" cy="503971"/>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5" name="AutoShape 2">
            <a:extLst>
              <a:ext uri="{FF2B5EF4-FFF2-40B4-BE49-F238E27FC236}">
                <a16:creationId xmlns="" xmlns:a16="http://schemas.microsoft.com/office/drawing/2014/main" id="{B32C0685-5599-7524-115B-0991A658BC2E}"/>
              </a:ext>
            </a:extLst>
          </p:cNvPr>
          <p:cNvSpPr/>
          <p:nvPr/>
        </p:nvSpPr>
        <p:spPr>
          <a:xfrm rot="-5400000">
            <a:off x="2061771" y="6069057"/>
            <a:ext cx="7611259"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7" name="AutoShape 4">
            <a:extLst>
              <a:ext uri="{FF2B5EF4-FFF2-40B4-BE49-F238E27FC236}">
                <a16:creationId xmlns="" xmlns:a16="http://schemas.microsoft.com/office/drawing/2014/main" id="{A494EB76-AA1A-65A8-9B0B-F84D442461F9}"/>
              </a:ext>
            </a:extLst>
          </p:cNvPr>
          <p:cNvSpPr/>
          <p:nvPr/>
        </p:nvSpPr>
        <p:spPr>
          <a:xfrm>
            <a:off x="765412" y="5829300"/>
            <a:ext cx="12109493"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13" name="TextBox 6">
            <a:extLst>
              <a:ext uri="{FF2B5EF4-FFF2-40B4-BE49-F238E27FC236}">
                <a16:creationId xmlns="" xmlns:a16="http://schemas.microsoft.com/office/drawing/2014/main" id="{5B4B0428-380B-54E6-1132-604C365D1392}"/>
              </a:ext>
            </a:extLst>
          </p:cNvPr>
          <p:cNvSpPr txBox="1"/>
          <p:nvPr/>
        </p:nvSpPr>
        <p:spPr>
          <a:xfrm>
            <a:off x="751883" y="3312550"/>
            <a:ext cx="4795769" cy="2210477"/>
          </a:xfrm>
          <a:prstGeom prst="rect">
            <a:avLst/>
          </a:prstGeom>
        </p:spPr>
        <p:txBody>
          <a:bodyPr wrap="square" lIns="0" tIns="0" rIns="0" bIns="0" rtlCol="0" anchor="t">
            <a:spAutoFit/>
          </a:bodyPr>
          <a:lstStyle/>
          <a:p>
            <a:pPr marL="0" lvl="0" indent="0" algn="l">
              <a:lnSpc>
                <a:spcPts val="2940"/>
              </a:lnSpc>
              <a:spcBef>
                <a:spcPct val="0"/>
              </a:spcBef>
            </a:pPr>
            <a:r>
              <a:rPr lang="en-US" sz="2350" dirty="0" err="1">
                <a:solidFill>
                  <a:srgbClr val="000666"/>
                </a:solidFill>
                <a:latin typeface="Raleway"/>
              </a:rPr>
              <a:t>Kapitaal</a:t>
            </a:r>
            <a:r>
              <a:rPr lang="en-US" sz="2350" dirty="0">
                <a:solidFill>
                  <a:srgbClr val="000666"/>
                </a:solidFill>
                <a:latin typeface="Raleway"/>
              </a:rPr>
              <a:t> </a:t>
            </a:r>
            <a:r>
              <a:rPr lang="en-US" sz="2350" dirty="0" err="1">
                <a:solidFill>
                  <a:srgbClr val="000666"/>
                </a:solidFill>
                <a:latin typeface="Raleway"/>
              </a:rPr>
              <a:t>dat</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onder</a:t>
            </a:r>
            <a:r>
              <a:rPr lang="en-US" sz="2350" dirty="0">
                <a:solidFill>
                  <a:srgbClr val="000666"/>
                </a:solidFill>
                <a:latin typeface="Raleway"/>
              </a:rPr>
              <a:t> de oud regime regels </a:t>
            </a:r>
            <a:r>
              <a:rPr lang="en-US" sz="2350" dirty="0" err="1">
                <a:solidFill>
                  <a:srgbClr val="000666"/>
                </a:solidFill>
                <a:latin typeface="Raleway"/>
              </a:rPr>
              <a:t>valt</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enkel</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verzekeraars</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ondergebracht</a:t>
            </a:r>
            <a:r>
              <a:rPr lang="en-US" sz="2350" dirty="0">
                <a:solidFill>
                  <a:srgbClr val="000666"/>
                </a:solidFill>
                <a:latin typeface="Raleway"/>
              </a:rPr>
              <a:t>. </a:t>
            </a:r>
            <a:r>
              <a:rPr lang="en-US" sz="2350" dirty="0" err="1">
                <a:solidFill>
                  <a:srgbClr val="000666"/>
                </a:solidFill>
                <a:latin typeface="Raleway"/>
              </a:rPr>
              <a:t>Zodra</a:t>
            </a:r>
            <a:r>
              <a:rPr lang="en-US" sz="2350" dirty="0">
                <a:solidFill>
                  <a:srgbClr val="000666"/>
                </a:solidFill>
                <a:latin typeface="Raleway"/>
              </a:rPr>
              <a:t> </a:t>
            </a:r>
            <a:r>
              <a:rPr lang="en-US" sz="2350" dirty="0" err="1">
                <a:solidFill>
                  <a:srgbClr val="000666"/>
                </a:solidFill>
                <a:latin typeface="Raleway"/>
              </a:rPr>
              <a:t>dit</a:t>
            </a:r>
            <a:r>
              <a:rPr lang="en-US" sz="2350" dirty="0">
                <a:solidFill>
                  <a:srgbClr val="000666"/>
                </a:solidFill>
                <a:latin typeface="Raleway"/>
              </a:rPr>
              <a:t> </a:t>
            </a:r>
            <a:r>
              <a:rPr lang="en-US" sz="2350" dirty="0" err="1">
                <a:solidFill>
                  <a:srgbClr val="000666"/>
                </a:solidFill>
                <a:latin typeface="Raleway"/>
              </a:rPr>
              <a:t>naar</a:t>
            </a:r>
            <a:r>
              <a:rPr lang="en-US" sz="2350" dirty="0">
                <a:solidFill>
                  <a:srgbClr val="000666"/>
                </a:solidFill>
                <a:latin typeface="Raleway"/>
              </a:rPr>
              <a:t>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bancaire</a:t>
            </a:r>
            <a:r>
              <a:rPr lang="en-US" sz="2350" dirty="0">
                <a:solidFill>
                  <a:srgbClr val="000666"/>
                </a:solidFill>
                <a:latin typeface="Raleway"/>
              </a:rPr>
              <a:t> </a:t>
            </a:r>
            <a:r>
              <a:rPr lang="en-US" sz="2350" dirty="0" err="1">
                <a:solidFill>
                  <a:srgbClr val="000666"/>
                </a:solidFill>
                <a:latin typeface="Raleway"/>
              </a:rPr>
              <a:t>instelling</a:t>
            </a:r>
            <a:r>
              <a:rPr lang="en-US" sz="2350" dirty="0">
                <a:solidFill>
                  <a:srgbClr val="000666"/>
                </a:solidFill>
                <a:latin typeface="Raleway"/>
              </a:rPr>
              <a:t> </a:t>
            </a:r>
            <a:r>
              <a:rPr lang="en-US" sz="2350" dirty="0" err="1">
                <a:solidFill>
                  <a:srgbClr val="000666"/>
                </a:solidFill>
                <a:latin typeface="Raleway"/>
              </a:rPr>
              <a:t>gaat</a:t>
            </a:r>
            <a:r>
              <a:rPr lang="en-US" sz="2350" dirty="0">
                <a:solidFill>
                  <a:srgbClr val="000666"/>
                </a:solidFill>
                <a:latin typeface="Raleway"/>
              </a:rPr>
              <a:t>, </a:t>
            </a:r>
            <a:r>
              <a:rPr lang="en-US" sz="2350" dirty="0" err="1">
                <a:solidFill>
                  <a:srgbClr val="000666"/>
                </a:solidFill>
                <a:latin typeface="Raleway"/>
              </a:rPr>
              <a:t>gelden</a:t>
            </a:r>
            <a:r>
              <a:rPr lang="en-US" sz="2350" dirty="0">
                <a:solidFill>
                  <a:srgbClr val="000666"/>
                </a:solidFill>
                <a:latin typeface="Raleway"/>
              </a:rPr>
              <a:t> de </a:t>
            </a:r>
            <a:r>
              <a:rPr lang="en-US" sz="2350" dirty="0" err="1">
                <a:solidFill>
                  <a:srgbClr val="000666"/>
                </a:solidFill>
                <a:latin typeface="Raleway"/>
              </a:rPr>
              <a:t>nieuw</a:t>
            </a:r>
            <a:r>
              <a:rPr lang="en-US" sz="2350" dirty="0">
                <a:solidFill>
                  <a:srgbClr val="000666"/>
                </a:solidFill>
                <a:latin typeface="Raleway"/>
              </a:rPr>
              <a:t> regime </a:t>
            </a:r>
            <a:r>
              <a:rPr lang="en-US" sz="2350" dirty="0" err="1">
                <a:solidFill>
                  <a:srgbClr val="000666"/>
                </a:solidFill>
                <a:latin typeface="Raleway"/>
              </a:rPr>
              <a:t>bancaire</a:t>
            </a:r>
            <a:r>
              <a:rPr lang="en-US" sz="2350" dirty="0">
                <a:solidFill>
                  <a:srgbClr val="000666"/>
                </a:solidFill>
                <a:latin typeface="Raleway"/>
              </a:rPr>
              <a:t> regels.</a:t>
            </a:r>
          </a:p>
        </p:txBody>
      </p:sp>
      <p:sp>
        <p:nvSpPr>
          <p:cNvPr id="14" name="TextBox 7">
            <a:extLst>
              <a:ext uri="{FF2B5EF4-FFF2-40B4-BE49-F238E27FC236}">
                <a16:creationId xmlns="" xmlns:a16="http://schemas.microsoft.com/office/drawing/2014/main" id="{3F7F0A4E-F757-25DF-77CF-75752BD44C94}"/>
              </a:ext>
            </a:extLst>
          </p:cNvPr>
          <p:cNvSpPr txBox="1"/>
          <p:nvPr/>
        </p:nvSpPr>
        <p:spPr>
          <a:xfrm>
            <a:off x="751884"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a:solidFill>
                  <a:srgbClr val="000666"/>
                </a:solidFill>
                <a:latin typeface="Raleway"/>
              </a:rPr>
              <a:t>Oud regime</a:t>
            </a:r>
          </a:p>
        </p:txBody>
      </p:sp>
      <p:sp>
        <p:nvSpPr>
          <p:cNvPr id="4" name="Freeform 12">
            <a:extLst>
              <a:ext uri="{FF2B5EF4-FFF2-40B4-BE49-F238E27FC236}">
                <a16:creationId xmlns="" xmlns:a16="http://schemas.microsoft.com/office/drawing/2014/main" id="{3360CCD9-B85C-A339-BA3B-391D86AC9E6B}"/>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2" name="Picture 4" descr="Doelbeleggen | Belegd door professionals">
            <a:extLst>
              <a:ext uri="{FF2B5EF4-FFF2-40B4-BE49-F238E27FC236}">
                <a16:creationId xmlns="" xmlns:a16="http://schemas.microsoft.com/office/drawing/2014/main" id="{5807F207-D2F3-21F4-C7B6-89D59E3EDA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partners Vermogensbeheer Ontvangt 5 Sterren Van Finner.nl">
            <a:extLst>
              <a:ext uri="{FF2B5EF4-FFF2-40B4-BE49-F238E27FC236}">
                <a16:creationId xmlns="" xmlns:a16="http://schemas.microsoft.com/office/drawing/2014/main" id="{1C46B8D2-D586-8CDB-7C2A-A44B9773EA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tekst, Lettertype, logo, symbool&#10;&#10;Automatisch gegenereerde beschrijving">
            <a:extLst>
              <a:ext uri="{FF2B5EF4-FFF2-40B4-BE49-F238E27FC236}">
                <a16:creationId xmlns="" xmlns:a16="http://schemas.microsoft.com/office/drawing/2014/main" id="{557E876A-E52C-7B64-7710-07D1D320DB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1867964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445C469-4F7D-4ECA-2DE4-66302636C77F}"/>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1EE362D8-F343-C90A-2936-1414C85D3C29}"/>
              </a:ext>
            </a:extLst>
          </p:cNvPr>
          <p:cNvGrpSpPr/>
          <p:nvPr/>
        </p:nvGrpSpPr>
        <p:grpSpPr>
          <a:xfrm>
            <a:off x="766768" y="1164118"/>
            <a:ext cx="12339632" cy="2744175"/>
            <a:chOff x="0" y="-114300"/>
            <a:chExt cx="11773223" cy="3160701"/>
          </a:xfrm>
        </p:grpSpPr>
        <p:sp>
          <p:nvSpPr>
            <p:cNvPr id="3" name="TextBox 3">
              <a:extLst>
                <a:ext uri="{FF2B5EF4-FFF2-40B4-BE49-F238E27FC236}">
                  <a16:creationId xmlns="" xmlns:a16="http://schemas.microsoft.com/office/drawing/2014/main" id="{3DF20A3B-B5D6-2858-78AD-4CF1B8338C2F}"/>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500" dirty="0">
                  <a:solidFill>
                    <a:srgbClr val="000666"/>
                  </a:solidFill>
                  <a:latin typeface="Raleway Bold"/>
                </a:rPr>
                <a:t>2. </a:t>
              </a:r>
              <a:r>
                <a:rPr lang="en-US" sz="3600" dirty="0" err="1">
                  <a:solidFill>
                    <a:srgbClr val="000666"/>
                  </a:solidFill>
                  <a:latin typeface="Raleway Bold"/>
                </a:rPr>
                <a:t>Bepaal</a:t>
              </a:r>
              <a:r>
                <a:rPr lang="en-US" sz="3500" dirty="0">
                  <a:solidFill>
                    <a:srgbClr val="000666"/>
                  </a:solidFill>
                  <a:latin typeface="Raleway Bold"/>
                </a:rPr>
                <a:t> </a:t>
              </a:r>
              <a:r>
                <a:rPr lang="en-US" sz="3500" dirty="0" err="1">
                  <a:solidFill>
                    <a:srgbClr val="000666"/>
                  </a:solidFill>
                  <a:latin typeface="Raleway Bold"/>
                </a:rPr>
                <a:t>wanneer</a:t>
              </a:r>
              <a:r>
                <a:rPr lang="en-US" sz="3500" dirty="0">
                  <a:solidFill>
                    <a:srgbClr val="000666"/>
                  </a:solidFill>
                  <a:latin typeface="Raleway Bold"/>
                </a:rPr>
                <a:t> het </a:t>
              </a:r>
              <a:r>
                <a:rPr lang="en-US" sz="3500" dirty="0" err="1">
                  <a:solidFill>
                    <a:srgbClr val="000666"/>
                  </a:solidFill>
                  <a:latin typeface="Raleway Bold"/>
                </a:rPr>
                <a:t>kapitaal</a:t>
              </a:r>
              <a:r>
                <a:rPr lang="en-US" sz="3500" dirty="0">
                  <a:solidFill>
                    <a:srgbClr val="000666"/>
                  </a:solidFill>
                  <a:latin typeface="Raleway Bold"/>
                </a:rPr>
                <a:t> is </a:t>
              </a:r>
              <a:r>
                <a:rPr lang="en-US" sz="3500" dirty="0" err="1">
                  <a:solidFill>
                    <a:srgbClr val="000666"/>
                  </a:solidFill>
                  <a:latin typeface="Raleway Bold"/>
                </a:rPr>
                <a:t>opgebouwd</a:t>
              </a:r>
              <a:endParaRPr lang="en-US" sz="3500" dirty="0">
                <a:solidFill>
                  <a:srgbClr val="000666"/>
                </a:solidFill>
                <a:latin typeface="Raleway Bold"/>
              </a:endParaRPr>
            </a:p>
          </p:txBody>
        </p:sp>
        <p:sp>
          <p:nvSpPr>
            <p:cNvPr id="6" name="TextBox 6">
              <a:extLst>
                <a:ext uri="{FF2B5EF4-FFF2-40B4-BE49-F238E27FC236}">
                  <a16:creationId xmlns="" xmlns:a16="http://schemas.microsoft.com/office/drawing/2014/main" id="{266F6B85-1215-907B-031D-A6247B3C11AD}"/>
                </a:ext>
              </a:extLst>
            </p:cNvPr>
            <p:cNvSpPr txBox="1"/>
            <p:nvPr/>
          </p:nvSpPr>
          <p:spPr>
            <a:xfrm>
              <a:off x="0" y="2542430"/>
              <a:ext cx="11773223" cy="503971"/>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a:extLst>
              <a:ext uri="{FF2B5EF4-FFF2-40B4-BE49-F238E27FC236}">
                <a16:creationId xmlns="" xmlns:a16="http://schemas.microsoft.com/office/drawing/2014/main" id="{D02ACAB8-CA11-6C0B-B2F1-05A9EF2A2BD8}"/>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07A3143A-14F3-1BC4-CC8D-D9D30198EC76}"/>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FD7839B-3C31-5E7C-7949-EED7FB55E7AE}"/>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F550C503-1A3D-13EA-50D8-FA6147C43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5" name="AutoShape 2">
            <a:extLst>
              <a:ext uri="{FF2B5EF4-FFF2-40B4-BE49-F238E27FC236}">
                <a16:creationId xmlns="" xmlns:a16="http://schemas.microsoft.com/office/drawing/2014/main" id="{A067BBCE-6E61-13BA-9A7C-258A5DA83935}"/>
              </a:ext>
            </a:extLst>
          </p:cNvPr>
          <p:cNvSpPr/>
          <p:nvPr/>
        </p:nvSpPr>
        <p:spPr>
          <a:xfrm rot="-5400000">
            <a:off x="2061771" y="6069057"/>
            <a:ext cx="7611259"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7" name="AutoShape 4">
            <a:extLst>
              <a:ext uri="{FF2B5EF4-FFF2-40B4-BE49-F238E27FC236}">
                <a16:creationId xmlns="" xmlns:a16="http://schemas.microsoft.com/office/drawing/2014/main" id="{B050A0A6-54C4-57FC-071E-B44765629C3F}"/>
              </a:ext>
            </a:extLst>
          </p:cNvPr>
          <p:cNvSpPr/>
          <p:nvPr/>
        </p:nvSpPr>
        <p:spPr>
          <a:xfrm>
            <a:off x="765412" y="5829300"/>
            <a:ext cx="12109493"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13" name="TextBox 6">
            <a:extLst>
              <a:ext uri="{FF2B5EF4-FFF2-40B4-BE49-F238E27FC236}">
                <a16:creationId xmlns="" xmlns:a16="http://schemas.microsoft.com/office/drawing/2014/main" id="{CF275095-5FE6-F3E1-F899-39C89BE39108}"/>
              </a:ext>
            </a:extLst>
          </p:cNvPr>
          <p:cNvSpPr txBox="1"/>
          <p:nvPr/>
        </p:nvSpPr>
        <p:spPr>
          <a:xfrm>
            <a:off x="751883" y="3312550"/>
            <a:ext cx="4795769" cy="2210477"/>
          </a:xfrm>
          <a:prstGeom prst="rect">
            <a:avLst/>
          </a:prstGeom>
        </p:spPr>
        <p:txBody>
          <a:bodyPr wrap="square" lIns="0" tIns="0" rIns="0" bIns="0" rtlCol="0" anchor="t">
            <a:spAutoFit/>
          </a:bodyPr>
          <a:lstStyle/>
          <a:p>
            <a:pPr marL="0" lvl="0" indent="0" algn="l">
              <a:lnSpc>
                <a:spcPts val="2940"/>
              </a:lnSpc>
              <a:spcBef>
                <a:spcPct val="0"/>
              </a:spcBef>
            </a:pPr>
            <a:r>
              <a:rPr lang="en-US" sz="2350" dirty="0" err="1">
                <a:solidFill>
                  <a:srgbClr val="000666"/>
                </a:solidFill>
                <a:latin typeface="Raleway"/>
              </a:rPr>
              <a:t>Kapitaal</a:t>
            </a:r>
            <a:r>
              <a:rPr lang="en-US" sz="2350" dirty="0">
                <a:solidFill>
                  <a:srgbClr val="000666"/>
                </a:solidFill>
                <a:latin typeface="Raleway"/>
              </a:rPr>
              <a:t> </a:t>
            </a:r>
            <a:r>
              <a:rPr lang="en-US" sz="2350" dirty="0" err="1">
                <a:solidFill>
                  <a:srgbClr val="000666"/>
                </a:solidFill>
                <a:latin typeface="Raleway"/>
              </a:rPr>
              <a:t>dat</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onder</a:t>
            </a:r>
            <a:r>
              <a:rPr lang="en-US" sz="2350" dirty="0">
                <a:solidFill>
                  <a:srgbClr val="000666"/>
                </a:solidFill>
                <a:latin typeface="Raleway"/>
              </a:rPr>
              <a:t> de oud regime regels </a:t>
            </a:r>
            <a:r>
              <a:rPr lang="en-US" sz="2350" dirty="0" err="1">
                <a:solidFill>
                  <a:srgbClr val="000666"/>
                </a:solidFill>
                <a:latin typeface="Raleway"/>
              </a:rPr>
              <a:t>valt</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enkel</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verzekeraars</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ondergebracht</a:t>
            </a:r>
            <a:r>
              <a:rPr lang="en-US" sz="2350" dirty="0">
                <a:solidFill>
                  <a:srgbClr val="000666"/>
                </a:solidFill>
                <a:latin typeface="Raleway"/>
              </a:rPr>
              <a:t>. </a:t>
            </a:r>
            <a:r>
              <a:rPr lang="en-US" sz="2350" dirty="0" err="1">
                <a:solidFill>
                  <a:srgbClr val="000666"/>
                </a:solidFill>
                <a:latin typeface="Raleway"/>
              </a:rPr>
              <a:t>Zodra</a:t>
            </a:r>
            <a:r>
              <a:rPr lang="en-US" sz="2350" dirty="0">
                <a:solidFill>
                  <a:srgbClr val="000666"/>
                </a:solidFill>
                <a:latin typeface="Raleway"/>
              </a:rPr>
              <a:t> </a:t>
            </a:r>
            <a:r>
              <a:rPr lang="en-US" sz="2350" dirty="0" err="1">
                <a:solidFill>
                  <a:srgbClr val="000666"/>
                </a:solidFill>
                <a:latin typeface="Raleway"/>
              </a:rPr>
              <a:t>dit</a:t>
            </a:r>
            <a:r>
              <a:rPr lang="en-US" sz="2350" dirty="0">
                <a:solidFill>
                  <a:srgbClr val="000666"/>
                </a:solidFill>
                <a:latin typeface="Raleway"/>
              </a:rPr>
              <a:t> </a:t>
            </a:r>
            <a:r>
              <a:rPr lang="en-US" sz="2350" dirty="0" err="1">
                <a:solidFill>
                  <a:srgbClr val="000666"/>
                </a:solidFill>
                <a:latin typeface="Raleway"/>
              </a:rPr>
              <a:t>naar</a:t>
            </a:r>
            <a:r>
              <a:rPr lang="en-US" sz="2350" dirty="0">
                <a:solidFill>
                  <a:srgbClr val="000666"/>
                </a:solidFill>
                <a:latin typeface="Raleway"/>
              </a:rPr>
              <a:t>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bancaire</a:t>
            </a:r>
            <a:r>
              <a:rPr lang="en-US" sz="2350" dirty="0">
                <a:solidFill>
                  <a:srgbClr val="000666"/>
                </a:solidFill>
                <a:latin typeface="Raleway"/>
              </a:rPr>
              <a:t> </a:t>
            </a:r>
            <a:r>
              <a:rPr lang="en-US" sz="2350" dirty="0" err="1">
                <a:solidFill>
                  <a:srgbClr val="000666"/>
                </a:solidFill>
                <a:latin typeface="Raleway"/>
              </a:rPr>
              <a:t>instelling</a:t>
            </a:r>
            <a:r>
              <a:rPr lang="en-US" sz="2350" dirty="0">
                <a:solidFill>
                  <a:srgbClr val="000666"/>
                </a:solidFill>
                <a:latin typeface="Raleway"/>
              </a:rPr>
              <a:t> </a:t>
            </a:r>
            <a:r>
              <a:rPr lang="en-US" sz="2350" dirty="0" err="1">
                <a:solidFill>
                  <a:srgbClr val="000666"/>
                </a:solidFill>
                <a:latin typeface="Raleway"/>
              </a:rPr>
              <a:t>gaat</a:t>
            </a:r>
            <a:r>
              <a:rPr lang="en-US" sz="2350" dirty="0">
                <a:solidFill>
                  <a:srgbClr val="000666"/>
                </a:solidFill>
                <a:latin typeface="Raleway"/>
              </a:rPr>
              <a:t>, </a:t>
            </a:r>
            <a:r>
              <a:rPr lang="en-US" sz="2350" dirty="0" err="1">
                <a:solidFill>
                  <a:srgbClr val="000666"/>
                </a:solidFill>
                <a:latin typeface="Raleway"/>
              </a:rPr>
              <a:t>gelden</a:t>
            </a:r>
            <a:r>
              <a:rPr lang="en-US" sz="2350" dirty="0">
                <a:solidFill>
                  <a:srgbClr val="000666"/>
                </a:solidFill>
                <a:latin typeface="Raleway"/>
              </a:rPr>
              <a:t> de </a:t>
            </a:r>
            <a:r>
              <a:rPr lang="en-US" sz="2350" dirty="0" err="1">
                <a:solidFill>
                  <a:srgbClr val="000666"/>
                </a:solidFill>
                <a:latin typeface="Raleway"/>
              </a:rPr>
              <a:t>nieuw</a:t>
            </a:r>
            <a:r>
              <a:rPr lang="en-US" sz="2350" dirty="0">
                <a:solidFill>
                  <a:srgbClr val="000666"/>
                </a:solidFill>
                <a:latin typeface="Raleway"/>
              </a:rPr>
              <a:t> regime </a:t>
            </a:r>
            <a:r>
              <a:rPr lang="en-US" sz="2350" dirty="0" err="1">
                <a:solidFill>
                  <a:srgbClr val="000666"/>
                </a:solidFill>
                <a:latin typeface="Raleway"/>
              </a:rPr>
              <a:t>bancaire</a:t>
            </a:r>
            <a:r>
              <a:rPr lang="en-US" sz="2350" dirty="0">
                <a:solidFill>
                  <a:srgbClr val="000666"/>
                </a:solidFill>
                <a:latin typeface="Raleway"/>
              </a:rPr>
              <a:t> regels.</a:t>
            </a:r>
          </a:p>
        </p:txBody>
      </p:sp>
      <p:sp>
        <p:nvSpPr>
          <p:cNvPr id="14" name="TextBox 7">
            <a:extLst>
              <a:ext uri="{FF2B5EF4-FFF2-40B4-BE49-F238E27FC236}">
                <a16:creationId xmlns="" xmlns:a16="http://schemas.microsoft.com/office/drawing/2014/main" id="{9063A1EC-CCB3-6B45-9C73-362D8B787BF2}"/>
              </a:ext>
            </a:extLst>
          </p:cNvPr>
          <p:cNvSpPr txBox="1"/>
          <p:nvPr/>
        </p:nvSpPr>
        <p:spPr>
          <a:xfrm>
            <a:off x="751884"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a:solidFill>
                  <a:srgbClr val="000666"/>
                </a:solidFill>
                <a:latin typeface="Raleway"/>
              </a:rPr>
              <a:t>Oud regime</a:t>
            </a:r>
          </a:p>
        </p:txBody>
      </p:sp>
      <p:sp>
        <p:nvSpPr>
          <p:cNvPr id="15" name="TextBox 10">
            <a:extLst>
              <a:ext uri="{FF2B5EF4-FFF2-40B4-BE49-F238E27FC236}">
                <a16:creationId xmlns="" xmlns:a16="http://schemas.microsoft.com/office/drawing/2014/main" id="{314D1BFC-3597-DA71-4BB2-6014BBAEE697}"/>
              </a:ext>
            </a:extLst>
          </p:cNvPr>
          <p:cNvSpPr txBox="1"/>
          <p:nvPr/>
        </p:nvSpPr>
        <p:spPr>
          <a:xfrm>
            <a:off x="6837768" y="3312550"/>
            <a:ext cx="5947530" cy="1838580"/>
          </a:xfrm>
          <a:prstGeom prst="rect">
            <a:avLst/>
          </a:prstGeom>
        </p:spPr>
        <p:txBody>
          <a:bodyPr wrap="square" lIns="0" tIns="0" rIns="0" bIns="0" rtlCol="0" anchor="t">
            <a:spAutoFit/>
          </a:bodyPr>
          <a:lstStyle/>
          <a:p>
            <a:pPr marL="0" lvl="0" indent="0" algn="l">
              <a:lnSpc>
                <a:spcPts val="2940"/>
              </a:lnSpc>
              <a:spcBef>
                <a:spcPct val="0"/>
              </a:spcBef>
            </a:pPr>
            <a:r>
              <a:rPr lang="en-US" sz="2350" dirty="0">
                <a:solidFill>
                  <a:srgbClr val="000666"/>
                </a:solidFill>
                <a:latin typeface="Raleway"/>
              </a:rPr>
              <a:t>Voor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kapitalen</a:t>
            </a:r>
            <a:r>
              <a:rPr lang="en-US" sz="2350" dirty="0">
                <a:solidFill>
                  <a:srgbClr val="000666"/>
                </a:solidFill>
                <a:latin typeface="Raleway"/>
              </a:rPr>
              <a:t> is het </a:t>
            </a:r>
            <a:r>
              <a:rPr lang="en-US" sz="2350" dirty="0" err="1">
                <a:solidFill>
                  <a:srgbClr val="000666"/>
                </a:solidFill>
                <a:latin typeface="Raleway"/>
              </a:rPr>
              <a:t>mogelijk</a:t>
            </a:r>
            <a:r>
              <a:rPr lang="en-US" sz="2350" dirty="0">
                <a:solidFill>
                  <a:srgbClr val="000666"/>
                </a:solidFill>
                <a:latin typeface="Raleway"/>
              </a:rPr>
              <a:t> om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overbruggingslijfrente</a:t>
            </a:r>
            <a:r>
              <a:rPr lang="en-US" sz="2350" dirty="0">
                <a:solidFill>
                  <a:srgbClr val="000666"/>
                </a:solidFill>
                <a:latin typeface="Raleway"/>
              </a:rPr>
              <a:t> </a:t>
            </a:r>
            <a:r>
              <a:rPr lang="en-US" sz="2350" dirty="0" err="1">
                <a:solidFill>
                  <a:srgbClr val="000666"/>
                </a:solidFill>
                <a:latin typeface="Raleway"/>
              </a:rPr>
              <a:t>aan</a:t>
            </a:r>
            <a:r>
              <a:rPr lang="en-US" sz="2350" dirty="0">
                <a:solidFill>
                  <a:srgbClr val="000666"/>
                </a:solidFill>
                <a:latin typeface="Raleway"/>
              </a:rPr>
              <a:t> te </a:t>
            </a:r>
            <a:r>
              <a:rPr lang="en-US" sz="2350" dirty="0" err="1">
                <a:solidFill>
                  <a:srgbClr val="000666"/>
                </a:solidFill>
                <a:latin typeface="Raleway"/>
              </a:rPr>
              <a:t>kopen</a:t>
            </a:r>
            <a:r>
              <a:rPr lang="en-US" sz="2350" dirty="0">
                <a:solidFill>
                  <a:srgbClr val="000666"/>
                </a:solidFill>
                <a:latin typeface="Raleway"/>
              </a:rPr>
              <a:t>.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gebruikt</a:t>
            </a:r>
            <a:r>
              <a:rPr lang="en-US" sz="2350" dirty="0">
                <a:solidFill>
                  <a:srgbClr val="000666"/>
                </a:solidFill>
                <a:latin typeface="Raleway"/>
              </a:rPr>
              <a:t> om </a:t>
            </a:r>
            <a:r>
              <a:rPr lang="en-US" sz="2350" dirty="0" err="1">
                <a:solidFill>
                  <a:srgbClr val="000666"/>
                </a:solidFill>
                <a:latin typeface="Raleway"/>
              </a:rPr>
              <a:t>eerder</a:t>
            </a:r>
            <a:r>
              <a:rPr lang="en-US" sz="2350" dirty="0">
                <a:solidFill>
                  <a:srgbClr val="000666"/>
                </a:solidFill>
                <a:latin typeface="Raleway"/>
              </a:rPr>
              <a:t> te </a:t>
            </a:r>
            <a:r>
              <a:rPr lang="en-US" sz="2350" dirty="0" err="1">
                <a:solidFill>
                  <a:srgbClr val="000666"/>
                </a:solidFill>
                <a:latin typeface="Raleway"/>
              </a:rPr>
              <a:t>stoppen</a:t>
            </a:r>
            <a:r>
              <a:rPr lang="en-US" sz="2350" dirty="0">
                <a:solidFill>
                  <a:srgbClr val="000666"/>
                </a:solidFill>
                <a:latin typeface="Raleway"/>
              </a:rPr>
              <a:t> met </a:t>
            </a:r>
            <a:r>
              <a:rPr lang="en-US" sz="2350" dirty="0" err="1">
                <a:solidFill>
                  <a:srgbClr val="000666"/>
                </a:solidFill>
                <a:latin typeface="Raleway"/>
              </a:rPr>
              <a:t>werken</a:t>
            </a:r>
            <a:r>
              <a:rPr lang="en-US" sz="2350" dirty="0">
                <a:solidFill>
                  <a:srgbClr val="000666"/>
                </a:solidFill>
                <a:latin typeface="Raleway"/>
              </a:rPr>
              <a:t> en te </a:t>
            </a:r>
            <a:r>
              <a:rPr lang="en-US" sz="2350" dirty="0" err="1">
                <a:solidFill>
                  <a:srgbClr val="000666"/>
                </a:solidFill>
                <a:latin typeface="Raleway"/>
              </a:rPr>
              <a:t>overbruggen</a:t>
            </a:r>
            <a:r>
              <a:rPr lang="en-US" sz="2350" dirty="0">
                <a:solidFill>
                  <a:srgbClr val="000666"/>
                </a:solidFill>
                <a:latin typeface="Raleway"/>
              </a:rPr>
              <a:t> tot de AOW-</a:t>
            </a:r>
            <a:r>
              <a:rPr lang="en-US" sz="2350" dirty="0" err="1">
                <a:solidFill>
                  <a:srgbClr val="000666"/>
                </a:solidFill>
                <a:latin typeface="Raleway"/>
              </a:rPr>
              <a:t>leeftijd</a:t>
            </a:r>
            <a:r>
              <a:rPr lang="en-US" sz="2350" dirty="0">
                <a:solidFill>
                  <a:srgbClr val="000666"/>
                </a:solidFill>
                <a:latin typeface="Raleway"/>
              </a:rPr>
              <a:t>.</a:t>
            </a:r>
          </a:p>
        </p:txBody>
      </p:sp>
      <p:sp>
        <p:nvSpPr>
          <p:cNvPr id="16" name="TextBox 15">
            <a:extLst>
              <a:ext uri="{FF2B5EF4-FFF2-40B4-BE49-F238E27FC236}">
                <a16:creationId xmlns="" xmlns:a16="http://schemas.microsoft.com/office/drawing/2014/main" id="{F16EA5B7-F323-6260-402F-9353E805FABC}"/>
              </a:ext>
            </a:extLst>
          </p:cNvPr>
          <p:cNvSpPr txBox="1"/>
          <p:nvPr/>
        </p:nvSpPr>
        <p:spPr>
          <a:xfrm>
            <a:off x="6837768"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err="1">
                <a:solidFill>
                  <a:srgbClr val="000666"/>
                </a:solidFill>
                <a:latin typeface="Raleway"/>
              </a:rPr>
              <a:t>Vóór</a:t>
            </a:r>
            <a:r>
              <a:rPr lang="en-US" sz="3500" dirty="0">
                <a:solidFill>
                  <a:srgbClr val="000666"/>
                </a:solidFill>
                <a:latin typeface="Raleway"/>
              </a:rPr>
              <a:t> 31-12-2005</a:t>
            </a:r>
          </a:p>
        </p:txBody>
      </p:sp>
      <p:sp>
        <p:nvSpPr>
          <p:cNvPr id="4" name="Freeform 12">
            <a:extLst>
              <a:ext uri="{FF2B5EF4-FFF2-40B4-BE49-F238E27FC236}">
                <a16:creationId xmlns="" xmlns:a16="http://schemas.microsoft.com/office/drawing/2014/main" id="{F6618BF2-298A-5E14-5750-EE98E11FF698}"/>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2" name="Picture 4" descr="Doelbeleggen | Belegd door professionals">
            <a:extLst>
              <a:ext uri="{FF2B5EF4-FFF2-40B4-BE49-F238E27FC236}">
                <a16:creationId xmlns="" xmlns:a16="http://schemas.microsoft.com/office/drawing/2014/main" id="{A8CF53DE-B8BD-8E22-75C5-CABA31BAFD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partners Vermogensbeheer Ontvangt 5 Sterren Van Finner.nl">
            <a:extLst>
              <a:ext uri="{FF2B5EF4-FFF2-40B4-BE49-F238E27FC236}">
                <a16:creationId xmlns="" xmlns:a16="http://schemas.microsoft.com/office/drawing/2014/main" id="{398B28D3-E87F-49BB-3BA2-2DB6B7F16B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tekst, Lettertype, logo, symbool&#10;&#10;Automatisch gegenereerde beschrijving">
            <a:extLst>
              <a:ext uri="{FF2B5EF4-FFF2-40B4-BE49-F238E27FC236}">
                <a16:creationId xmlns="" xmlns:a16="http://schemas.microsoft.com/office/drawing/2014/main" id="{16CF4C3F-EB33-4EC6-53CF-0B18C68A68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585258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73E8AA-026B-67FF-4685-852CBD814926}"/>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E25BCF03-945E-A50E-F7DB-1032C3D3A90E}"/>
              </a:ext>
            </a:extLst>
          </p:cNvPr>
          <p:cNvGrpSpPr/>
          <p:nvPr/>
        </p:nvGrpSpPr>
        <p:grpSpPr>
          <a:xfrm>
            <a:off x="766768" y="1164118"/>
            <a:ext cx="12339632" cy="2744175"/>
            <a:chOff x="0" y="-114300"/>
            <a:chExt cx="11773223" cy="3160701"/>
          </a:xfrm>
        </p:grpSpPr>
        <p:sp>
          <p:nvSpPr>
            <p:cNvPr id="3" name="TextBox 3">
              <a:extLst>
                <a:ext uri="{FF2B5EF4-FFF2-40B4-BE49-F238E27FC236}">
                  <a16:creationId xmlns="" xmlns:a16="http://schemas.microsoft.com/office/drawing/2014/main" id="{40C68ECA-AC9A-FD8D-AD67-986B399B0DFB}"/>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500" dirty="0">
                  <a:solidFill>
                    <a:srgbClr val="000666"/>
                  </a:solidFill>
                  <a:latin typeface="Raleway Bold"/>
                </a:rPr>
                <a:t>2. </a:t>
              </a:r>
              <a:r>
                <a:rPr lang="en-US" sz="3600" dirty="0" err="1">
                  <a:solidFill>
                    <a:srgbClr val="000666"/>
                  </a:solidFill>
                  <a:latin typeface="Raleway Bold"/>
                </a:rPr>
                <a:t>Bepaal</a:t>
              </a:r>
              <a:r>
                <a:rPr lang="en-US" sz="3500" dirty="0">
                  <a:solidFill>
                    <a:srgbClr val="000666"/>
                  </a:solidFill>
                  <a:latin typeface="Raleway Bold"/>
                </a:rPr>
                <a:t> </a:t>
              </a:r>
              <a:r>
                <a:rPr lang="en-US" sz="3500" dirty="0" err="1">
                  <a:solidFill>
                    <a:srgbClr val="000666"/>
                  </a:solidFill>
                  <a:latin typeface="Raleway Bold"/>
                </a:rPr>
                <a:t>wanneer</a:t>
              </a:r>
              <a:r>
                <a:rPr lang="en-US" sz="3500" dirty="0">
                  <a:solidFill>
                    <a:srgbClr val="000666"/>
                  </a:solidFill>
                  <a:latin typeface="Raleway Bold"/>
                </a:rPr>
                <a:t> het </a:t>
              </a:r>
              <a:r>
                <a:rPr lang="en-US" sz="3500" dirty="0" err="1">
                  <a:solidFill>
                    <a:srgbClr val="000666"/>
                  </a:solidFill>
                  <a:latin typeface="Raleway Bold"/>
                </a:rPr>
                <a:t>kapitaal</a:t>
              </a:r>
              <a:r>
                <a:rPr lang="en-US" sz="3500" dirty="0">
                  <a:solidFill>
                    <a:srgbClr val="000666"/>
                  </a:solidFill>
                  <a:latin typeface="Raleway Bold"/>
                </a:rPr>
                <a:t> is </a:t>
              </a:r>
              <a:r>
                <a:rPr lang="en-US" sz="3500" dirty="0" err="1">
                  <a:solidFill>
                    <a:srgbClr val="000666"/>
                  </a:solidFill>
                  <a:latin typeface="Raleway Bold"/>
                </a:rPr>
                <a:t>opgebouwd</a:t>
              </a:r>
              <a:endParaRPr lang="en-US" sz="3500" dirty="0">
                <a:solidFill>
                  <a:srgbClr val="000666"/>
                </a:solidFill>
                <a:latin typeface="Raleway Bold"/>
              </a:endParaRPr>
            </a:p>
          </p:txBody>
        </p:sp>
        <p:sp>
          <p:nvSpPr>
            <p:cNvPr id="6" name="TextBox 6">
              <a:extLst>
                <a:ext uri="{FF2B5EF4-FFF2-40B4-BE49-F238E27FC236}">
                  <a16:creationId xmlns="" xmlns:a16="http://schemas.microsoft.com/office/drawing/2014/main" id="{42301EA8-6F2D-0D79-D202-C571F809A87E}"/>
                </a:ext>
              </a:extLst>
            </p:cNvPr>
            <p:cNvSpPr txBox="1"/>
            <p:nvPr/>
          </p:nvSpPr>
          <p:spPr>
            <a:xfrm>
              <a:off x="0" y="2542430"/>
              <a:ext cx="11773223" cy="503971"/>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a:extLst>
              <a:ext uri="{FF2B5EF4-FFF2-40B4-BE49-F238E27FC236}">
                <a16:creationId xmlns="" xmlns:a16="http://schemas.microsoft.com/office/drawing/2014/main" id="{715025BE-D968-1C86-E050-F0A12B7DE01D}"/>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490FEACF-00B0-0977-1C01-9FF29865FE35}"/>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86B8859-4702-A5D8-1833-03E78EDDD24D}"/>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FBC5FBDE-1736-06BD-7080-B41A83AFC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5" name="AutoShape 2">
            <a:extLst>
              <a:ext uri="{FF2B5EF4-FFF2-40B4-BE49-F238E27FC236}">
                <a16:creationId xmlns="" xmlns:a16="http://schemas.microsoft.com/office/drawing/2014/main" id="{252E1988-F221-F593-AC41-824853FE7153}"/>
              </a:ext>
            </a:extLst>
          </p:cNvPr>
          <p:cNvSpPr/>
          <p:nvPr/>
        </p:nvSpPr>
        <p:spPr>
          <a:xfrm rot="-5400000">
            <a:off x="2061771" y="6069057"/>
            <a:ext cx="7611259"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7" name="AutoShape 4">
            <a:extLst>
              <a:ext uri="{FF2B5EF4-FFF2-40B4-BE49-F238E27FC236}">
                <a16:creationId xmlns="" xmlns:a16="http://schemas.microsoft.com/office/drawing/2014/main" id="{4028CED2-F3C0-18DA-1A35-0DD6CF7B2F17}"/>
              </a:ext>
            </a:extLst>
          </p:cNvPr>
          <p:cNvSpPr/>
          <p:nvPr/>
        </p:nvSpPr>
        <p:spPr>
          <a:xfrm>
            <a:off x="765412" y="5829300"/>
            <a:ext cx="12109493"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13" name="TextBox 6">
            <a:extLst>
              <a:ext uri="{FF2B5EF4-FFF2-40B4-BE49-F238E27FC236}">
                <a16:creationId xmlns="" xmlns:a16="http://schemas.microsoft.com/office/drawing/2014/main" id="{AD6D4B14-09B8-C3BB-726B-7FD867A8B2D6}"/>
              </a:ext>
            </a:extLst>
          </p:cNvPr>
          <p:cNvSpPr txBox="1"/>
          <p:nvPr/>
        </p:nvSpPr>
        <p:spPr>
          <a:xfrm>
            <a:off x="751883" y="3312550"/>
            <a:ext cx="4795769" cy="2210477"/>
          </a:xfrm>
          <a:prstGeom prst="rect">
            <a:avLst/>
          </a:prstGeom>
        </p:spPr>
        <p:txBody>
          <a:bodyPr wrap="square" lIns="0" tIns="0" rIns="0" bIns="0" rtlCol="0" anchor="t">
            <a:spAutoFit/>
          </a:bodyPr>
          <a:lstStyle/>
          <a:p>
            <a:pPr marL="0" lvl="0" indent="0" algn="l">
              <a:lnSpc>
                <a:spcPts val="2940"/>
              </a:lnSpc>
              <a:spcBef>
                <a:spcPct val="0"/>
              </a:spcBef>
            </a:pPr>
            <a:r>
              <a:rPr lang="en-US" sz="2350" dirty="0" err="1">
                <a:solidFill>
                  <a:srgbClr val="000666"/>
                </a:solidFill>
                <a:latin typeface="Raleway"/>
              </a:rPr>
              <a:t>Kapitaal</a:t>
            </a:r>
            <a:r>
              <a:rPr lang="en-US" sz="2350" dirty="0">
                <a:solidFill>
                  <a:srgbClr val="000666"/>
                </a:solidFill>
                <a:latin typeface="Raleway"/>
              </a:rPr>
              <a:t> </a:t>
            </a:r>
            <a:r>
              <a:rPr lang="en-US" sz="2350" dirty="0" err="1">
                <a:solidFill>
                  <a:srgbClr val="000666"/>
                </a:solidFill>
                <a:latin typeface="Raleway"/>
              </a:rPr>
              <a:t>dat</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onder</a:t>
            </a:r>
            <a:r>
              <a:rPr lang="en-US" sz="2350" dirty="0">
                <a:solidFill>
                  <a:srgbClr val="000666"/>
                </a:solidFill>
                <a:latin typeface="Raleway"/>
              </a:rPr>
              <a:t> de oud regime regels </a:t>
            </a:r>
            <a:r>
              <a:rPr lang="en-US" sz="2350" dirty="0" err="1">
                <a:solidFill>
                  <a:srgbClr val="000666"/>
                </a:solidFill>
                <a:latin typeface="Raleway"/>
              </a:rPr>
              <a:t>valt</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enkel</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verzekeraars</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ondergebracht</a:t>
            </a:r>
            <a:r>
              <a:rPr lang="en-US" sz="2350" dirty="0">
                <a:solidFill>
                  <a:srgbClr val="000666"/>
                </a:solidFill>
                <a:latin typeface="Raleway"/>
              </a:rPr>
              <a:t>. </a:t>
            </a:r>
            <a:r>
              <a:rPr lang="en-US" sz="2350" dirty="0" err="1">
                <a:solidFill>
                  <a:srgbClr val="000666"/>
                </a:solidFill>
                <a:latin typeface="Raleway"/>
              </a:rPr>
              <a:t>Zodra</a:t>
            </a:r>
            <a:r>
              <a:rPr lang="en-US" sz="2350" dirty="0">
                <a:solidFill>
                  <a:srgbClr val="000666"/>
                </a:solidFill>
                <a:latin typeface="Raleway"/>
              </a:rPr>
              <a:t> </a:t>
            </a:r>
            <a:r>
              <a:rPr lang="en-US" sz="2350" dirty="0" err="1">
                <a:solidFill>
                  <a:srgbClr val="000666"/>
                </a:solidFill>
                <a:latin typeface="Raleway"/>
              </a:rPr>
              <a:t>dit</a:t>
            </a:r>
            <a:r>
              <a:rPr lang="en-US" sz="2350" dirty="0">
                <a:solidFill>
                  <a:srgbClr val="000666"/>
                </a:solidFill>
                <a:latin typeface="Raleway"/>
              </a:rPr>
              <a:t> </a:t>
            </a:r>
            <a:r>
              <a:rPr lang="en-US" sz="2350" dirty="0" err="1">
                <a:solidFill>
                  <a:srgbClr val="000666"/>
                </a:solidFill>
                <a:latin typeface="Raleway"/>
              </a:rPr>
              <a:t>naar</a:t>
            </a:r>
            <a:r>
              <a:rPr lang="en-US" sz="2350" dirty="0">
                <a:solidFill>
                  <a:srgbClr val="000666"/>
                </a:solidFill>
                <a:latin typeface="Raleway"/>
              </a:rPr>
              <a:t>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bancaire</a:t>
            </a:r>
            <a:r>
              <a:rPr lang="en-US" sz="2350" dirty="0">
                <a:solidFill>
                  <a:srgbClr val="000666"/>
                </a:solidFill>
                <a:latin typeface="Raleway"/>
              </a:rPr>
              <a:t> </a:t>
            </a:r>
            <a:r>
              <a:rPr lang="en-US" sz="2350" dirty="0" err="1">
                <a:solidFill>
                  <a:srgbClr val="000666"/>
                </a:solidFill>
                <a:latin typeface="Raleway"/>
              </a:rPr>
              <a:t>instelling</a:t>
            </a:r>
            <a:r>
              <a:rPr lang="en-US" sz="2350" dirty="0">
                <a:solidFill>
                  <a:srgbClr val="000666"/>
                </a:solidFill>
                <a:latin typeface="Raleway"/>
              </a:rPr>
              <a:t> </a:t>
            </a:r>
            <a:r>
              <a:rPr lang="en-US" sz="2350" dirty="0" err="1">
                <a:solidFill>
                  <a:srgbClr val="000666"/>
                </a:solidFill>
                <a:latin typeface="Raleway"/>
              </a:rPr>
              <a:t>gaat</a:t>
            </a:r>
            <a:r>
              <a:rPr lang="en-US" sz="2350" dirty="0">
                <a:solidFill>
                  <a:srgbClr val="000666"/>
                </a:solidFill>
                <a:latin typeface="Raleway"/>
              </a:rPr>
              <a:t>, </a:t>
            </a:r>
            <a:r>
              <a:rPr lang="en-US" sz="2350" dirty="0" err="1">
                <a:solidFill>
                  <a:srgbClr val="000666"/>
                </a:solidFill>
                <a:latin typeface="Raleway"/>
              </a:rPr>
              <a:t>gelden</a:t>
            </a:r>
            <a:r>
              <a:rPr lang="en-US" sz="2350" dirty="0">
                <a:solidFill>
                  <a:srgbClr val="000666"/>
                </a:solidFill>
                <a:latin typeface="Raleway"/>
              </a:rPr>
              <a:t> de </a:t>
            </a:r>
            <a:r>
              <a:rPr lang="en-US" sz="2350" dirty="0" err="1">
                <a:solidFill>
                  <a:srgbClr val="000666"/>
                </a:solidFill>
                <a:latin typeface="Raleway"/>
              </a:rPr>
              <a:t>nieuw</a:t>
            </a:r>
            <a:r>
              <a:rPr lang="en-US" sz="2350" dirty="0">
                <a:solidFill>
                  <a:srgbClr val="000666"/>
                </a:solidFill>
                <a:latin typeface="Raleway"/>
              </a:rPr>
              <a:t> regime </a:t>
            </a:r>
            <a:r>
              <a:rPr lang="en-US" sz="2350" dirty="0" err="1">
                <a:solidFill>
                  <a:srgbClr val="000666"/>
                </a:solidFill>
                <a:latin typeface="Raleway"/>
              </a:rPr>
              <a:t>bancaire</a:t>
            </a:r>
            <a:r>
              <a:rPr lang="en-US" sz="2350" dirty="0">
                <a:solidFill>
                  <a:srgbClr val="000666"/>
                </a:solidFill>
                <a:latin typeface="Raleway"/>
              </a:rPr>
              <a:t> regels.</a:t>
            </a:r>
          </a:p>
        </p:txBody>
      </p:sp>
      <p:sp>
        <p:nvSpPr>
          <p:cNvPr id="14" name="TextBox 7">
            <a:extLst>
              <a:ext uri="{FF2B5EF4-FFF2-40B4-BE49-F238E27FC236}">
                <a16:creationId xmlns="" xmlns:a16="http://schemas.microsoft.com/office/drawing/2014/main" id="{ADEA95C1-0BAC-B897-1453-58757D345497}"/>
              </a:ext>
            </a:extLst>
          </p:cNvPr>
          <p:cNvSpPr txBox="1"/>
          <p:nvPr/>
        </p:nvSpPr>
        <p:spPr>
          <a:xfrm>
            <a:off x="751884"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a:solidFill>
                  <a:srgbClr val="000666"/>
                </a:solidFill>
                <a:latin typeface="Raleway"/>
              </a:rPr>
              <a:t>Oud regime</a:t>
            </a:r>
          </a:p>
        </p:txBody>
      </p:sp>
      <p:sp>
        <p:nvSpPr>
          <p:cNvPr id="15" name="TextBox 10">
            <a:extLst>
              <a:ext uri="{FF2B5EF4-FFF2-40B4-BE49-F238E27FC236}">
                <a16:creationId xmlns="" xmlns:a16="http://schemas.microsoft.com/office/drawing/2014/main" id="{0292F2BB-D0E9-8A2B-D421-4B449579CD2D}"/>
              </a:ext>
            </a:extLst>
          </p:cNvPr>
          <p:cNvSpPr txBox="1"/>
          <p:nvPr/>
        </p:nvSpPr>
        <p:spPr>
          <a:xfrm>
            <a:off x="6837768" y="3312550"/>
            <a:ext cx="5947530" cy="1838580"/>
          </a:xfrm>
          <a:prstGeom prst="rect">
            <a:avLst/>
          </a:prstGeom>
        </p:spPr>
        <p:txBody>
          <a:bodyPr wrap="square" lIns="0" tIns="0" rIns="0" bIns="0" rtlCol="0" anchor="t">
            <a:spAutoFit/>
          </a:bodyPr>
          <a:lstStyle/>
          <a:p>
            <a:pPr marL="0" lvl="0" indent="0" algn="l">
              <a:lnSpc>
                <a:spcPts val="2940"/>
              </a:lnSpc>
              <a:spcBef>
                <a:spcPct val="0"/>
              </a:spcBef>
            </a:pPr>
            <a:r>
              <a:rPr lang="en-US" sz="2350" dirty="0">
                <a:solidFill>
                  <a:srgbClr val="000666"/>
                </a:solidFill>
                <a:latin typeface="Raleway"/>
              </a:rPr>
              <a:t>Voor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kapitalen</a:t>
            </a:r>
            <a:r>
              <a:rPr lang="en-US" sz="2350" dirty="0">
                <a:solidFill>
                  <a:srgbClr val="000666"/>
                </a:solidFill>
                <a:latin typeface="Raleway"/>
              </a:rPr>
              <a:t> is het </a:t>
            </a:r>
            <a:r>
              <a:rPr lang="en-US" sz="2350" dirty="0" err="1">
                <a:solidFill>
                  <a:srgbClr val="000666"/>
                </a:solidFill>
                <a:latin typeface="Raleway"/>
              </a:rPr>
              <a:t>mogelijk</a:t>
            </a:r>
            <a:r>
              <a:rPr lang="en-US" sz="2350" dirty="0">
                <a:solidFill>
                  <a:srgbClr val="000666"/>
                </a:solidFill>
                <a:latin typeface="Raleway"/>
              </a:rPr>
              <a:t> om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overbruggingslijfrente</a:t>
            </a:r>
            <a:r>
              <a:rPr lang="en-US" sz="2350" dirty="0">
                <a:solidFill>
                  <a:srgbClr val="000666"/>
                </a:solidFill>
                <a:latin typeface="Raleway"/>
              </a:rPr>
              <a:t> </a:t>
            </a:r>
            <a:r>
              <a:rPr lang="en-US" sz="2350" dirty="0" err="1">
                <a:solidFill>
                  <a:srgbClr val="000666"/>
                </a:solidFill>
                <a:latin typeface="Raleway"/>
              </a:rPr>
              <a:t>aan</a:t>
            </a:r>
            <a:r>
              <a:rPr lang="en-US" sz="2350" dirty="0">
                <a:solidFill>
                  <a:srgbClr val="000666"/>
                </a:solidFill>
                <a:latin typeface="Raleway"/>
              </a:rPr>
              <a:t> te </a:t>
            </a:r>
            <a:r>
              <a:rPr lang="en-US" sz="2350" dirty="0" err="1">
                <a:solidFill>
                  <a:srgbClr val="000666"/>
                </a:solidFill>
                <a:latin typeface="Raleway"/>
              </a:rPr>
              <a:t>kopen</a:t>
            </a:r>
            <a:r>
              <a:rPr lang="en-US" sz="2350" dirty="0">
                <a:solidFill>
                  <a:srgbClr val="000666"/>
                </a:solidFill>
                <a:latin typeface="Raleway"/>
              </a:rPr>
              <a:t>.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gebruikt</a:t>
            </a:r>
            <a:r>
              <a:rPr lang="en-US" sz="2350" dirty="0">
                <a:solidFill>
                  <a:srgbClr val="000666"/>
                </a:solidFill>
                <a:latin typeface="Raleway"/>
              </a:rPr>
              <a:t> om </a:t>
            </a:r>
            <a:r>
              <a:rPr lang="en-US" sz="2350" dirty="0" err="1">
                <a:solidFill>
                  <a:srgbClr val="000666"/>
                </a:solidFill>
                <a:latin typeface="Raleway"/>
              </a:rPr>
              <a:t>eerder</a:t>
            </a:r>
            <a:r>
              <a:rPr lang="en-US" sz="2350" dirty="0">
                <a:solidFill>
                  <a:srgbClr val="000666"/>
                </a:solidFill>
                <a:latin typeface="Raleway"/>
              </a:rPr>
              <a:t> te </a:t>
            </a:r>
            <a:r>
              <a:rPr lang="en-US" sz="2350" dirty="0" err="1">
                <a:solidFill>
                  <a:srgbClr val="000666"/>
                </a:solidFill>
                <a:latin typeface="Raleway"/>
              </a:rPr>
              <a:t>stoppen</a:t>
            </a:r>
            <a:r>
              <a:rPr lang="en-US" sz="2350" dirty="0">
                <a:solidFill>
                  <a:srgbClr val="000666"/>
                </a:solidFill>
                <a:latin typeface="Raleway"/>
              </a:rPr>
              <a:t> met </a:t>
            </a:r>
            <a:r>
              <a:rPr lang="en-US" sz="2350" dirty="0" err="1">
                <a:solidFill>
                  <a:srgbClr val="000666"/>
                </a:solidFill>
                <a:latin typeface="Raleway"/>
              </a:rPr>
              <a:t>werken</a:t>
            </a:r>
            <a:r>
              <a:rPr lang="en-US" sz="2350" dirty="0">
                <a:solidFill>
                  <a:srgbClr val="000666"/>
                </a:solidFill>
                <a:latin typeface="Raleway"/>
              </a:rPr>
              <a:t> en te </a:t>
            </a:r>
            <a:r>
              <a:rPr lang="en-US" sz="2350" dirty="0" err="1">
                <a:solidFill>
                  <a:srgbClr val="000666"/>
                </a:solidFill>
                <a:latin typeface="Raleway"/>
              </a:rPr>
              <a:t>overbruggen</a:t>
            </a:r>
            <a:r>
              <a:rPr lang="en-US" sz="2350" dirty="0">
                <a:solidFill>
                  <a:srgbClr val="000666"/>
                </a:solidFill>
                <a:latin typeface="Raleway"/>
              </a:rPr>
              <a:t> tot de AOW-</a:t>
            </a:r>
            <a:r>
              <a:rPr lang="en-US" sz="2350" dirty="0" err="1">
                <a:solidFill>
                  <a:srgbClr val="000666"/>
                </a:solidFill>
                <a:latin typeface="Raleway"/>
              </a:rPr>
              <a:t>leeftijd</a:t>
            </a:r>
            <a:r>
              <a:rPr lang="en-US" sz="2350" dirty="0">
                <a:solidFill>
                  <a:srgbClr val="000666"/>
                </a:solidFill>
                <a:latin typeface="Raleway"/>
              </a:rPr>
              <a:t>.</a:t>
            </a:r>
          </a:p>
        </p:txBody>
      </p:sp>
      <p:sp>
        <p:nvSpPr>
          <p:cNvPr id="16" name="TextBox 15">
            <a:extLst>
              <a:ext uri="{FF2B5EF4-FFF2-40B4-BE49-F238E27FC236}">
                <a16:creationId xmlns="" xmlns:a16="http://schemas.microsoft.com/office/drawing/2014/main" id="{98B65BDF-7F40-647D-507A-82D0ACCC67E9}"/>
              </a:ext>
            </a:extLst>
          </p:cNvPr>
          <p:cNvSpPr txBox="1"/>
          <p:nvPr/>
        </p:nvSpPr>
        <p:spPr>
          <a:xfrm>
            <a:off x="6837768"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err="1">
                <a:solidFill>
                  <a:srgbClr val="000666"/>
                </a:solidFill>
                <a:latin typeface="Raleway"/>
              </a:rPr>
              <a:t>Vóór</a:t>
            </a:r>
            <a:r>
              <a:rPr lang="en-US" sz="3500" dirty="0">
                <a:solidFill>
                  <a:srgbClr val="000666"/>
                </a:solidFill>
                <a:latin typeface="Raleway"/>
              </a:rPr>
              <a:t> 31-12-2005</a:t>
            </a:r>
          </a:p>
        </p:txBody>
      </p:sp>
      <p:sp>
        <p:nvSpPr>
          <p:cNvPr id="17" name="TextBox 9">
            <a:extLst>
              <a:ext uri="{FF2B5EF4-FFF2-40B4-BE49-F238E27FC236}">
                <a16:creationId xmlns="" xmlns:a16="http://schemas.microsoft.com/office/drawing/2014/main" id="{B2AD5E71-8F99-A63E-2E43-63AC3CF49911}"/>
              </a:ext>
            </a:extLst>
          </p:cNvPr>
          <p:cNvSpPr txBox="1"/>
          <p:nvPr/>
        </p:nvSpPr>
        <p:spPr>
          <a:xfrm>
            <a:off x="577807" y="6195940"/>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a:solidFill>
                  <a:srgbClr val="000666"/>
                </a:solidFill>
                <a:latin typeface="Raleway"/>
              </a:rPr>
              <a:t> </a:t>
            </a:r>
            <a:r>
              <a:rPr lang="en-US" sz="3500" dirty="0" err="1">
                <a:solidFill>
                  <a:srgbClr val="000666"/>
                </a:solidFill>
                <a:latin typeface="Raleway"/>
              </a:rPr>
              <a:t>Vóór</a:t>
            </a:r>
            <a:r>
              <a:rPr lang="en-US" sz="3500" dirty="0">
                <a:solidFill>
                  <a:srgbClr val="000666"/>
                </a:solidFill>
                <a:latin typeface="Raleway"/>
              </a:rPr>
              <a:t> 31-12-2013</a:t>
            </a:r>
          </a:p>
        </p:txBody>
      </p:sp>
      <p:sp>
        <p:nvSpPr>
          <p:cNvPr id="18" name="TextBox 8">
            <a:extLst>
              <a:ext uri="{FF2B5EF4-FFF2-40B4-BE49-F238E27FC236}">
                <a16:creationId xmlns="" xmlns:a16="http://schemas.microsoft.com/office/drawing/2014/main" id="{14994F88-FC26-380F-8244-82C0AAD0B450}"/>
              </a:ext>
            </a:extLst>
          </p:cNvPr>
          <p:cNvSpPr txBox="1"/>
          <p:nvPr/>
        </p:nvSpPr>
        <p:spPr>
          <a:xfrm>
            <a:off x="751883" y="6863715"/>
            <a:ext cx="4795765" cy="1861185"/>
          </a:xfrm>
          <a:prstGeom prst="rect">
            <a:avLst/>
          </a:prstGeom>
        </p:spPr>
        <p:txBody>
          <a:bodyPr wrap="square" lIns="0" tIns="0" rIns="0" bIns="0" rtlCol="0" anchor="t">
            <a:spAutoFit/>
          </a:bodyPr>
          <a:lstStyle/>
          <a:p>
            <a:pPr marL="0" lvl="0" indent="0" algn="l">
              <a:lnSpc>
                <a:spcPts val="2940"/>
              </a:lnSpc>
              <a:spcBef>
                <a:spcPct val="0"/>
              </a:spcBef>
            </a:pPr>
            <a:r>
              <a:rPr lang="en-US" sz="2350" dirty="0">
                <a:solidFill>
                  <a:srgbClr val="000666"/>
                </a:solidFill>
                <a:latin typeface="Raleway"/>
              </a:rPr>
              <a:t>De </a:t>
            </a:r>
            <a:r>
              <a:rPr lang="en-US" sz="2350" dirty="0" err="1">
                <a:solidFill>
                  <a:srgbClr val="000666"/>
                </a:solidFill>
                <a:latin typeface="Raleway"/>
              </a:rPr>
              <a:t>kapitalen</a:t>
            </a:r>
            <a:r>
              <a:rPr lang="en-US" sz="2350" dirty="0">
                <a:solidFill>
                  <a:srgbClr val="000666"/>
                </a:solidFill>
                <a:latin typeface="Raleway"/>
              </a:rPr>
              <a:t> die </a:t>
            </a:r>
            <a:r>
              <a:rPr lang="en-US" sz="2350" dirty="0" err="1">
                <a:solidFill>
                  <a:srgbClr val="000666"/>
                </a:solidFill>
                <a:latin typeface="Raleway"/>
              </a:rPr>
              <a:t>vóór</a:t>
            </a:r>
            <a:r>
              <a:rPr lang="en-US" sz="2350" dirty="0">
                <a:solidFill>
                  <a:srgbClr val="000666"/>
                </a:solidFill>
                <a:latin typeface="Raleway"/>
              </a:rPr>
              <a:t> 2014 </a:t>
            </a:r>
            <a:r>
              <a:rPr lang="en-US" sz="2350" dirty="0" err="1">
                <a:solidFill>
                  <a:srgbClr val="000666"/>
                </a:solidFill>
                <a:latin typeface="Raleway"/>
              </a:rPr>
              <a:t>opgebouwd</a:t>
            </a:r>
            <a:r>
              <a:rPr lang="en-US" sz="2350" dirty="0">
                <a:solidFill>
                  <a:srgbClr val="000666"/>
                </a:solidFill>
                <a:latin typeface="Raleway"/>
              </a:rPr>
              <a:t> </a:t>
            </a:r>
            <a:r>
              <a:rPr lang="en-US" sz="2350" dirty="0" err="1">
                <a:solidFill>
                  <a:srgbClr val="000666"/>
                </a:solidFill>
                <a:latin typeface="Raleway"/>
              </a:rPr>
              <a:t>zijn</a:t>
            </a:r>
            <a:r>
              <a:rPr lang="en-US" sz="2350" dirty="0">
                <a:solidFill>
                  <a:srgbClr val="000666"/>
                </a:solidFill>
                <a:latin typeface="Raleway"/>
              </a:rPr>
              <a:t> </a:t>
            </a:r>
            <a:r>
              <a:rPr lang="en-US" sz="2350" dirty="0" err="1">
                <a:solidFill>
                  <a:srgbClr val="000666"/>
                </a:solidFill>
                <a:latin typeface="Raleway"/>
              </a:rPr>
              <a:t>gingen</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uit</a:t>
            </a:r>
            <a:r>
              <a:rPr lang="en-US" sz="2350" dirty="0">
                <a:solidFill>
                  <a:srgbClr val="000666"/>
                </a:solidFill>
                <a:latin typeface="Raleway"/>
              </a:rPr>
              <a:t> van </a:t>
            </a:r>
            <a:r>
              <a:rPr lang="en-US" sz="2350" dirty="0" err="1">
                <a:solidFill>
                  <a:srgbClr val="000666"/>
                </a:solidFill>
                <a:latin typeface="Raleway"/>
              </a:rPr>
              <a:t>een</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van 65.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mogen</a:t>
            </a:r>
            <a:r>
              <a:rPr lang="en-US" sz="2350" dirty="0">
                <a:solidFill>
                  <a:srgbClr val="000666"/>
                </a:solidFill>
                <a:latin typeface="Raleway"/>
              </a:rPr>
              <a:t> dan </a:t>
            </a:r>
            <a:r>
              <a:rPr lang="en-US" sz="2350" dirty="0" err="1">
                <a:solidFill>
                  <a:srgbClr val="000666"/>
                </a:solidFill>
                <a:latin typeface="Raleway"/>
              </a:rPr>
              <a:t>ook</a:t>
            </a:r>
            <a:r>
              <a:rPr lang="en-US" sz="2350" dirty="0">
                <a:solidFill>
                  <a:srgbClr val="000666"/>
                </a:solidFill>
                <a:latin typeface="Raleway"/>
              </a:rPr>
              <a:t> </a:t>
            </a:r>
            <a:r>
              <a:rPr lang="en-US" sz="2350" dirty="0" err="1">
                <a:solidFill>
                  <a:srgbClr val="000666"/>
                </a:solidFill>
                <a:latin typeface="Raleway"/>
              </a:rPr>
              <a:t>uitkeren</a:t>
            </a:r>
            <a:r>
              <a:rPr lang="en-US" sz="2350" dirty="0">
                <a:solidFill>
                  <a:srgbClr val="000666"/>
                </a:solidFill>
                <a:latin typeface="Raleway"/>
              </a:rPr>
              <a:t> </a:t>
            </a:r>
            <a:r>
              <a:rPr lang="en-US" sz="2350" dirty="0" err="1">
                <a:solidFill>
                  <a:srgbClr val="000666"/>
                </a:solidFill>
                <a:latin typeface="Raleway"/>
              </a:rPr>
              <a:t>vanaf</a:t>
            </a:r>
            <a:r>
              <a:rPr lang="en-US" sz="2350" dirty="0">
                <a:solidFill>
                  <a:srgbClr val="000666"/>
                </a:solidFill>
                <a:latin typeface="Raleway"/>
              </a:rPr>
              <a:t> 65-jarige </a:t>
            </a:r>
            <a:r>
              <a:rPr lang="en-US" sz="2350" dirty="0" err="1">
                <a:solidFill>
                  <a:srgbClr val="000666"/>
                </a:solidFill>
                <a:latin typeface="Raleway"/>
              </a:rPr>
              <a:t>leeftijd</a:t>
            </a:r>
            <a:r>
              <a:rPr lang="en-US" sz="2350" dirty="0">
                <a:solidFill>
                  <a:srgbClr val="000666"/>
                </a:solidFill>
                <a:latin typeface="Raleway"/>
              </a:rPr>
              <a:t>.</a:t>
            </a:r>
          </a:p>
        </p:txBody>
      </p:sp>
      <p:sp>
        <p:nvSpPr>
          <p:cNvPr id="4" name="Freeform 12">
            <a:extLst>
              <a:ext uri="{FF2B5EF4-FFF2-40B4-BE49-F238E27FC236}">
                <a16:creationId xmlns="" xmlns:a16="http://schemas.microsoft.com/office/drawing/2014/main" id="{7168DAA5-C300-993F-3E99-1B51C6C654E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2" name="Picture 4" descr="Doelbeleggen | Belegd door professionals">
            <a:extLst>
              <a:ext uri="{FF2B5EF4-FFF2-40B4-BE49-F238E27FC236}">
                <a16:creationId xmlns="" xmlns:a16="http://schemas.microsoft.com/office/drawing/2014/main" id="{06A535D3-6AC2-C029-4F1C-58C92056A4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partners Vermogensbeheer Ontvangt 5 Sterren Van Finner.nl">
            <a:extLst>
              <a:ext uri="{FF2B5EF4-FFF2-40B4-BE49-F238E27FC236}">
                <a16:creationId xmlns="" xmlns:a16="http://schemas.microsoft.com/office/drawing/2014/main" id="{DC1C4F3D-8C61-F1C0-9042-5CE95DD6BB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tekst, Lettertype, logo, symbool&#10;&#10;Automatisch gegenereerde beschrijving">
            <a:extLst>
              <a:ext uri="{FF2B5EF4-FFF2-40B4-BE49-F238E27FC236}">
                <a16:creationId xmlns="" xmlns:a16="http://schemas.microsoft.com/office/drawing/2014/main" id="{E7FF4989-1B5B-B2D3-99BC-4974FAC420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1086999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509715-CD72-D895-4416-A6D8C90E9752}"/>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81A5B5A3-03A3-4494-D747-3248ED3FAA92}"/>
              </a:ext>
            </a:extLst>
          </p:cNvPr>
          <p:cNvGrpSpPr/>
          <p:nvPr/>
        </p:nvGrpSpPr>
        <p:grpSpPr>
          <a:xfrm>
            <a:off x="766768" y="1164118"/>
            <a:ext cx="12339632" cy="2744175"/>
            <a:chOff x="0" y="-114300"/>
            <a:chExt cx="11773223" cy="3160701"/>
          </a:xfrm>
        </p:grpSpPr>
        <p:sp>
          <p:nvSpPr>
            <p:cNvPr id="3" name="TextBox 3">
              <a:extLst>
                <a:ext uri="{FF2B5EF4-FFF2-40B4-BE49-F238E27FC236}">
                  <a16:creationId xmlns="" xmlns:a16="http://schemas.microsoft.com/office/drawing/2014/main" id="{F71F2ED2-E7EA-6B21-FAC3-CAB4BE8DB953}"/>
                </a:ext>
              </a:extLst>
            </p:cNvPr>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500" dirty="0">
                  <a:solidFill>
                    <a:srgbClr val="000666"/>
                  </a:solidFill>
                  <a:latin typeface="Raleway Bold"/>
                </a:rPr>
                <a:t>2. </a:t>
              </a:r>
              <a:r>
                <a:rPr lang="en-US" sz="3600" dirty="0" err="1">
                  <a:solidFill>
                    <a:srgbClr val="000666"/>
                  </a:solidFill>
                  <a:latin typeface="Raleway Bold"/>
                </a:rPr>
                <a:t>Bepaal</a:t>
              </a:r>
              <a:r>
                <a:rPr lang="en-US" sz="3500" dirty="0">
                  <a:solidFill>
                    <a:srgbClr val="000666"/>
                  </a:solidFill>
                  <a:latin typeface="Raleway Bold"/>
                </a:rPr>
                <a:t> </a:t>
              </a:r>
              <a:r>
                <a:rPr lang="en-US" sz="3500" dirty="0" err="1">
                  <a:solidFill>
                    <a:srgbClr val="000666"/>
                  </a:solidFill>
                  <a:latin typeface="Raleway Bold"/>
                </a:rPr>
                <a:t>wanneer</a:t>
              </a:r>
              <a:r>
                <a:rPr lang="en-US" sz="3500" dirty="0">
                  <a:solidFill>
                    <a:srgbClr val="000666"/>
                  </a:solidFill>
                  <a:latin typeface="Raleway Bold"/>
                </a:rPr>
                <a:t> het </a:t>
              </a:r>
              <a:r>
                <a:rPr lang="en-US" sz="3500" dirty="0" err="1">
                  <a:solidFill>
                    <a:srgbClr val="000666"/>
                  </a:solidFill>
                  <a:latin typeface="Raleway Bold"/>
                </a:rPr>
                <a:t>kapitaal</a:t>
              </a:r>
              <a:r>
                <a:rPr lang="en-US" sz="3500" dirty="0">
                  <a:solidFill>
                    <a:srgbClr val="000666"/>
                  </a:solidFill>
                  <a:latin typeface="Raleway Bold"/>
                </a:rPr>
                <a:t> is </a:t>
              </a:r>
              <a:r>
                <a:rPr lang="en-US" sz="3500" dirty="0" err="1">
                  <a:solidFill>
                    <a:srgbClr val="000666"/>
                  </a:solidFill>
                  <a:latin typeface="Raleway Bold"/>
                </a:rPr>
                <a:t>opgebouwd</a:t>
              </a:r>
              <a:endParaRPr lang="en-US" sz="3500" dirty="0">
                <a:solidFill>
                  <a:srgbClr val="000666"/>
                </a:solidFill>
                <a:latin typeface="Raleway Bold"/>
              </a:endParaRPr>
            </a:p>
          </p:txBody>
        </p:sp>
        <p:sp>
          <p:nvSpPr>
            <p:cNvPr id="6" name="TextBox 6">
              <a:extLst>
                <a:ext uri="{FF2B5EF4-FFF2-40B4-BE49-F238E27FC236}">
                  <a16:creationId xmlns="" xmlns:a16="http://schemas.microsoft.com/office/drawing/2014/main" id="{4F1F625C-FB8F-E56E-3593-483BB3A87279}"/>
                </a:ext>
              </a:extLst>
            </p:cNvPr>
            <p:cNvSpPr txBox="1"/>
            <p:nvPr/>
          </p:nvSpPr>
          <p:spPr>
            <a:xfrm>
              <a:off x="0" y="2542430"/>
              <a:ext cx="11773223" cy="503971"/>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a:extLst>
              <a:ext uri="{FF2B5EF4-FFF2-40B4-BE49-F238E27FC236}">
                <a16:creationId xmlns="" xmlns:a16="http://schemas.microsoft.com/office/drawing/2014/main" id="{E4AD2C12-6E77-0FF0-CA31-973618C1B493}"/>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64867C9C-D0EB-5E3E-E83C-75AF6AD47BC4}"/>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759FC50C-7F1E-6098-6B7E-B0CF18266126}"/>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238CC1FF-CEE8-2028-130E-2E8450168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5" name="AutoShape 2">
            <a:extLst>
              <a:ext uri="{FF2B5EF4-FFF2-40B4-BE49-F238E27FC236}">
                <a16:creationId xmlns="" xmlns:a16="http://schemas.microsoft.com/office/drawing/2014/main" id="{9E7873FF-DB4C-EA46-1FD6-7412AE6D3332}"/>
              </a:ext>
            </a:extLst>
          </p:cNvPr>
          <p:cNvSpPr/>
          <p:nvPr/>
        </p:nvSpPr>
        <p:spPr>
          <a:xfrm rot="-5400000">
            <a:off x="2061771" y="6069057"/>
            <a:ext cx="7611259"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7" name="AutoShape 4">
            <a:extLst>
              <a:ext uri="{FF2B5EF4-FFF2-40B4-BE49-F238E27FC236}">
                <a16:creationId xmlns="" xmlns:a16="http://schemas.microsoft.com/office/drawing/2014/main" id="{9EDB4175-1E75-CA5E-FD16-95BCB8FFFAE7}"/>
              </a:ext>
            </a:extLst>
          </p:cNvPr>
          <p:cNvSpPr/>
          <p:nvPr/>
        </p:nvSpPr>
        <p:spPr>
          <a:xfrm>
            <a:off x="765412" y="5829300"/>
            <a:ext cx="12109493" cy="0"/>
          </a:xfrm>
          <a:prstGeom prst="line">
            <a:avLst/>
          </a:prstGeom>
          <a:ln w="9525" cap="rnd">
            <a:solidFill>
              <a:srgbClr val="000666">
                <a:alpha val="28627"/>
              </a:srgbClr>
            </a:solidFill>
            <a:prstDash val="solid"/>
            <a:headEnd type="none" w="sm" len="sm"/>
            <a:tailEnd type="none" w="sm" len="sm"/>
          </a:ln>
        </p:spPr>
        <p:txBody>
          <a:bodyPr/>
          <a:lstStyle/>
          <a:p>
            <a:endParaRPr lang="nl-NL"/>
          </a:p>
        </p:txBody>
      </p:sp>
      <p:sp>
        <p:nvSpPr>
          <p:cNvPr id="13" name="TextBox 6">
            <a:extLst>
              <a:ext uri="{FF2B5EF4-FFF2-40B4-BE49-F238E27FC236}">
                <a16:creationId xmlns="" xmlns:a16="http://schemas.microsoft.com/office/drawing/2014/main" id="{E141908D-AF3D-4A7E-23AE-2CCE0EDC28F0}"/>
              </a:ext>
            </a:extLst>
          </p:cNvPr>
          <p:cNvSpPr txBox="1"/>
          <p:nvPr/>
        </p:nvSpPr>
        <p:spPr>
          <a:xfrm>
            <a:off x="751883" y="3312550"/>
            <a:ext cx="4795769" cy="2210477"/>
          </a:xfrm>
          <a:prstGeom prst="rect">
            <a:avLst/>
          </a:prstGeom>
        </p:spPr>
        <p:txBody>
          <a:bodyPr wrap="square" lIns="0" tIns="0" rIns="0" bIns="0" rtlCol="0" anchor="t">
            <a:spAutoFit/>
          </a:bodyPr>
          <a:lstStyle/>
          <a:p>
            <a:pPr marL="0" lvl="0" indent="0" algn="l">
              <a:lnSpc>
                <a:spcPts val="2940"/>
              </a:lnSpc>
              <a:spcBef>
                <a:spcPct val="0"/>
              </a:spcBef>
            </a:pPr>
            <a:r>
              <a:rPr lang="en-US" sz="2350" dirty="0" err="1">
                <a:solidFill>
                  <a:srgbClr val="000666"/>
                </a:solidFill>
                <a:latin typeface="Raleway"/>
              </a:rPr>
              <a:t>Kapitaal</a:t>
            </a:r>
            <a:r>
              <a:rPr lang="en-US" sz="2350" dirty="0">
                <a:solidFill>
                  <a:srgbClr val="000666"/>
                </a:solidFill>
                <a:latin typeface="Raleway"/>
              </a:rPr>
              <a:t> </a:t>
            </a:r>
            <a:r>
              <a:rPr lang="en-US" sz="2350" dirty="0" err="1">
                <a:solidFill>
                  <a:srgbClr val="000666"/>
                </a:solidFill>
                <a:latin typeface="Raleway"/>
              </a:rPr>
              <a:t>dat</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onder</a:t>
            </a:r>
            <a:r>
              <a:rPr lang="en-US" sz="2350" dirty="0">
                <a:solidFill>
                  <a:srgbClr val="000666"/>
                </a:solidFill>
                <a:latin typeface="Raleway"/>
              </a:rPr>
              <a:t> de oud regime regels </a:t>
            </a:r>
            <a:r>
              <a:rPr lang="en-US" sz="2350" dirty="0" err="1">
                <a:solidFill>
                  <a:srgbClr val="000666"/>
                </a:solidFill>
                <a:latin typeface="Raleway"/>
              </a:rPr>
              <a:t>valt</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enkel</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verzekeraars</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ondergebracht</a:t>
            </a:r>
            <a:r>
              <a:rPr lang="en-US" sz="2350" dirty="0">
                <a:solidFill>
                  <a:srgbClr val="000666"/>
                </a:solidFill>
                <a:latin typeface="Raleway"/>
              </a:rPr>
              <a:t>. </a:t>
            </a:r>
            <a:r>
              <a:rPr lang="en-US" sz="2350" dirty="0" err="1">
                <a:solidFill>
                  <a:srgbClr val="000666"/>
                </a:solidFill>
                <a:latin typeface="Raleway"/>
              </a:rPr>
              <a:t>Zodra</a:t>
            </a:r>
            <a:r>
              <a:rPr lang="en-US" sz="2350" dirty="0">
                <a:solidFill>
                  <a:srgbClr val="000666"/>
                </a:solidFill>
                <a:latin typeface="Raleway"/>
              </a:rPr>
              <a:t> </a:t>
            </a:r>
            <a:r>
              <a:rPr lang="en-US" sz="2350" dirty="0" err="1">
                <a:solidFill>
                  <a:srgbClr val="000666"/>
                </a:solidFill>
                <a:latin typeface="Raleway"/>
              </a:rPr>
              <a:t>dit</a:t>
            </a:r>
            <a:r>
              <a:rPr lang="en-US" sz="2350" dirty="0">
                <a:solidFill>
                  <a:srgbClr val="000666"/>
                </a:solidFill>
                <a:latin typeface="Raleway"/>
              </a:rPr>
              <a:t> </a:t>
            </a:r>
            <a:r>
              <a:rPr lang="en-US" sz="2350" dirty="0" err="1">
                <a:solidFill>
                  <a:srgbClr val="000666"/>
                </a:solidFill>
                <a:latin typeface="Raleway"/>
              </a:rPr>
              <a:t>naar</a:t>
            </a:r>
            <a:r>
              <a:rPr lang="en-US" sz="2350" dirty="0">
                <a:solidFill>
                  <a:srgbClr val="000666"/>
                </a:solidFill>
                <a:latin typeface="Raleway"/>
              </a:rPr>
              <a:t>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bancaire</a:t>
            </a:r>
            <a:r>
              <a:rPr lang="en-US" sz="2350" dirty="0">
                <a:solidFill>
                  <a:srgbClr val="000666"/>
                </a:solidFill>
                <a:latin typeface="Raleway"/>
              </a:rPr>
              <a:t> </a:t>
            </a:r>
            <a:r>
              <a:rPr lang="en-US" sz="2350" dirty="0" err="1">
                <a:solidFill>
                  <a:srgbClr val="000666"/>
                </a:solidFill>
                <a:latin typeface="Raleway"/>
              </a:rPr>
              <a:t>instelling</a:t>
            </a:r>
            <a:r>
              <a:rPr lang="en-US" sz="2350" dirty="0">
                <a:solidFill>
                  <a:srgbClr val="000666"/>
                </a:solidFill>
                <a:latin typeface="Raleway"/>
              </a:rPr>
              <a:t> </a:t>
            </a:r>
            <a:r>
              <a:rPr lang="en-US" sz="2350" dirty="0" err="1">
                <a:solidFill>
                  <a:srgbClr val="000666"/>
                </a:solidFill>
                <a:latin typeface="Raleway"/>
              </a:rPr>
              <a:t>gaat</a:t>
            </a:r>
            <a:r>
              <a:rPr lang="en-US" sz="2350" dirty="0">
                <a:solidFill>
                  <a:srgbClr val="000666"/>
                </a:solidFill>
                <a:latin typeface="Raleway"/>
              </a:rPr>
              <a:t>, </a:t>
            </a:r>
            <a:r>
              <a:rPr lang="en-US" sz="2350" dirty="0" err="1">
                <a:solidFill>
                  <a:srgbClr val="000666"/>
                </a:solidFill>
                <a:latin typeface="Raleway"/>
              </a:rPr>
              <a:t>gelden</a:t>
            </a:r>
            <a:r>
              <a:rPr lang="en-US" sz="2350" dirty="0">
                <a:solidFill>
                  <a:srgbClr val="000666"/>
                </a:solidFill>
                <a:latin typeface="Raleway"/>
              </a:rPr>
              <a:t> de </a:t>
            </a:r>
            <a:r>
              <a:rPr lang="en-US" sz="2350" dirty="0" err="1">
                <a:solidFill>
                  <a:srgbClr val="000666"/>
                </a:solidFill>
                <a:latin typeface="Raleway"/>
              </a:rPr>
              <a:t>nieuw</a:t>
            </a:r>
            <a:r>
              <a:rPr lang="en-US" sz="2350" dirty="0">
                <a:solidFill>
                  <a:srgbClr val="000666"/>
                </a:solidFill>
                <a:latin typeface="Raleway"/>
              </a:rPr>
              <a:t> regime </a:t>
            </a:r>
            <a:r>
              <a:rPr lang="en-US" sz="2350" dirty="0" err="1">
                <a:solidFill>
                  <a:srgbClr val="000666"/>
                </a:solidFill>
                <a:latin typeface="Raleway"/>
              </a:rPr>
              <a:t>bancaire</a:t>
            </a:r>
            <a:r>
              <a:rPr lang="en-US" sz="2350" dirty="0">
                <a:solidFill>
                  <a:srgbClr val="000666"/>
                </a:solidFill>
                <a:latin typeface="Raleway"/>
              </a:rPr>
              <a:t> regels.</a:t>
            </a:r>
          </a:p>
        </p:txBody>
      </p:sp>
      <p:sp>
        <p:nvSpPr>
          <p:cNvPr id="14" name="TextBox 7">
            <a:extLst>
              <a:ext uri="{FF2B5EF4-FFF2-40B4-BE49-F238E27FC236}">
                <a16:creationId xmlns="" xmlns:a16="http://schemas.microsoft.com/office/drawing/2014/main" id="{4DEF4DD7-9BB8-86DE-707F-C3A686EEB088}"/>
              </a:ext>
            </a:extLst>
          </p:cNvPr>
          <p:cNvSpPr txBox="1"/>
          <p:nvPr/>
        </p:nvSpPr>
        <p:spPr>
          <a:xfrm>
            <a:off x="751884"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a:solidFill>
                  <a:srgbClr val="000666"/>
                </a:solidFill>
                <a:latin typeface="Raleway"/>
              </a:rPr>
              <a:t>Oud regime</a:t>
            </a:r>
          </a:p>
        </p:txBody>
      </p:sp>
      <p:sp>
        <p:nvSpPr>
          <p:cNvPr id="15" name="TextBox 10">
            <a:extLst>
              <a:ext uri="{FF2B5EF4-FFF2-40B4-BE49-F238E27FC236}">
                <a16:creationId xmlns="" xmlns:a16="http://schemas.microsoft.com/office/drawing/2014/main" id="{B4A256C0-022D-B4F5-A727-D97565ED0E8B}"/>
              </a:ext>
            </a:extLst>
          </p:cNvPr>
          <p:cNvSpPr txBox="1"/>
          <p:nvPr/>
        </p:nvSpPr>
        <p:spPr>
          <a:xfrm>
            <a:off x="6837768" y="3312550"/>
            <a:ext cx="5947530" cy="1838580"/>
          </a:xfrm>
          <a:prstGeom prst="rect">
            <a:avLst/>
          </a:prstGeom>
        </p:spPr>
        <p:txBody>
          <a:bodyPr wrap="square" lIns="0" tIns="0" rIns="0" bIns="0" rtlCol="0" anchor="t">
            <a:spAutoFit/>
          </a:bodyPr>
          <a:lstStyle/>
          <a:p>
            <a:pPr marL="0" lvl="0" indent="0" algn="l">
              <a:lnSpc>
                <a:spcPts val="2940"/>
              </a:lnSpc>
              <a:spcBef>
                <a:spcPct val="0"/>
              </a:spcBef>
            </a:pPr>
            <a:r>
              <a:rPr lang="en-US" sz="2350" dirty="0">
                <a:solidFill>
                  <a:srgbClr val="000666"/>
                </a:solidFill>
                <a:latin typeface="Raleway"/>
              </a:rPr>
              <a:t>Voor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kapitalen</a:t>
            </a:r>
            <a:r>
              <a:rPr lang="en-US" sz="2350" dirty="0">
                <a:solidFill>
                  <a:srgbClr val="000666"/>
                </a:solidFill>
                <a:latin typeface="Raleway"/>
              </a:rPr>
              <a:t> is het </a:t>
            </a:r>
            <a:r>
              <a:rPr lang="en-US" sz="2350" dirty="0" err="1">
                <a:solidFill>
                  <a:srgbClr val="000666"/>
                </a:solidFill>
                <a:latin typeface="Raleway"/>
              </a:rPr>
              <a:t>mogelijk</a:t>
            </a:r>
            <a:r>
              <a:rPr lang="en-US" sz="2350" dirty="0">
                <a:solidFill>
                  <a:srgbClr val="000666"/>
                </a:solidFill>
                <a:latin typeface="Raleway"/>
              </a:rPr>
              <a:t> om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overbruggingslijfrente</a:t>
            </a:r>
            <a:r>
              <a:rPr lang="en-US" sz="2350" dirty="0">
                <a:solidFill>
                  <a:srgbClr val="000666"/>
                </a:solidFill>
                <a:latin typeface="Raleway"/>
              </a:rPr>
              <a:t> </a:t>
            </a:r>
            <a:r>
              <a:rPr lang="en-US" sz="2350" dirty="0" err="1">
                <a:solidFill>
                  <a:srgbClr val="000666"/>
                </a:solidFill>
                <a:latin typeface="Raleway"/>
              </a:rPr>
              <a:t>aan</a:t>
            </a:r>
            <a:r>
              <a:rPr lang="en-US" sz="2350" dirty="0">
                <a:solidFill>
                  <a:srgbClr val="000666"/>
                </a:solidFill>
                <a:latin typeface="Raleway"/>
              </a:rPr>
              <a:t> te </a:t>
            </a:r>
            <a:r>
              <a:rPr lang="en-US" sz="2350" dirty="0" err="1">
                <a:solidFill>
                  <a:srgbClr val="000666"/>
                </a:solidFill>
                <a:latin typeface="Raleway"/>
              </a:rPr>
              <a:t>kopen</a:t>
            </a:r>
            <a:r>
              <a:rPr lang="en-US" sz="2350" dirty="0">
                <a:solidFill>
                  <a:srgbClr val="000666"/>
                </a:solidFill>
                <a:latin typeface="Raleway"/>
              </a:rPr>
              <a:t>.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kan</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gebruikt</a:t>
            </a:r>
            <a:r>
              <a:rPr lang="en-US" sz="2350" dirty="0">
                <a:solidFill>
                  <a:srgbClr val="000666"/>
                </a:solidFill>
                <a:latin typeface="Raleway"/>
              </a:rPr>
              <a:t> om </a:t>
            </a:r>
            <a:r>
              <a:rPr lang="en-US" sz="2350" dirty="0" err="1">
                <a:solidFill>
                  <a:srgbClr val="000666"/>
                </a:solidFill>
                <a:latin typeface="Raleway"/>
              </a:rPr>
              <a:t>eerder</a:t>
            </a:r>
            <a:r>
              <a:rPr lang="en-US" sz="2350" dirty="0">
                <a:solidFill>
                  <a:srgbClr val="000666"/>
                </a:solidFill>
                <a:latin typeface="Raleway"/>
              </a:rPr>
              <a:t> te </a:t>
            </a:r>
            <a:r>
              <a:rPr lang="en-US" sz="2350" dirty="0" err="1">
                <a:solidFill>
                  <a:srgbClr val="000666"/>
                </a:solidFill>
                <a:latin typeface="Raleway"/>
              </a:rPr>
              <a:t>stoppen</a:t>
            </a:r>
            <a:r>
              <a:rPr lang="en-US" sz="2350" dirty="0">
                <a:solidFill>
                  <a:srgbClr val="000666"/>
                </a:solidFill>
                <a:latin typeface="Raleway"/>
              </a:rPr>
              <a:t> met </a:t>
            </a:r>
            <a:r>
              <a:rPr lang="en-US" sz="2350" dirty="0" err="1">
                <a:solidFill>
                  <a:srgbClr val="000666"/>
                </a:solidFill>
                <a:latin typeface="Raleway"/>
              </a:rPr>
              <a:t>werken</a:t>
            </a:r>
            <a:r>
              <a:rPr lang="en-US" sz="2350" dirty="0">
                <a:solidFill>
                  <a:srgbClr val="000666"/>
                </a:solidFill>
                <a:latin typeface="Raleway"/>
              </a:rPr>
              <a:t> en te </a:t>
            </a:r>
            <a:r>
              <a:rPr lang="en-US" sz="2350" dirty="0" err="1">
                <a:solidFill>
                  <a:srgbClr val="000666"/>
                </a:solidFill>
                <a:latin typeface="Raleway"/>
              </a:rPr>
              <a:t>overbruggen</a:t>
            </a:r>
            <a:r>
              <a:rPr lang="en-US" sz="2350" dirty="0">
                <a:solidFill>
                  <a:srgbClr val="000666"/>
                </a:solidFill>
                <a:latin typeface="Raleway"/>
              </a:rPr>
              <a:t> tot de AOW-</a:t>
            </a:r>
            <a:r>
              <a:rPr lang="en-US" sz="2350" dirty="0" err="1">
                <a:solidFill>
                  <a:srgbClr val="000666"/>
                </a:solidFill>
                <a:latin typeface="Raleway"/>
              </a:rPr>
              <a:t>leeftijd</a:t>
            </a:r>
            <a:r>
              <a:rPr lang="en-US" sz="2350" dirty="0">
                <a:solidFill>
                  <a:srgbClr val="000666"/>
                </a:solidFill>
                <a:latin typeface="Raleway"/>
              </a:rPr>
              <a:t>.</a:t>
            </a:r>
          </a:p>
        </p:txBody>
      </p:sp>
      <p:sp>
        <p:nvSpPr>
          <p:cNvPr id="16" name="TextBox 15">
            <a:extLst>
              <a:ext uri="{FF2B5EF4-FFF2-40B4-BE49-F238E27FC236}">
                <a16:creationId xmlns="" xmlns:a16="http://schemas.microsoft.com/office/drawing/2014/main" id="{9A3C7609-7B7B-9F11-6491-A3F211B1313F}"/>
              </a:ext>
            </a:extLst>
          </p:cNvPr>
          <p:cNvSpPr txBox="1"/>
          <p:nvPr/>
        </p:nvSpPr>
        <p:spPr>
          <a:xfrm>
            <a:off x="6837768" y="2644774"/>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err="1">
                <a:solidFill>
                  <a:srgbClr val="000666"/>
                </a:solidFill>
                <a:latin typeface="Raleway"/>
              </a:rPr>
              <a:t>Vóór</a:t>
            </a:r>
            <a:r>
              <a:rPr lang="en-US" sz="3500" dirty="0">
                <a:solidFill>
                  <a:srgbClr val="000666"/>
                </a:solidFill>
                <a:latin typeface="Raleway"/>
              </a:rPr>
              <a:t> 31-12-2005</a:t>
            </a:r>
          </a:p>
        </p:txBody>
      </p:sp>
      <p:sp>
        <p:nvSpPr>
          <p:cNvPr id="17" name="TextBox 9">
            <a:extLst>
              <a:ext uri="{FF2B5EF4-FFF2-40B4-BE49-F238E27FC236}">
                <a16:creationId xmlns="" xmlns:a16="http://schemas.microsoft.com/office/drawing/2014/main" id="{CA305883-781F-48EE-15F4-A754D4E9EF1E}"/>
              </a:ext>
            </a:extLst>
          </p:cNvPr>
          <p:cNvSpPr txBox="1"/>
          <p:nvPr/>
        </p:nvSpPr>
        <p:spPr>
          <a:xfrm>
            <a:off x="577807" y="6195940"/>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a:solidFill>
                  <a:srgbClr val="000666"/>
                </a:solidFill>
                <a:latin typeface="Raleway"/>
              </a:rPr>
              <a:t> </a:t>
            </a:r>
            <a:r>
              <a:rPr lang="en-US" sz="3500" dirty="0" err="1">
                <a:solidFill>
                  <a:srgbClr val="000666"/>
                </a:solidFill>
                <a:latin typeface="Raleway"/>
              </a:rPr>
              <a:t>Vóór</a:t>
            </a:r>
            <a:r>
              <a:rPr lang="en-US" sz="3500" dirty="0">
                <a:solidFill>
                  <a:srgbClr val="000666"/>
                </a:solidFill>
                <a:latin typeface="Raleway"/>
              </a:rPr>
              <a:t> 31-12-2013</a:t>
            </a:r>
          </a:p>
        </p:txBody>
      </p:sp>
      <p:sp>
        <p:nvSpPr>
          <p:cNvPr id="18" name="TextBox 8">
            <a:extLst>
              <a:ext uri="{FF2B5EF4-FFF2-40B4-BE49-F238E27FC236}">
                <a16:creationId xmlns="" xmlns:a16="http://schemas.microsoft.com/office/drawing/2014/main" id="{25CAE283-008B-1881-797B-EB9680263019}"/>
              </a:ext>
            </a:extLst>
          </p:cNvPr>
          <p:cNvSpPr txBox="1"/>
          <p:nvPr/>
        </p:nvSpPr>
        <p:spPr>
          <a:xfrm>
            <a:off x="751883" y="6863715"/>
            <a:ext cx="4795765" cy="1861185"/>
          </a:xfrm>
          <a:prstGeom prst="rect">
            <a:avLst/>
          </a:prstGeom>
        </p:spPr>
        <p:txBody>
          <a:bodyPr wrap="square" lIns="0" tIns="0" rIns="0" bIns="0" rtlCol="0" anchor="t">
            <a:spAutoFit/>
          </a:bodyPr>
          <a:lstStyle/>
          <a:p>
            <a:pPr marL="0" lvl="0" indent="0" algn="l">
              <a:lnSpc>
                <a:spcPts val="2940"/>
              </a:lnSpc>
              <a:spcBef>
                <a:spcPct val="0"/>
              </a:spcBef>
            </a:pPr>
            <a:r>
              <a:rPr lang="en-US" sz="2350" dirty="0">
                <a:solidFill>
                  <a:srgbClr val="000666"/>
                </a:solidFill>
                <a:latin typeface="Raleway"/>
              </a:rPr>
              <a:t>De </a:t>
            </a:r>
            <a:r>
              <a:rPr lang="en-US" sz="2350" dirty="0" err="1">
                <a:solidFill>
                  <a:srgbClr val="000666"/>
                </a:solidFill>
                <a:latin typeface="Raleway"/>
              </a:rPr>
              <a:t>kapitalen</a:t>
            </a:r>
            <a:r>
              <a:rPr lang="en-US" sz="2350" dirty="0">
                <a:solidFill>
                  <a:srgbClr val="000666"/>
                </a:solidFill>
                <a:latin typeface="Raleway"/>
              </a:rPr>
              <a:t> die </a:t>
            </a:r>
            <a:r>
              <a:rPr lang="en-US" sz="2350" dirty="0" err="1">
                <a:solidFill>
                  <a:srgbClr val="000666"/>
                </a:solidFill>
                <a:latin typeface="Raleway"/>
              </a:rPr>
              <a:t>vóór</a:t>
            </a:r>
            <a:r>
              <a:rPr lang="en-US" sz="2350" dirty="0">
                <a:solidFill>
                  <a:srgbClr val="000666"/>
                </a:solidFill>
                <a:latin typeface="Raleway"/>
              </a:rPr>
              <a:t> 2014 </a:t>
            </a:r>
            <a:r>
              <a:rPr lang="en-US" sz="2350" dirty="0" err="1">
                <a:solidFill>
                  <a:srgbClr val="000666"/>
                </a:solidFill>
                <a:latin typeface="Raleway"/>
              </a:rPr>
              <a:t>opgebouwd</a:t>
            </a:r>
            <a:r>
              <a:rPr lang="en-US" sz="2350" dirty="0">
                <a:solidFill>
                  <a:srgbClr val="000666"/>
                </a:solidFill>
                <a:latin typeface="Raleway"/>
              </a:rPr>
              <a:t> </a:t>
            </a:r>
            <a:r>
              <a:rPr lang="en-US" sz="2350" dirty="0" err="1">
                <a:solidFill>
                  <a:srgbClr val="000666"/>
                </a:solidFill>
                <a:latin typeface="Raleway"/>
              </a:rPr>
              <a:t>zijn</a:t>
            </a:r>
            <a:r>
              <a:rPr lang="en-US" sz="2350" dirty="0">
                <a:solidFill>
                  <a:srgbClr val="000666"/>
                </a:solidFill>
                <a:latin typeface="Raleway"/>
              </a:rPr>
              <a:t> </a:t>
            </a:r>
            <a:r>
              <a:rPr lang="en-US" sz="2350" dirty="0" err="1">
                <a:solidFill>
                  <a:srgbClr val="000666"/>
                </a:solidFill>
                <a:latin typeface="Raleway"/>
              </a:rPr>
              <a:t>gingen</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uit</a:t>
            </a:r>
            <a:r>
              <a:rPr lang="en-US" sz="2350" dirty="0">
                <a:solidFill>
                  <a:srgbClr val="000666"/>
                </a:solidFill>
                <a:latin typeface="Raleway"/>
              </a:rPr>
              <a:t> van </a:t>
            </a:r>
            <a:r>
              <a:rPr lang="en-US" sz="2350" dirty="0" err="1">
                <a:solidFill>
                  <a:srgbClr val="000666"/>
                </a:solidFill>
                <a:latin typeface="Raleway"/>
              </a:rPr>
              <a:t>een</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van 65. </a:t>
            </a:r>
            <a:r>
              <a:rPr lang="en-US" sz="2350" dirty="0" err="1">
                <a:solidFill>
                  <a:srgbClr val="000666"/>
                </a:solidFill>
                <a:latin typeface="Raleway"/>
              </a:rPr>
              <a:t>Deze</a:t>
            </a:r>
            <a:r>
              <a:rPr lang="en-US" sz="2350" dirty="0">
                <a:solidFill>
                  <a:srgbClr val="000666"/>
                </a:solidFill>
                <a:latin typeface="Raleway"/>
              </a:rPr>
              <a:t> </a:t>
            </a:r>
            <a:r>
              <a:rPr lang="en-US" sz="2350" dirty="0" err="1">
                <a:solidFill>
                  <a:srgbClr val="000666"/>
                </a:solidFill>
                <a:latin typeface="Raleway"/>
              </a:rPr>
              <a:t>mogen</a:t>
            </a:r>
            <a:r>
              <a:rPr lang="en-US" sz="2350" dirty="0">
                <a:solidFill>
                  <a:srgbClr val="000666"/>
                </a:solidFill>
                <a:latin typeface="Raleway"/>
              </a:rPr>
              <a:t> dan </a:t>
            </a:r>
            <a:r>
              <a:rPr lang="en-US" sz="2350" dirty="0" err="1">
                <a:solidFill>
                  <a:srgbClr val="000666"/>
                </a:solidFill>
                <a:latin typeface="Raleway"/>
              </a:rPr>
              <a:t>ook</a:t>
            </a:r>
            <a:r>
              <a:rPr lang="en-US" sz="2350" dirty="0">
                <a:solidFill>
                  <a:srgbClr val="000666"/>
                </a:solidFill>
                <a:latin typeface="Raleway"/>
              </a:rPr>
              <a:t> </a:t>
            </a:r>
            <a:r>
              <a:rPr lang="en-US" sz="2350" dirty="0" err="1">
                <a:solidFill>
                  <a:srgbClr val="000666"/>
                </a:solidFill>
                <a:latin typeface="Raleway"/>
              </a:rPr>
              <a:t>uitkeren</a:t>
            </a:r>
            <a:r>
              <a:rPr lang="en-US" sz="2350" dirty="0">
                <a:solidFill>
                  <a:srgbClr val="000666"/>
                </a:solidFill>
                <a:latin typeface="Raleway"/>
              </a:rPr>
              <a:t> </a:t>
            </a:r>
            <a:r>
              <a:rPr lang="en-US" sz="2350" dirty="0" err="1">
                <a:solidFill>
                  <a:srgbClr val="000666"/>
                </a:solidFill>
                <a:latin typeface="Raleway"/>
              </a:rPr>
              <a:t>vanaf</a:t>
            </a:r>
            <a:r>
              <a:rPr lang="en-US" sz="2350" dirty="0">
                <a:solidFill>
                  <a:srgbClr val="000666"/>
                </a:solidFill>
                <a:latin typeface="Raleway"/>
              </a:rPr>
              <a:t> 65-jarige </a:t>
            </a:r>
            <a:r>
              <a:rPr lang="en-US" sz="2350" dirty="0" err="1">
                <a:solidFill>
                  <a:srgbClr val="000666"/>
                </a:solidFill>
                <a:latin typeface="Raleway"/>
              </a:rPr>
              <a:t>leeftijd</a:t>
            </a:r>
            <a:r>
              <a:rPr lang="en-US" sz="2350" dirty="0">
                <a:solidFill>
                  <a:srgbClr val="000666"/>
                </a:solidFill>
                <a:latin typeface="Raleway"/>
              </a:rPr>
              <a:t>.</a:t>
            </a:r>
          </a:p>
        </p:txBody>
      </p:sp>
      <p:sp>
        <p:nvSpPr>
          <p:cNvPr id="19" name="TextBox 12">
            <a:extLst>
              <a:ext uri="{FF2B5EF4-FFF2-40B4-BE49-F238E27FC236}">
                <a16:creationId xmlns="" xmlns:a16="http://schemas.microsoft.com/office/drawing/2014/main" id="{B1AB43B6-5506-25E1-8A61-9DE324269994}"/>
              </a:ext>
            </a:extLst>
          </p:cNvPr>
          <p:cNvSpPr txBox="1"/>
          <p:nvPr/>
        </p:nvSpPr>
        <p:spPr>
          <a:xfrm>
            <a:off x="6837768" y="6195940"/>
            <a:ext cx="4058832" cy="615950"/>
          </a:xfrm>
          <a:prstGeom prst="rect">
            <a:avLst/>
          </a:prstGeom>
        </p:spPr>
        <p:txBody>
          <a:bodyPr lIns="0" tIns="0" rIns="0" bIns="0" rtlCol="0" anchor="t">
            <a:spAutoFit/>
          </a:bodyPr>
          <a:lstStyle/>
          <a:p>
            <a:pPr marL="0" lvl="0" indent="0" algn="l">
              <a:lnSpc>
                <a:spcPts val="4900"/>
              </a:lnSpc>
              <a:spcBef>
                <a:spcPct val="0"/>
              </a:spcBef>
            </a:pPr>
            <a:r>
              <a:rPr lang="en-US" sz="3500" dirty="0" err="1">
                <a:solidFill>
                  <a:srgbClr val="000666"/>
                </a:solidFill>
                <a:latin typeface="Raleway"/>
              </a:rPr>
              <a:t>Vanaf</a:t>
            </a:r>
            <a:r>
              <a:rPr lang="en-US" sz="3500" dirty="0">
                <a:solidFill>
                  <a:srgbClr val="000666"/>
                </a:solidFill>
                <a:latin typeface="Raleway"/>
              </a:rPr>
              <a:t> 2014</a:t>
            </a:r>
          </a:p>
        </p:txBody>
      </p:sp>
      <p:sp>
        <p:nvSpPr>
          <p:cNvPr id="20" name="TextBox 11">
            <a:extLst>
              <a:ext uri="{FF2B5EF4-FFF2-40B4-BE49-F238E27FC236}">
                <a16:creationId xmlns="" xmlns:a16="http://schemas.microsoft.com/office/drawing/2014/main" id="{3EA6F35E-A9F6-1A83-D8BD-6B1115A23FB2}"/>
              </a:ext>
            </a:extLst>
          </p:cNvPr>
          <p:cNvSpPr txBox="1"/>
          <p:nvPr/>
        </p:nvSpPr>
        <p:spPr>
          <a:xfrm>
            <a:off x="6837767" y="6863715"/>
            <a:ext cx="6037133" cy="1830950"/>
          </a:xfrm>
          <a:prstGeom prst="rect">
            <a:avLst/>
          </a:prstGeom>
        </p:spPr>
        <p:txBody>
          <a:bodyPr wrap="square" lIns="0" tIns="0" rIns="0" bIns="0" rtlCol="0" anchor="t">
            <a:spAutoFit/>
          </a:bodyPr>
          <a:lstStyle/>
          <a:p>
            <a:pPr marL="0" lvl="0" indent="0" algn="l">
              <a:lnSpc>
                <a:spcPts val="2940"/>
              </a:lnSpc>
              <a:spcBef>
                <a:spcPct val="0"/>
              </a:spcBef>
            </a:pPr>
            <a:r>
              <a:rPr lang="en-US" sz="2350" dirty="0" err="1">
                <a:solidFill>
                  <a:srgbClr val="000666"/>
                </a:solidFill>
                <a:latin typeface="Raleway"/>
              </a:rPr>
              <a:t>Sinds</a:t>
            </a:r>
            <a:r>
              <a:rPr lang="en-US" sz="2350" dirty="0">
                <a:solidFill>
                  <a:srgbClr val="000666"/>
                </a:solidFill>
                <a:latin typeface="Raleway"/>
              </a:rPr>
              <a:t> 2014 is de AOW-</a:t>
            </a:r>
            <a:r>
              <a:rPr lang="en-US" sz="2350" dirty="0" err="1">
                <a:solidFill>
                  <a:srgbClr val="000666"/>
                </a:solidFill>
                <a:latin typeface="Raleway"/>
              </a:rPr>
              <a:t>leeftijd</a:t>
            </a:r>
            <a:r>
              <a:rPr lang="en-US" sz="2350" dirty="0">
                <a:solidFill>
                  <a:srgbClr val="000666"/>
                </a:solidFill>
                <a:latin typeface="Raleway"/>
              </a:rPr>
              <a:t> </a:t>
            </a:r>
            <a:r>
              <a:rPr lang="en-US" sz="2350" dirty="0" err="1">
                <a:solidFill>
                  <a:srgbClr val="000666"/>
                </a:solidFill>
                <a:latin typeface="Raleway"/>
              </a:rPr>
              <a:t>afhankelijk</a:t>
            </a:r>
            <a:r>
              <a:rPr lang="en-US" sz="2350" dirty="0">
                <a:solidFill>
                  <a:srgbClr val="000666"/>
                </a:solidFill>
                <a:latin typeface="Raleway"/>
              </a:rPr>
              <a:t> van de </a:t>
            </a:r>
            <a:r>
              <a:rPr lang="en-US" sz="2350" dirty="0" err="1">
                <a:solidFill>
                  <a:srgbClr val="000666"/>
                </a:solidFill>
                <a:latin typeface="Raleway"/>
              </a:rPr>
              <a:t>levensverwachting</a:t>
            </a:r>
            <a:r>
              <a:rPr lang="en-US" sz="2350" dirty="0">
                <a:solidFill>
                  <a:srgbClr val="000666"/>
                </a:solidFill>
                <a:latin typeface="Raleway"/>
              </a:rPr>
              <a:t>. </a:t>
            </a:r>
            <a:r>
              <a:rPr lang="en-US" sz="2350" dirty="0" err="1">
                <a:solidFill>
                  <a:srgbClr val="000666"/>
                </a:solidFill>
                <a:latin typeface="Raleway"/>
              </a:rPr>
              <a:t>Kapitaal</a:t>
            </a:r>
            <a:r>
              <a:rPr lang="en-US" sz="2350" dirty="0">
                <a:solidFill>
                  <a:srgbClr val="000666"/>
                </a:solidFill>
                <a:latin typeface="Raleway"/>
              </a:rPr>
              <a:t> </a:t>
            </a:r>
            <a:r>
              <a:rPr lang="en-US" sz="2350" dirty="0" err="1">
                <a:solidFill>
                  <a:srgbClr val="000666"/>
                </a:solidFill>
                <a:latin typeface="Raleway"/>
              </a:rPr>
              <a:t>dat</a:t>
            </a:r>
            <a:r>
              <a:rPr lang="en-US" sz="2350" dirty="0">
                <a:solidFill>
                  <a:srgbClr val="000666"/>
                </a:solidFill>
                <a:latin typeface="Raleway"/>
              </a:rPr>
              <a:t> </a:t>
            </a:r>
            <a:r>
              <a:rPr lang="en-US" sz="2350" dirty="0" err="1">
                <a:solidFill>
                  <a:srgbClr val="000666"/>
                </a:solidFill>
                <a:latin typeface="Raleway"/>
              </a:rPr>
              <a:t>vanaf</a:t>
            </a:r>
            <a:r>
              <a:rPr lang="en-US" sz="2350" dirty="0">
                <a:solidFill>
                  <a:srgbClr val="000666"/>
                </a:solidFill>
                <a:latin typeface="Raleway"/>
              </a:rPr>
              <a:t> </a:t>
            </a:r>
            <a:r>
              <a:rPr lang="en-US" sz="2350" dirty="0" err="1">
                <a:solidFill>
                  <a:srgbClr val="000666"/>
                </a:solidFill>
                <a:latin typeface="Raleway"/>
              </a:rPr>
              <a:t>dit</a:t>
            </a:r>
            <a:r>
              <a:rPr lang="en-US" sz="2350" dirty="0">
                <a:solidFill>
                  <a:srgbClr val="000666"/>
                </a:solidFill>
                <a:latin typeface="Raleway"/>
              </a:rPr>
              <a:t> moment is </a:t>
            </a:r>
            <a:r>
              <a:rPr lang="en-US" sz="2350" dirty="0" err="1">
                <a:solidFill>
                  <a:srgbClr val="000666"/>
                </a:solidFill>
                <a:latin typeface="Raleway"/>
              </a:rPr>
              <a:t>ingelegd</a:t>
            </a:r>
            <a:r>
              <a:rPr lang="en-US" sz="2350" dirty="0">
                <a:solidFill>
                  <a:srgbClr val="000666"/>
                </a:solidFill>
                <a:latin typeface="Raleway"/>
              </a:rPr>
              <a:t> mag dan </a:t>
            </a:r>
            <a:r>
              <a:rPr lang="en-US" sz="2350" dirty="0" err="1">
                <a:solidFill>
                  <a:srgbClr val="000666"/>
                </a:solidFill>
                <a:latin typeface="Raleway"/>
              </a:rPr>
              <a:t>ook</a:t>
            </a:r>
            <a:r>
              <a:rPr lang="en-US" sz="2350" dirty="0">
                <a:solidFill>
                  <a:srgbClr val="000666"/>
                </a:solidFill>
                <a:latin typeface="Raleway"/>
              </a:rPr>
              <a:t> pas </a:t>
            </a:r>
            <a:r>
              <a:rPr lang="en-US" sz="2350" dirty="0" err="1">
                <a:solidFill>
                  <a:srgbClr val="000666"/>
                </a:solidFill>
                <a:latin typeface="Raleway"/>
              </a:rPr>
              <a:t>vanaf</a:t>
            </a:r>
            <a:r>
              <a:rPr lang="en-US" sz="2350" dirty="0">
                <a:solidFill>
                  <a:srgbClr val="000666"/>
                </a:solidFill>
                <a:latin typeface="Raleway"/>
              </a:rPr>
              <a:t> de AOW-</a:t>
            </a:r>
            <a:r>
              <a:rPr lang="en-US" sz="2350" dirty="0" err="1">
                <a:solidFill>
                  <a:srgbClr val="000666"/>
                </a:solidFill>
                <a:latin typeface="Raleway"/>
              </a:rPr>
              <a:t>leeftijd</a:t>
            </a:r>
            <a:r>
              <a:rPr lang="en-US" sz="2350" dirty="0">
                <a:solidFill>
                  <a:srgbClr val="000666"/>
                </a:solidFill>
                <a:latin typeface="Raleway"/>
              </a:rPr>
              <a:t> </a:t>
            </a:r>
            <a:r>
              <a:rPr lang="en-US" sz="2350" dirty="0" err="1">
                <a:solidFill>
                  <a:srgbClr val="000666"/>
                </a:solidFill>
                <a:latin typeface="Raleway"/>
              </a:rPr>
              <a:t>uitkeren</a:t>
            </a:r>
            <a:r>
              <a:rPr lang="en-US" sz="2350" dirty="0">
                <a:solidFill>
                  <a:srgbClr val="000666"/>
                </a:solidFill>
                <a:latin typeface="Raleway"/>
              </a:rPr>
              <a:t>. </a:t>
            </a:r>
            <a:r>
              <a:rPr lang="en-US" sz="2350" dirty="0" err="1">
                <a:solidFill>
                  <a:srgbClr val="000666"/>
                </a:solidFill>
                <a:latin typeface="Raleway"/>
              </a:rPr>
              <a:t>Dit</a:t>
            </a:r>
            <a:r>
              <a:rPr lang="en-US" sz="2350" dirty="0">
                <a:solidFill>
                  <a:srgbClr val="000666"/>
                </a:solidFill>
                <a:latin typeface="Raleway"/>
              </a:rPr>
              <a:t> mag </a:t>
            </a:r>
            <a:r>
              <a:rPr lang="en-US" sz="2350" dirty="0" err="1">
                <a:solidFill>
                  <a:srgbClr val="000666"/>
                </a:solidFill>
                <a:latin typeface="Raleway"/>
              </a:rPr>
              <a:t>ook</a:t>
            </a:r>
            <a:r>
              <a:rPr lang="en-US" sz="2350" dirty="0">
                <a:solidFill>
                  <a:srgbClr val="000666"/>
                </a:solidFill>
                <a:latin typeface="Raleway"/>
              </a:rPr>
              <a:t> </a:t>
            </a:r>
            <a:r>
              <a:rPr lang="en-US" sz="2350" dirty="0" err="1">
                <a:solidFill>
                  <a:srgbClr val="000666"/>
                </a:solidFill>
                <a:latin typeface="Raleway"/>
              </a:rPr>
              <a:t>uiterlijk</a:t>
            </a:r>
            <a:r>
              <a:rPr lang="en-US" sz="2350" dirty="0">
                <a:solidFill>
                  <a:srgbClr val="000666"/>
                </a:solidFill>
                <a:latin typeface="Raleway"/>
              </a:rPr>
              <a:t> 5 </a:t>
            </a:r>
            <a:r>
              <a:rPr lang="en-US" sz="2350" dirty="0" err="1">
                <a:solidFill>
                  <a:srgbClr val="000666"/>
                </a:solidFill>
                <a:latin typeface="Raleway"/>
              </a:rPr>
              <a:t>jaar</a:t>
            </a:r>
            <a:r>
              <a:rPr lang="en-US" sz="2350" dirty="0">
                <a:solidFill>
                  <a:srgbClr val="000666"/>
                </a:solidFill>
                <a:latin typeface="Raleway"/>
              </a:rPr>
              <a:t> </a:t>
            </a:r>
            <a:r>
              <a:rPr lang="en-US" sz="2350" dirty="0" err="1">
                <a:solidFill>
                  <a:srgbClr val="000666"/>
                </a:solidFill>
                <a:latin typeface="Raleway"/>
              </a:rPr>
              <a:t>daarna</a:t>
            </a:r>
            <a:r>
              <a:rPr lang="en-US" sz="2350" dirty="0">
                <a:solidFill>
                  <a:srgbClr val="000666"/>
                </a:solidFill>
                <a:latin typeface="Raleway"/>
              </a:rPr>
              <a:t>.</a:t>
            </a:r>
          </a:p>
        </p:txBody>
      </p:sp>
      <p:sp>
        <p:nvSpPr>
          <p:cNvPr id="4" name="Freeform 12">
            <a:extLst>
              <a:ext uri="{FF2B5EF4-FFF2-40B4-BE49-F238E27FC236}">
                <a16:creationId xmlns="" xmlns:a16="http://schemas.microsoft.com/office/drawing/2014/main" id="{611405FD-0BF5-07EF-E020-2EA439D4F6A6}"/>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2" name="Picture 4" descr="Doelbeleggen | Belegd door professionals">
            <a:extLst>
              <a:ext uri="{FF2B5EF4-FFF2-40B4-BE49-F238E27FC236}">
                <a16:creationId xmlns="" xmlns:a16="http://schemas.microsoft.com/office/drawing/2014/main" id="{6D8326D4-D987-C447-D54A-6EB00CDC93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partners Vermogensbeheer Ontvangt 5 Sterren Van Finner.nl">
            <a:extLst>
              <a:ext uri="{FF2B5EF4-FFF2-40B4-BE49-F238E27FC236}">
                <a16:creationId xmlns="" xmlns:a16="http://schemas.microsoft.com/office/drawing/2014/main" id="{2D9D8843-AA91-FA7A-F999-39FFB207EB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tekst, Lettertype, logo, symbool&#10;&#10;Automatisch gegenereerde beschrijving">
            <a:extLst>
              <a:ext uri="{FF2B5EF4-FFF2-40B4-BE49-F238E27FC236}">
                <a16:creationId xmlns="" xmlns:a16="http://schemas.microsoft.com/office/drawing/2014/main" id="{12B13A33-BF81-32FD-E49E-374BBFC17C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389364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6205122"/>
            <a:chOff x="0" y="-114300"/>
            <a:chExt cx="11773223" cy="7146969"/>
          </a:xfrm>
        </p:grpSpPr>
        <p:sp>
          <p:nvSpPr>
            <p:cNvPr id="3" name="TextBox 3"/>
            <p:cNvSpPr txBox="1"/>
            <p:nvPr/>
          </p:nvSpPr>
          <p:spPr>
            <a:xfrm>
              <a:off x="0" y="-114300"/>
              <a:ext cx="11773223" cy="99125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3. </a:t>
              </a:r>
              <a:r>
                <a:rPr lang="nl-NL" sz="3600" b="1" dirty="0">
                  <a:solidFill>
                    <a:srgbClr val="000666"/>
                  </a:solidFill>
                  <a:latin typeface="Raleway"/>
                </a:rPr>
                <a:t>Kies het startmoment en de duur van de uitkeringen</a:t>
              </a:r>
            </a:p>
          </p:txBody>
        </p:sp>
        <p:sp>
          <p:nvSpPr>
            <p:cNvPr id="6" name="TextBox 6"/>
            <p:cNvSpPr txBox="1"/>
            <p:nvPr/>
          </p:nvSpPr>
          <p:spPr>
            <a:xfrm>
              <a:off x="0" y="2542430"/>
              <a:ext cx="11773223" cy="4490239"/>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r>
                <a:rPr lang="en-US" sz="2350" dirty="0" err="1">
                  <a:solidFill>
                    <a:srgbClr val="000666"/>
                  </a:solidFill>
                  <a:latin typeface="Raleway"/>
                </a:rPr>
                <a:t>Hoofdregel</a:t>
              </a:r>
              <a:r>
                <a:rPr lang="en-US" sz="2350" dirty="0">
                  <a:solidFill>
                    <a:srgbClr val="000666"/>
                  </a:solidFill>
                  <a:latin typeface="Raleway"/>
                </a:rPr>
                <a:t> </a:t>
              </a:r>
              <a:r>
                <a:rPr lang="en-US" sz="2350" dirty="0" err="1">
                  <a:solidFill>
                    <a:srgbClr val="000666"/>
                  </a:solidFill>
                  <a:latin typeface="Raleway"/>
                </a:rPr>
                <a:t>levenslange</a:t>
              </a:r>
              <a:r>
                <a:rPr lang="en-US" sz="2350" dirty="0">
                  <a:solidFill>
                    <a:srgbClr val="000666"/>
                  </a:solidFill>
                  <a:latin typeface="Raleway"/>
                </a:rPr>
                <a:t> </a:t>
              </a:r>
              <a:r>
                <a:rPr lang="en-US" sz="2350" dirty="0" err="1">
                  <a:solidFill>
                    <a:srgbClr val="000666"/>
                  </a:solidFill>
                  <a:latin typeface="Raleway"/>
                </a:rPr>
                <a:t>lijfrente</a:t>
              </a:r>
              <a:endParaRPr lang="en-US" sz="2350" dirty="0">
                <a:solidFill>
                  <a:srgbClr val="000666"/>
                </a:solidFill>
                <a:latin typeface="Raleway"/>
              </a:endParaRPr>
            </a:p>
            <a:p>
              <a:pPr>
                <a:lnSpc>
                  <a:spcPts val="3760"/>
                </a:lnSpc>
              </a:pPr>
              <a:r>
                <a:rPr lang="en-US" sz="2350" dirty="0">
                  <a:solidFill>
                    <a:srgbClr val="000666"/>
                  </a:solidFill>
                  <a:latin typeface="Raleway"/>
                </a:rPr>
                <a:t>	- Ingang </a:t>
              </a:r>
              <a:r>
                <a:rPr lang="en-US" sz="2350" dirty="0" err="1">
                  <a:solidFill>
                    <a:srgbClr val="000666"/>
                  </a:solidFill>
                  <a:latin typeface="Raleway"/>
                </a:rPr>
                <a:t>vanaf</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tot </a:t>
              </a:r>
              <a:r>
                <a:rPr lang="en-US" sz="2350" dirty="0" err="1">
                  <a:solidFill>
                    <a:srgbClr val="000666"/>
                  </a:solidFill>
                  <a:latin typeface="Raleway"/>
                </a:rPr>
                <a:t>uiterlijk</a:t>
              </a:r>
              <a:r>
                <a:rPr lang="en-US" sz="2350" dirty="0">
                  <a:solidFill>
                    <a:srgbClr val="000666"/>
                  </a:solidFill>
                  <a:latin typeface="Raleway"/>
                </a:rPr>
                <a:t> 5 </a:t>
              </a:r>
              <a:r>
                <a:rPr lang="en-US" sz="2350" dirty="0" err="1">
                  <a:solidFill>
                    <a:srgbClr val="000666"/>
                  </a:solidFill>
                  <a:latin typeface="Raleway"/>
                </a:rPr>
                <a:t>jaar</a:t>
              </a:r>
              <a:r>
                <a:rPr lang="en-US" sz="2350" dirty="0">
                  <a:solidFill>
                    <a:srgbClr val="000666"/>
                  </a:solidFill>
                  <a:latin typeface="Raleway"/>
                </a:rPr>
                <a:t> </a:t>
              </a:r>
              <a:r>
                <a:rPr lang="en-US" sz="2350" dirty="0" err="1">
                  <a:solidFill>
                    <a:srgbClr val="000666"/>
                  </a:solidFill>
                  <a:latin typeface="Raleway"/>
                </a:rPr>
                <a:t>daarna</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a:t>
              </a:r>
              <a:r>
                <a:rPr lang="en-US" sz="2350" dirty="0" err="1">
                  <a:solidFill>
                    <a:srgbClr val="000666"/>
                  </a:solidFill>
                  <a:latin typeface="Raleway"/>
                </a:rPr>
                <a:t>levenslang</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20 </a:t>
              </a:r>
              <a:r>
                <a:rPr lang="en-US" sz="2350" dirty="0" err="1">
                  <a:solidFill>
                    <a:srgbClr val="000666"/>
                  </a:solidFill>
                  <a:latin typeface="Raleway"/>
                </a:rPr>
                <a:t>jaar</a:t>
              </a:r>
              <a:r>
                <a:rPr lang="en-US" sz="2350" dirty="0">
                  <a:solidFill>
                    <a:srgbClr val="000666"/>
                  </a:solidFill>
                  <a:latin typeface="Raleway"/>
                </a:rPr>
                <a:t> of </a:t>
              </a:r>
              <a:r>
                <a:rPr lang="en-US" sz="2350" dirty="0" err="1">
                  <a:solidFill>
                    <a:srgbClr val="000666"/>
                  </a:solidFill>
                  <a:latin typeface="Raleway"/>
                </a:rPr>
                <a:t>langer</a:t>
              </a:r>
              <a:r>
                <a:rPr lang="en-US" sz="2350" dirty="0">
                  <a:solidFill>
                    <a:srgbClr val="000666"/>
                  </a:solidFill>
                  <a:latin typeface="Raleway"/>
                </a:rPr>
                <a:t> (+ </a:t>
              </a:r>
              <a:r>
                <a:rPr lang="en-US" sz="2350" dirty="0" err="1">
                  <a:solidFill>
                    <a:srgbClr val="000666"/>
                  </a:solidFill>
                  <a:latin typeface="Raleway"/>
                </a:rPr>
                <a:t>aantal</a:t>
              </a:r>
              <a:r>
                <a:rPr lang="en-US" sz="2350" dirty="0">
                  <a:solidFill>
                    <a:srgbClr val="000666"/>
                  </a:solidFill>
                  <a:latin typeface="Raleway"/>
                </a:rPr>
                <a:t> </a:t>
              </a:r>
              <a:r>
                <a:rPr lang="en-US" sz="2350" dirty="0" err="1">
                  <a:solidFill>
                    <a:srgbClr val="000666"/>
                  </a:solidFill>
                  <a:latin typeface="Raleway"/>
                </a:rPr>
                <a:t>jaren</a:t>
              </a:r>
              <a:r>
                <a:rPr lang="en-US" sz="2350" dirty="0">
                  <a:solidFill>
                    <a:srgbClr val="000666"/>
                  </a:solidFill>
                  <a:latin typeface="Raleway"/>
                </a:rPr>
                <a:t> voor AOW)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bancair</a:t>
              </a: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E708BFAE-C12D-07D4-AD23-AB700A76B71B}"/>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BA938E60-8D82-3E45-FCB3-87272DBD7E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728A670A-4E28-F797-7120-EB3E4FBBC8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56594D38-C0C0-0DC9-3CAC-6D7D624160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87992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EE2D575-3161-90CD-B511-32AA271E8EB5}"/>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033A8B65-3E69-65CE-E053-985E9F822E35}"/>
              </a:ext>
            </a:extLst>
          </p:cNvPr>
          <p:cNvGrpSpPr/>
          <p:nvPr/>
        </p:nvGrpSpPr>
        <p:grpSpPr>
          <a:xfrm>
            <a:off x="766768" y="1164118"/>
            <a:ext cx="12339632" cy="8641687"/>
            <a:chOff x="0" y="-114300"/>
            <a:chExt cx="11773223" cy="9953369"/>
          </a:xfrm>
        </p:grpSpPr>
        <p:sp>
          <p:nvSpPr>
            <p:cNvPr id="3" name="TextBox 3">
              <a:extLst>
                <a:ext uri="{FF2B5EF4-FFF2-40B4-BE49-F238E27FC236}">
                  <a16:creationId xmlns="" xmlns:a16="http://schemas.microsoft.com/office/drawing/2014/main" id="{AE76E0FF-0439-FCFA-9240-DCFF711184EA}"/>
                </a:ext>
              </a:extLst>
            </p:cNvPr>
            <p:cNvSpPr txBox="1"/>
            <p:nvPr/>
          </p:nvSpPr>
          <p:spPr>
            <a:xfrm>
              <a:off x="0" y="-114300"/>
              <a:ext cx="11773223" cy="99125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3. </a:t>
              </a:r>
              <a:r>
                <a:rPr lang="nl-NL" sz="3600" b="1" dirty="0">
                  <a:solidFill>
                    <a:srgbClr val="000666"/>
                  </a:solidFill>
                  <a:latin typeface="Raleway"/>
                </a:rPr>
                <a:t>Kies het startmoment en de duur van de uitkeringen</a:t>
              </a:r>
            </a:p>
          </p:txBody>
        </p:sp>
        <p:sp>
          <p:nvSpPr>
            <p:cNvPr id="6" name="TextBox 6">
              <a:extLst>
                <a:ext uri="{FF2B5EF4-FFF2-40B4-BE49-F238E27FC236}">
                  <a16:creationId xmlns="" xmlns:a16="http://schemas.microsoft.com/office/drawing/2014/main" id="{33809AEE-C4A4-3EB0-71E5-30717B02BA46}"/>
                </a:ext>
              </a:extLst>
            </p:cNvPr>
            <p:cNvSpPr txBox="1"/>
            <p:nvPr/>
          </p:nvSpPr>
          <p:spPr>
            <a:xfrm>
              <a:off x="0" y="2542430"/>
              <a:ext cx="11773223" cy="7296639"/>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r>
                <a:rPr lang="en-US" sz="2350" dirty="0" err="1">
                  <a:solidFill>
                    <a:srgbClr val="000666"/>
                  </a:solidFill>
                  <a:latin typeface="Raleway"/>
                </a:rPr>
                <a:t>Hoofdregel</a:t>
              </a:r>
              <a:r>
                <a:rPr lang="en-US" sz="2350" dirty="0">
                  <a:solidFill>
                    <a:srgbClr val="000666"/>
                  </a:solidFill>
                  <a:latin typeface="Raleway"/>
                </a:rPr>
                <a:t> </a:t>
              </a:r>
              <a:r>
                <a:rPr lang="en-US" sz="2350" dirty="0" err="1">
                  <a:solidFill>
                    <a:srgbClr val="000666"/>
                  </a:solidFill>
                  <a:latin typeface="Raleway"/>
                </a:rPr>
                <a:t>levenslange</a:t>
              </a:r>
              <a:r>
                <a:rPr lang="en-US" sz="2350" dirty="0">
                  <a:solidFill>
                    <a:srgbClr val="000666"/>
                  </a:solidFill>
                  <a:latin typeface="Raleway"/>
                </a:rPr>
                <a:t> </a:t>
              </a:r>
              <a:r>
                <a:rPr lang="en-US" sz="2350" dirty="0" err="1">
                  <a:solidFill>
                    <a:srgbClr val="000666"/>
                  </a:solidFill>
                  <a:latin typeface="Raleway"/>
                </a:rPr>
                <a:t>lijfrente</a:t>
              </a:r>
              <a:endParaRPr lang="en-US" sz="2350" dirty="0">
                <a:solidFill>
                  <a:srgbClr val="000666"/>
                </a:solidFill>
                <a:latin typeface="Raleway"/>
              </a:endParaRPr>
            </a:p>
            <a:p>
              <a:pPr>
                <a:lnSpc>
                  <a:spcPts val="3760"/>
                </a:lnSpc>
              </a:pPr>
              <a:r>
                <a:rPr lang="en-US" sz="2350" dirty="0">
                  <a:solidFill>
                    <a:srgbClr val="000666"/>
                  </a:solidFill>
                  <a:latin typeface="Raleway"/>
                </a:rPr>
                <a:t>	- Ingang </a:t>
              </a:r>
              <a:r>
                <a:rPr lang="en-US" sz="2350" dirty="0" err="1">
                  <a:solidFill>
                    <a:srgbClr val="000666"/>
                  </a:solidFill>
                  <a:latin typeface="Raleway"/>
                </a:rPr>
                <a:t>vanaf</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tot </a:t>
              </a:r>
              <a:r>
                <a:rPr lang="en-US" sz="2350" dirty="0" err="1">
                  <a:solidFill>
                    <a:srgbClr val="000666"/>
                  </a:solidFill>
                  <a:latin typeface="Raleway"/>
                </a:rPr>
                <a:t>uiterlijk</a:t>
              </a:r>
              <a:r>
                <a:rPr lang="en-US" sz="2350" dirty="0">
                  <a:solidFill>
                    <a:srgbClr val="000666"/>
                  </a:solidFill>
                  <a:latin typeface="Raleway"/>
                </a:rPr>
                <a:t> 5 </a:t>
              </a:r>
              <a:r>
                <a:rPr lang="en-US" sz="2350" dirty="0" err="1">
                  <a:solidFill>
                    <a:srgbClr val="000666"/>
                  </a:solidFill>
                  <a:latin typeface="Raleway"/>
                </a:rPr>
                <a:t>jaar</a:t>
              </a:r>
              <a:r>
                <a:rPr lang="en-US" sz="2350" dirty="0">
                  <a:solidFill>
                    <a:srgbClr val="000666"/>
                  </a:solidFill>
                  <a:latin typeface="Raleway"/>
                </a:rPr>
                <a:t> </a:t>
              </a:r>
              <a:r>
                <a:rPr lang="en-US" sz="2350" dirty="0" err="1">
                  <a:solidFill>
                    <a:srgbClr val="000666"/>
                  </a:solidFill>
                  <a:latin typeface="Raleway"/>
                </a:rPr>
                <a:t>daarna</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a:t>
              </a:r>
              <a:r>
                <a:rPr lang="en-US" sz="2350" dirty="0" err="1">
                  <a:solidFill>
                    <a:srgbClr val="000666"/>
                  </a:solidFill>
                  <a:latin typeface="Raleway"/>
                </a:rPr>
                <a:t>levenslang</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20 </a:t>
              </a:r>
              <a:r>
                <a:rPr lang="en-US" sz="2350" dirty="0" err="1">
                  <a:solidFill>
                    <a:srgbClr val="000666"/>
                  </a:solidFill>
                  <a:latin typeface="Raleway"/>
                </a:rPr>
                <a:t>jaar</a:t>
              </a:r>
              <a:r>
                <a:rPr lang="en-US" sz="2350" dirty="0">
                  <a:solidFill>
                    <a:srgbClr val="000666"/>
                  </a:solidFill>
                  <a:latin typeface="Raleway"/>
                </a:rPr>
                <a:t> of </a:t>
              </a:r>
              <a:r>
                <a:rPr lang="en-US" sz="2350" dirty="0" err="1">
                  <a:solidFill>
                    <a:srgbClr val="000666"/>
                  </a:solidFill>
                  <a:latin typeface="Raleway"/>
                </a:rPr>
                <a:t>langer</a:t>
              </a:r>
              <a:r>
                <a:rPr lang="en-US" sz="2350" dirty="0">
                  <a:solidFill>
                    <a:srgbClr val="000666"/>
                  </a:solidFill>
                  <a:latin typeface="Raleway"/>
                </a:rPr>
                <a:t> (+ </a:t>
              </a:r>
              <a:r>
                <a:rPr lang="en-US" sz="2350" dirty="0" err="1">
                  <a:solidFill>
                    <a:srgbClr val="000666"/>
                  </a:solidFill>
                  <a:latin typeface="Raleway"/>
                </a:rPr>
                <a:t>aantal</a:t>
              </a:r>
              <a:r>
                <a:rPr lang="en-US" sz="2350" dirty="0">
                  <a:solidFill>
                    <a:srgbClr val="000666"/>
                  </a:solidFill>
                  <a:latin typeface="Raleway"/>
                </a:rPr>
                <a:t> </a:t>
              </a:r>
              <a:r>
                <a:rPr lang="en-US" sz="2350" dirty="0" err="1">
                  <a:solidFill>
                    <a:srgbClr val="000666"/>
                  </a:solidFill>
                  <a:latin typeface="Raleway"/>
                </a:rPr>
                <a:t>jaren</a:t>
              </a:r>
              <a:r>
                <a:rPr lang="en-US" sz="2350" dirty="0">
                  <a:solidFill>
                    <a:srgbClr val="000666"/>
                  </a:solidFill>
                  <a:latin typeface="Raleway"/>
                </a:rPr>
                <a:t> voor AOW)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bancair</a:t>
              </a: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Bijregel</a:t>
              </a:r>
              <a:r>
                <a:rPr lang="en-US" sz="2350" dirty="0">
                  <a:solidFill>
                    <a:srgbClr val="000666"/>
                  </a:solidFill>
                  <a:latin typeface="Raleway"/>
                </a:rPr>
                <a:t> </a:t>
              </a:r>
              <a:r>
                <a:rPr lang="en-US" sz="2350" dirty="0" err="1">
                  <a:solidFill>
                    <a:srgbClr val="000666"/>
                  </a:solidFill>
                  <a:latin typeface="Raleway"/>
                </a:rPr>
                <a:t>tijdelijke</a:t>
              </a:r>
              <a:r>
                <a:rPr lang="en-US" sz="2350" dirty="0">
                  <a:solidFill>
                    <a:srgbClr val="000666"/>
                  </a:solidFill>
                  <a:latin typeface="Raleway"/>
                </a:rPr>
                <a:t> </a:t>
              </a:r>
              <a:r>
                <a:rPr lang="en-US" sz="2350" dirty="0" err="1">
                  <a:solidFill>
                    <a:srgbClr val="000666"/>
                  </a:solidFill>
                  <a:latin typeface="Raleway"/>
                </a:rPr>
                <a:t>lijfrente</a:t>
              </a:r>
              <a:r>
                <a:rPr lang="en-US" sz="2350" dirty="0">
                  <a:solidFill>
                    <a:srgbClr val="000666"/>
                  </a:solidFill>
                  <a:latin typeface="Raleway"/>
                </a:rPr>
                <a:t>:</a:t>
              </a:r>
            </a:p>
            <a:p>
              <a:pPr lvl="0">
                <a:lnSpc>
                  <a:spcPts val="3760"/>
                </a:lnSpc>
              </a:pPr>
              <a:r>
                <a:rPr lang="en-US" sz="2350" dirty="0">
                  <a:solidFill>
                    <a:srgbClr val="000666"/>
                  </a:solidFill>
                  <a:latin typeface="Raleway"/>
                </a:rPr>
                <a:t>	- Ingang </a:t>
              </a:r>
              <a:r>
                <a:rPr lang="en-US" sz="2350" dirty="0" err="1">
                  <a:solidFill>
                    <a:srgbClr val="000666"/>
                  </a:solidFill>
                  <a:latin typeface="Raleway"/>
                </a:rPr>
                <a:t>vanaf</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tot </a:t>
              </a:r>
              <a:r>
                <a:rPr lang="en-US" sz="2350" dirty="0" err="1">
                  <a:solidFill>
                    <a:srgbClr val="000666"/>
                  </a:solidFill>
                  <a:latin typeface="Raleway"/>
                </a:rPr>
                <a:t>uiterlijk</a:t>
              </a:r>
              <a:r>
                <a:rPr lang="en-US" sz="2350" dirty="0">
                  <a:solidFill>
                    <a:srgbClr val="000666"/>
                  </a:solidFill>
                  <a:latin typeface="Raleway"/>
                </a:rPr>
                <a:t> 5 </a:t>
              </a:r>
              <a:r>
                <a:rPr lang="en-US" sz="2350" dirty="0" err="1">
                  <a:solidFill>
                    <a:srgbClr val="000666"/>
                  </a:solidFill>
                  <a:latin typeface="Raleway"/>
                </a:rPr>
                <a:t>jaar</a:t>
              </a:r>
              <a:r>
                <a:rPr lang="en-US" sz="2350" dirty="0">
                  <a:solidFill>
                    <a:srgbClr val="000666"/>
                  </a:solidFill>
                  <a:latin typeface="Raleway"/>
                </a:rPr>
                <a:t> </a:t>
              </a:r>
              <a:r>
                <a:rPr lang="en-US" sz="2350" dirty="0" err="1">
                  <a:solidFill>
                    <a:srgbClr val="000666"/>
                  </a:solidFill>
                  <a:latin typeface="Raleway"/>
                </a:rPr>
                <a:t>daarna</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Looptijd</a:t>
              </a:r>
              <a:r>
                <a:rPr lang="en-US" sz="2350" dirty="0">
                  <a:solidFill>
                    <a:srgbClr val="000666"/>
                  </a:solidFill>
                  <a:latin typeface="Raleway"/>
                </a:rPr>
                <a:t> </a:t>
              </a:r>
              <a:r>
                <a:rPr lang="en-US" sz="2350" dirty="0" err="1">
                  <a:solidFill>
                    <a:srgbClr val="000666"/>
                  </a:solidFill>
                  <a:latin typeface="Raleway"/>
                </a:rPr>
                <a:t>minimaal</a:t>
              </a:r>
              <a:r>
                <a:rPr lang="en-US" sz="2350" dirty="0">
                  <a:solidFill>
                    <a:srgbClr val="000666"/>
                  </a:solidFill>
                  <a:latin typeface="Raleway"/>
                </a:rPr>
                <a:t> 5 </a:t>
              </a:r>
              <a:r>
                <a:rPr lang="en-US" sz="2350" dirty="0" err="1">
                  <a:solidFill>
                    <a:srgbClr val="000666"/>
                  </a:solidFill>
                  <a:latin typeface="Raleway"/>
                </a:rPr>
                <a:t>jaar</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a:t>
              </a:r>
              <a:r>
                <a:rPr lang="en-US" sz="2350" dirty="0" err="1">
                  <a:solidFill>
                    <a:srgbClr val="000666"/>
                  </a:solidFill>
                  <a:latin typeface="Raleway"/>
                </a:rPr>
                <a:t>maximaal</a:t>
              </a:r>
              <a:r>
                <a:rPr lang="en-US" sz="2350" dirty="0">
                  <a:solidFill>
                    <a:srgbClr val="000666"/>
                  </a:solidFill>
                  <a:latin typeface="Raleway"/>
                </a:rPr>
                <a:t> € 26.781,- per </a:t>
              </a:r>
              <a:r>
                <a:rPr lang="en-US" sz="2350" dirty="0" err="1">
                  <a:solidFill>
                    <a:srgbClr val="000666"/>
                  </a:solidFill>
                  <a:latin typeface="Raleway"/>
                </a:rPr>
                <a:t>jaar</a:t>
              </a: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p:txBody>
        </p:sp>
      </p:grpSp>
      <p:grpSp>
        <p:nvGrpSpPr>
          <p:cNvPr id="9" name="Group 9">
            <a:extLst>
              <a:ext uri="{FF2B5EF4-FFF2-40B4-BE49-F238E27FC236}">
                <a16:creationId xmlns="" xmlns:a16="http://schemas.microsoft.com/office/drawing/2014/main" id="{69F82882-63FC-61DE-34C4-72D3EA974C9B}"/>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47AA802F-17E8-BB17-5A48-F0B2F4DCB79B}"/>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704862D4-D343-5F05-1EE0-38674228C51A}"/>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E961D0CF-9263-83C0-A40D-13C6F3FAF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32D5FFB9-E57C-E4F7-EB0A-92336DEBBDC4}"/>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AFA6D36F-49D0-F01F-1B7A-3867C7BFDE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678A38BA-1C05-82B0-796C-3058970B8F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6B76DDB1-1E34-5E6C-231F-387753FBFC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3050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3CC94E5-165A-2E3B-209B-83917AB01387}"/>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19BBBFB5-B710-00AA-42A3-1086B4771C23}"/>
              </a:ext>
            </a:extLst>
          </p:cNvPr>
          <p:cNvGrpSpPr/>
          <p:nvPr/>
        </p:nvGrpSpPr>
        <p:grpSpPr>
          <a:xfrm>
            <a:off x="766768" y="1164118"/>
            <a:ext cx="12339632" cy="9128999"/>
            <a:chOff x="0" y="-114300"/>
            <a:chExt cx="11773223" cy="10514648"/>
          </a:xfrm>
        </p:grpSpPr>
        <p:sp>
          <p:nvSpPr>
            <p:cNvPr id="3" name="TextBox 3">
              <a:extLst>
                <a:ext uri="{FF2B5EF4-FFF2-40B4-BE49-F238E27FC236}">
                  <a16:creationId xmlns="" xmlns:a16="http://schemas.microsoft.com/office/drawing/2014/main" id="{8A991853-E561-7646-27CF-461F1DC04BBF}"/>
                </a:ext>
              </a:extLst>
            </p:cNvPr>
            <p:cNvSpPr txBox="1"/>
            <p:nvPr/>
          </p:nvSpPr>
          <p:spPr>
            <a:xfrm>
              <a:off x="0" y="-114300"/>
              <a:ext cx="11773223" cy="99125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3. </a:t>
              </a:r>
              <a:r>
                <a:rPr lang="nl-NL" sz="3600" b="1" dirty="0">
                  <a:solidFill>
                    <a:srgbClr val="000666"/>
                  </a:solidFill>
                  <a:latin typeface="Raleway"/>
                </a:rPr>
                <a:t>Kies het startmoment en de duur van de uitkeringen</a:t>
              </a:r>
            </a:p>
          </p:txBody>
        </p:sp>
        <p:sp>
          <p:nvSpPr>
            <p:cNvPr id="6" name="TextBox 6">
              <a:extLst>
                <a:ext uri="{FF2B5EF4-FFF2-40B4-BE49-F238E27FC236}">
                  <a16:creationId xmlns="" xmlns:a16="http://schemas.microsoft.com/office/drawing/2014/main" id="{F4DBB08A-ECAB-6726-F7F7-BC093438CD19}"/>
                </a:ext>
              </a:extLst>
            </p:cNvPr>
            <p:cNvSpPr txBox="1"/>
            <p:nvPr/>
          </p:nvSpPr>
          <p:spPr>
            <a:xfrm>
              <a:off x="0" y="2542430"/>
              <a:ext cx="11773223" cy="7857918"/>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r>
                <a:rPr lang="en-US" sz="2350" dirty="0" err="1">
                  <a:solidFill>
                    <a:srgbClr val="000666"/>
                  </a:solidFill>
                  <a:latin typeface="Raleway"/>
                </a:rPr>
                <a:t>Hoofdregel</a:t>
              </a:r>
              <a:r>
                <a:rPr lang="en-US" sz="2350" dirty="0">
                  <a:solidFill>
                    <a:srgbClr val="000666"/>
                  </a:solidFill>
                  <a:latin typeface="Raleway"/>
                </a:rPr>
                <a:t> </a:t>
              </a:r>
              <a:r>
                <a:rPr lang="en-US" sz="2350" dirty="0" err="1">
                  <a:solidFill>
                    <a:srgbClr val="000666"/>
                  </a:solidFill>
                  <a:latin typeface="Raleway"/>
                </a:rPr>
                <a:t>levenslange</a:t>
              </a:r>
              <a:r>
                <a:rPr lang="en-US" sz="2350" dirty="0">
                  <a:solidFill>
                    <a:srgbClr val="000666"/>
                  </a:solidFill>
                  <a:latin typeface="Raleway"/>
                </a:rPr>
                <a:t> </a:t>
              </a:r>
              <a:r>
                <a:rPr lang="en-US" sz="2350" dirty="0" err="1">
                  <a:solidFill>
                    <a:srgbClr val="000666"/>
                  </a:solidFill>
                  <a:latin typeface="Raleway"/>
                </a:rPr>
                <a:t>lijfrente</a:t>
              </a:r>
              <a:endParaRPr lang="en-US" sz="2350" dirty="0">
                <a:solidFill>
                  <a:srgbClr val="000666"/>
                </a:solidFill>
                <a:latin typeface="Raleway"/>
              </a:endParaRPr>
            </a:p>
            <a:p>
              <a:pPr>
                <a:lnSpc>
                  <a:spcPts val="3760"/>
                </a:lnSpc>
              </a:pPr>
              <a:r>
                <a:rPr lang="en-US" sz="2350" dirty="0">
                  <a:solidFill>
                    <a:srgbClr val="000666"/>
                  </a:solidFill>
                  <a:latin typeface="Raleway"/>
                </a:rPr>
                <a:t>	- Ingang </a:t>
              </a:r>
              <a:r>
                <a:rPr lang="en-US" sz="2350" dirty="0" err="1">
                  <a:solidFill>
                    <a:srgbClr val="000666"/>
                  </a:solidFill>
                  <a:latin typeface="Raleway"/>
                </a:rPr>
                <a:t>vanaf</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tot </a:t>
              </a:r>
              <a:r>
                <a:rPr lang="en-US" sz="2350" dirty="0" err="1">
                  <a:solidFill>
                    <a:srgbClr val="000666"/>
                  </a:solidFill>
                  <a:latin typeface="Raleway"/>
                </a:rPr>
                <a:t>uiterlijk</a:t>
              </a:r>
              <a:r>
                <a:rPr lang="en-US" sz="2350" dirty="0">
                  <a:solidFill>
                    <a:srgbClr val="000666"/>
                  </a:solidFill>
                  <a:latin typeface="Raleway"/>
                </a:rPr>
                <a:t> 5 </a:t>
              </a:r>
              <a:r>
                <a:rPr lang="en-US" sz="2350" dirty="0" err="1">
                  <a:solidFill>
                    <a:srgbClr val="000666"/>
                  </a:solidFill>
                  <a:latin typeface="Raleway"/>
                </a:rPr>
                <a:t>jaar</a:t>
              </a:r>
              <a:r>
                <a:rPr lang="en-US" sz="2350" dirty="0">
                  <a:solidFill>
                    <a:srgbClr val="000666"/>
                  </a:solidFill>
                  <a:latin typeface="Raleway"/>
                </a:rPr>
                <a:t> </a:t>
              </a:r>
              <a:r>
                <a:rPr lang="en-US" sz="2350" dirty="0" err="1">
                  <a:solidFill>
                    <a:srgbClr val="000666"/>
                  </a:solidFill>
                  <a:latin typeface="Raleway"/>
                </a:rPr>
                <a:t>daarna</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a:t>
              </a:r>
              <a:r>
                <a:rPr lang="en-US" sz="2350" dirty="0" err="1">
                  <a:solidFill>
                    <a:srgbClr val="000666"/>
                  </a:solidFill>
                  <a:latin typeface="Raleway"/>
                </a:rPr>
                <a:t>levenslang</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verzekeraar</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20 </a:t>
              </a:r>
              <a:r>
                <a:rPr lang="en-US" sz="2350" dirty="0" err="1">
                  <a:solidFill>
                    <a:srgbClr val="000666"/>
                  </a:solidFill>
                  <a:latin typeface="Raleway"/>
                </a:rPr>
                <a:t>jaar</a:t>
              </a:r>
              <a:r>
                <a:rPr lang="en-US" sz="2350" dirty="0">
                  <a:solidFill>
                    <a:srgbClr val="000666"/>
                  </a:solidFill>
                  <a:latin typeface="Raleway"/>
                </a:rPr>
                <a:t> of </a:t>
              </a:r>
              <a:r>
                <a:rPr lang="en-US" sz="2350" dirty="0" err="1">
                  <a:solidFill>
                    <a:srgbClr val="000666"/>
                  </a:solidFill>
                  <a:latin typeface="Raleway"/>
                </a:rPr>
                <a:t>langer</a:t>
              </a:r>
              <a:r>
                <a:rPr lang="en-US" sz="2350" dirty="0">
                  <a:solidFill>
                    <a:srgbClr val="000666"/>
                  </a:solidFill>
                  <a:latin typeface="Raleway"/>
                </a:rPr>
                <a:t> (+ </a:t>
              </a:r>
              <a:r>
                <a:rPr lang="en-US" sz="2350" dirty="0" err="1">
                  <a:solidFill>
                    <a:srgbClr val="000666"/>
                  </a:solidFill>
                  <a:latin typeface="Raleway"/>
                </a:rPr>
                <a:t>aantal</a:t>
              </a:r>
              <a:r>
                <a:rPr lang="en-US" sz="2350" dirty="0">
                  <a:solidFill>
                    <a:srgbClr val="000666"/>
                  </a:solidFill>
                  <a:latin typeface="Raleway"/>
                </a:rPr>
                <a:t> </a:t>
              </a:r>
              <a:r>
                <a:rPr lang="en-US" sz="2350" dirty="0" err="1">
                  <a:solidFill>
                    <a:srgbClr val="000666"/>
                  </a:solidFill>
                  <a:latin typeface="Raleway"/>
                </a:rPr>
                <a:t>jaren</a:t>
              </a:r>
              <a:r>
                <a:rPr lang="en-US" sz="2350" dirty="0">
                  <a:solidFill>
                    <a:srgbClr val="000666"/>
                  </a:solidFill>
                  <a:latin typeface="Raleway"/>
                </a:rPr>
                <a:t> voor AOW)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bancair</a:t>
              </a: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Bijregel</a:t>
              </a:r>
              <a:r>
                <a:rPr lang="en-US" sz="2350" dirty="0">
                  <a:solidFill>
                    <a:srgbClr val="000666"/>
                  </a:solidFill>
                  <a:latin typeface="Raleway"/>
                </a:rPr>
                <a:t> </a:t>
              </a:r>
              <a:r>
                <a:rPr lang="en-US" sz="2350" dirty="0" err="1">
                  <a:solidFill>
                    <a:srgbClr val="000666"/>
                  </a:solidFill>
                  <a:latin typeface="Raleway"/>
                </a:rPr>
                <a:t>tijdelijke</a:t>
              </a:r>
              <a:r>
                <a:rPr lang="en-US" sz="2350" dirty="0">
                  <a:solidFill>
                    <a:srgbClr val="000666"/>
                  </a:solidFill>
                  <a:latin typeface="Raleway"/>
                </a:rPr>
                <a:t> </a:t>
              </a:r>
              <a:r>
                <a:rPr lang="en-US" sz="2350" dirty="0" err="1">
                  <a:solidFill>
                    <a:srgbClr val="000666"/>
                  </a:solidFill>
                  <a:latin typeface="Raleway"/>
                </a:rPr>
                <a:t>lijfrente</a:t>
              </a:r>
              <a:r>
                <a:rPr lang="en-US" sz="2350" dirty="0">
                  <a:solidFill>
                    <a:srgbClr val="000666"/>
                  </a:solidFill>
                  <a:latin typeface="Raleway"/>
                </a:rPr>
                <a:t>:</a:t>
              </a:r>
            </a:p>
            <a:p>
              <a:pPr lvl="0">
                <a:lnSpc>
                  <a:spcPts val="3760"/>
                </a:lnSpc>
              </a:pPr>
              <a:r>
                <a:rPr lang="en-US" sz="2350" dirty="0">
                  <a:solidFill>
                    <a:srgbClr val="000666"/>
                  </a:solidFill>
                  <a:latin typeface="Raleway"/>
                </a:rPr>
                <a:t>	- Ingang </a:t>
              </a:r>
              <a:r>
                <a:rPr lang="en-US" sz="2350" dirty="0" err="1">
                  <a:solidFill>
                    <a:srgbClr val="000666"/>
                  </a:solidFill>
                  <a:latin typeface="Raleway"/>
                </a:rPr>
                <a:t>vanaf</a:t>
              </a:r>
              <a:r>
                <a:rPr lang="en-US" sz="2350" dirty="0">
                  <a:solidFill>
                    <a:srgbClr val="000666"/>
                  </a:solidFill>
                  <a:latin typeface="Raleway"/>
                </a:rPr>
                <a:t> AOW-</a:t>
              </a:r>
              <a:r>
                <a:rPr lang="en-US" sz="2350" dirty="0" err="1">
                  <a:solidFill>
                    <a:srgbClr val="000666"/>
                  </a:solidFill>
                  <a:latin typeface="Raleway"/>
                </a:rPr>
                <a:t>leeftijd</a:t>
              </a:r>
              <a:r>
                <a:rPr lang="en-US" sz="2350" dirty="0">
                  <a:solidFill>
                    <a:srgbClr val="000666"/>
                  </a:solidFill>
                  <a:latin typeface="Raleway"/>
                </a:rPr>
                <a:t> tot </a:t>
              </a:r>
              <a:r>
                <a:rPr lang="en-US" sz="2350" dirty="0" err="1">
                  <a:solidFill>
                    <a:srgbClr val="000666"/>
                  </a:solidFill>
                  <a:latin typeface="Raleway"/>
                </a:rPr>
                <a:t>uiterlijk</a:t>
              </a:r>
              <a:r>
                <a:rPr lang="en-US" sz="2350" dirty="0">
                  <a:solidFill>
                    <a:srgbClr val="000666"/>
                  </a:solidFill>
                  <a:latin typeface="Raleway"/>
                </a:rPr>
                <a:t> 5 </a:t>
              </a:r>
              <a:r>
                <a:rPr lang="en-US" sz="2350" dirty="0" err="1">
                  <a:solidFill>
                    <a:srgbClr val="000666"/>
                  </a:solidFill>
                  <a:latin typeface="Raleway"/>
                </a:rPr>
                <a:t>jaar</a:t>
              </a:r>
              <a:r>
                <a:rPr lang="en-US" sz="2350" dirty="0">
                  <a:solidFill>
                    <a:srgbClr val="000666"/>
                  </a:solidFill>
                  <a:latin typeface="Raleway"/>
                </a:rPr>
                <a:t> </a:t>
              </a:r>
              <a:r>
                <a:rPr lang="en-US" sz="2350" dirty="0" err="1">
                  <a:solidFill>
                    <a:srgbClr val="000666"/>
                  </a:solidFill>
                  <a:latin typeface="Raleway"/>
                </a:rPr>
                <a:t>daarna</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Looptijd</a:t>
              </a:r>
              <a:r>
                <a:rPr lang="en-US" sz="2350" dirty="0">
                  <a:solidFill>
                    <a:srgbClr val="000666"/>
                  </a:solidFill>
                  <a:latin typeface="Raleway"/>
                </a:rPr>
                <a:t> </a:t>
              </a:r>
              <a:r>
                <a:rPr lang="en-US" sz="2350" dirty="0" err="1">
                  <a:solidFill>
                    <a:srgbClr val="000666"/>
                  </a:solidFill>
                  <a:latin typeface="Raleway"/>
                </a:rPr>
                <a:t>minimaal</a:t>
              </a:r>
              <a:r>
                <a:rPr lang="en-US" sz="2350" dirty="0">
                  <a:solidFill>
                    <a:srgbClr val="000666"/>
                  </a:solidFill>
                  <a:latin typeface="Raleway"/>
                </a:rPr>
                <a:t> 5 </a:t>
              </a:r>
              <a:r>
                <a:rPr lang="en-US" sz="2350" dirty="0" err="1">
                  <a:solidFill>
                    <a:srgbClr val="000666"/>
                  </a:solidFill>
                  <a:latin typeface="Raleway"/>
                </a:rPr>
                <a:t>jaar</a:t>
              </a:r>
              <a:endParaRPr lang="en-US" sz="2350" dirty="0">
                <a:solidFill>
                  <a:srgbClr val="000666"/>
                </a:solidFill>
                <a:latin typeface="Raleway"/>
              </a:endParaRPr>
            </a:p>
            <a:p>
              <a:pPr lvl="0">
                <a:lnSpc>
                  <a:spcPts val="3760"/>
                </a:lnSpc>
              </a:pPr>
              <a:r>
                <a:rPr lang="en-US" sz="2350" dirty="0">
                  <a:solidFill>
                    <a:srgbClr val="000666"/>
                  </a:solidFill>
                  <a:latin typeface="Raleway"/>
                </a:rPr>
                <a:t>	- </a:t>
              </a:r>
              <a:r>
                <a:rPr lang="en-US" sz="2350" dirty="0" err="1">
                  <a:solidFill>
                    <a:srgbClr val="000666"/>
                  </a:solidFill>
                  <a:latin typeface="Raleway"/>
                </a:rPr>
                <a:t>Uitkering</a:t>
              </a:r>
              <a:r>
                <a:rPr lang="en-US" sz="2350" dirty="0">
                  <a:solidFill>
                    <a:srgbClr val="000666"/>
                  </a:solidFill>
                  <a:latin typeface="Raleway"/>
                </a:rPr>
                <a:t> </a:t>
              </a:r>
              <a:r>
                <a:rPr lang="en-US" sz="2350" dirty="0" err="1">
                  <a:solidFill>
                    <a:srgbClr val="000666"/>
                  </a:solidFill>
                  <a:latin typeface="Raleway"/>
                </a:rPr>
                <a:t>maximaal</a:t>
              </a:r>
              <a:r>
                <a:rPr lang="en-US" sz="2350" dirty="0">
                  <a:solidFill>
                    <a:srgbClr val="000666"/>
                  </a:solidFill>
                  <a:latin typeface="Raleway"/>
                </a:rPr>
                <a:t> € 26.781,- per </a:t>
              </a:r>
              <a:r>
                <a:rPr lang="en-US" sz="2350" dirty="0" err="1">
                  <a:solidFill>
                    <a:srgbClr val="000666"/>
                  </a:solidFill>
                  <a:latin typeface="Raleway"/>
                </a:rPr>
                <a:t>jaar</a:t>
              </a: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marL="342900" indent="-342900">
                <a:lnSpc>
                  <a:spcPts val="3760"/>
                </a:lnSpc>
                <a:buFont typeface="Arial" panose="020B0604020202020204" pitchFamily="34" charset="0"/>
                <a:buChar char="•"/>
              </a:pPr>
              <a:r>
                <a:rPr lang="en-US" sz="2350" dirty="0" err="1">
                  <a:solidFill>
                    <a:srgbClr val="000666"/>
                  </a:solidFill>
                  <a:latin typeface="Raleway"/>
                </a:rPr>
                <a:t>Stapelen</a:t>
              </a:r>
              <a:r>
                <a:rPr lang="en-US" sz="2350" dirty="0">
                  <a:solidFill>
                    <a:srgbClr val="000666"/>
                  </a:solidFill>
                  <a:latin typeface="Raleway"/>
                </a:rPr>
                <a:t> van </a:t>
              </a:r>
              <a:r>
                <a:rPr lang="en-US" sz="2350" dirty="0" err="1">
                  <a:solidFill>
                    <a:srgbClr val="000666"/>
                  </a:solidFill>
                  <a:latin typeface="Raleway"/>
                </a:rPr>
                <a:t>uitkeringen</a:t>
              </a:r>
              <a:r>
                <a:rPr lang="en-US" sz="2350" dirty="0">
                  <a:solidFill>
                    <a:srgbClr val="000666"/>
                  </a:solidFill>
                  <a:latin typeface="Raleway"/>
                </a:rPr>
                <a:t> mag </a:t>
              </a:r>
              <a:r>
                <a:rPr lang="en-US" sz="2350" dirty="0" err="1">
                  <a:solidFill>
                    <a:srgbClr val="000666"/>
                  </a:solidFill>
                  <a:latin typeface="Raleway"/>
                </a:rPr>
                <a:t>ook</a:t>
              </a:r>
              <a:r>
                <a:rPr lang="en-US" sz="2350" dirty="0">
                  <a:solidFill>
                    <a:srgbClr val="000666"/>
                  </a:solidFill>
                  <a:latin typeface="Raleway"/>
                </a:rPr>
                <a:t>, </a:t>
              </a:r>
              <a:r>
                <a:rPr lang="en-US" sz="2350" dirty="0" err="1">
                  <a:solidFill>
                    <a:srgbClr val="000666"/>
                  </a:solidFill>
                  <a:latin typeface="Raleway"/>
                </a:rPr>
                <a:t>deels</a:t>
              </a:r>
              <a:r>
                <a:rPr lang="en-US" sz="2350" dirty="0">
                  <a:solidFill>
                    <a:srgbClr val="000666"/>
                  </a:solidFill>
                  <a:latin typeface="Raleway"/>
                </a:rPr>
                <a:t> </a:t>
              </a:r>
              <a:r>
                <a:rPr lang="en-US" sz="2350" dirty="0" err="1">
                  <a:solidFill>
                    <a:srgbClr val="000666"/>
                  </a:solidFill>
                  <a:latin typeface="Raleway"/>
                </a:rPr>
                <a:t>levenslang</a:t>
              </a:r>
              <a:r>
                <a:rPr lang="en-US" sz="2350" dirty="0">
                  <a:solidFill>
                    <a:srgbClr val="000666"/>
                  </a:solidFill>
                  <a:latin typeface="Raleway"/>
                </a:rPr>
                <a:t> en </a:t>
              </a:r>
              <a:r>
                <a:rPr lang="en-US" sz="2350" dirty="0" err="1">
                  <a:solidFill>
                    <a:srgbClr val="000666"/>
                  </a:solidFill>
                  <a:latin typeface="Raleway"/>
                </a:rPr>
                <a:t>deels</a:t>
              </a:r>
              <a:r>
                <a:rPr lang="en-US" sz="2350" dirty="0">
                  <a:solidFill>
                    <a:srgbClr val="000666"/>
                  </a:solidFill>
                  <a:latin typeface="Raleway"/>
                </a:rPr>
                <a:t> </a:t>
              </a:r>
              <a:r>
                <a:rPr lang="en-US" sz="2350" dirty="0" err="1">
                  <a:solidFill>
                    <a:srgbClr val="000666"/>
                  </a:solidFill>
                  <a:latin typeface="Raleway"/>
                </a:rPr>
                <a:t>tijdelijk</a:t>
              </a: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a:p>
              <a:pPr lvl="0">
                <a:lnSpc>
                  <a:spcPts val="3760"/>
                </a:lnSpc>
              </a:pPr>
              <a:endParaRPr lang="en-US" sz="2350" dirty="0">
                <a:solidFill>
                  <a:srgbClr val="000666"/>
                </a:solidFill>
                <a:latin typeface="Raleway"/>
              </a:endParaRPr>
            </a:p>
          </p:txBody>
        </p:sp>
      </p:grpSp>
      <p:grpSp>
        <p:nvGrpSpPr>
          <p:cNvPr id="9" name="Group 9">
            <a:extLst>
              <a:ext uri="{FF2B5EF4-FFF2-40B4-BE49-F238E27FC236}">
                <a16:creationId xmlns="" xmlns:a16="http://schemas.microsoft.com/office/drawing/2014/main" id="{B55EEE22-51FE-F4E3-8FC1-DBB60C95F880}"/>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C964DBC0-56A8-9077-9F3E-0D9BFD101DB5}"/>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9A49FFF6-BA0C-1884-A162-5BF14671430A}"/>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38801CF2-FFD0-21D3-0352-915FC9AD8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D1300305-1F43-8133-6AEA-05313886629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278D7156-A78A-9522-8B27-4E383CA460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B32AE895-1663-37A6-E097-BDD3B4397C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00A169F0-BEA4-A797-F758-C9EF4E0520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725520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510E1A3-1270-187E-4FC2-134B47428154}"/>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EC7F511D-0991-7333-6AA6-102AD6B8DAEA}"/>
              </a:ext>
            </a:extLst>
          </p:cNvPr>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3. </a:t>
            </a:r>
            <a:r>
              <a:rPr lang="nl-NL" sz="3600" b="1" dirty="0">
                <a:solidFill>
                  <a:srgbClr val="000666"/>
                </a:solidFill>
                <a:latin typeface="Raleway"/>
              </a:rPr>
              <a:t>Kies het startmoment en de duur van de uitkeringen</a:t>
            </a:r>
          </a:p>
        </p:txBody>
      </p:sp>
      <p:grpSp>
        <p:nvGrpSpPr>
          <p:cNvPr id="9" name="Group 9">
            <a:extLst>
              <a:ext uri="{FF2B5EF4-FFF2-40B4-BE49-F238E27FC236}">
                <a16:creationId xmlns="" xmlns:a16="http://schemas.microsoft.com/office/drawing/2014/main" id="{BD7DA7CD-AF89-5CE4-4024-85A8D2581734}"/>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5D99EA25-CDCA-5429-88BA-C2A7F648B118}"/>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285CCCFB-5F5A-9F3E-A977-3F2654A2367E}"/>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83A15415-A5BB-073D-EF7C-334AAD2D9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5721C5B4-F2C1-2F2D-A9AB-14B218136AA8}"/>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0C753378-172A-C1EE-85B4-A20DBBA45A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8F6CBB15-07DB-9466-1728-F517A351C3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CDD55E72-6CB7-EA91-7CD1-F64B721E30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A6791298-101C-C71E-2FB1-D9E80AA4C26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002A003E-6210-306C-2AB3-F609B5BF4EEA}"/>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Afbeelding 1" descr="Afbeelding met tekst, schermopname, cirkel, Lettertype&#10;&#10;Automatisch gegenereerde beschrijving">
            <a:extLst>
              <a:ext uri="{FF2B5EF4-FFF2-40B4-BE49-F238E27FC236}">
                <a16:creationId xmlns="" xmlns:a16="http://schemas.microsoft.com/office/drawing/2014/main" id="{6EEE90A1-35C0-E7BF-7CBE-C29B571E00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4" y="2201159"/>
            <a:ext cx="10060799" cy="7545600"/>
          </a:xfrm>
          <a:prstGeom prst="rect">
            <a:avLst/>
          </a:prstGeom>
        </p:spPr>
      </p:pic>
    </p:spTree>
    <p:extLst>
      <p:ext uri="{BB962C8B-B14F-4D97-AF65-F5344CB8AC3E}">
        <p14:creationId xmlns:p14="http://schemas.microsoft.com/office/powerpoint/2010/main" val="698297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2324095"/>
            <a:chOff x="0" y="-114300"/>
            <a:chExt cx="11773223" cy="2676858"/>
          </a:xfrm>
        </p:grpSpPr>
        <p:sp>
          <p:nvSpPr>
            <p:cNvPr id="3" name="TextBox 3"/>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sp>
          <p:nvSpPr>
            <p:cNvPr id="6" name="TextBox 6"/>
            <p:cNvSpPr txBox="1"/>
            <p:nvPr/>
          </p:nvSpPr>
          <p:spPr>
            <a:xfrm>
              <a:off x="0" y="1497307"/>
              <a:ext cx="11773223" cy="1065251"/>
            </a:xfrm>
            <a:prstGeom prst="rect">
              <a:avLst/>
            </a:prstGeom>
          </p:spPr>
          <p:txBody>
            <a:bodyPr lIns="0" tIns="0" rIns="0" bIns="0" rtlCol="0" anchor="t">
              <a:spAutoFit/>
            </a:bodyPr>
            <a:lstStyle/>
            <a:p>
              <a:pPr lvl="0">
                <a:lnSpc>
                  <a:spcPts val="3760"/>
                </a:lnSpc>
              </a:pPr>
              <a:r>
                <a:rPr lang="nl-NL" sz="2350" dirty="0">
                  <a:solidFill>
                    <a:srgbClr val="000666"/>
                  </a:solidFill>
                  <a:latin typeface="Raleway"/>
                </a:rPr>
                <a:t>Welke keuzes maken mensen rondom de expiratie van lijfrente of </a:t>
              </a:r>
              <a:r>
                <a:rPr lang="nl-NL" sz="2350" dirty="0" err="1">
                  <a:solidFill>
                    <a:srgbClr val="000666"/>
                  </a:solidFill>
                  <a:latin typeface="Raleway"/>
                </a:rPr>
                <a:t>banksparen</a:t>
              </a:r>
              <a:r>
                <a:rPr lang="nl-NL" sz="2350" dirty="0">
                  <a:solidFill>
                    <a:srgbClr val="000666"/>
                  </a:solidFill>
                  <a:latin typeface="Raleway"/>
                </a:rPr>
                <a:t> en waarom?</a:t>
              </a: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pic>
        <p:nvPicPr>
          <p:cNvPr id="16" name="Afbeelding 15">
            <a:extLst>
              <a:ext uri="{FF2B5EF4-FFF2-40B4-BE49-F238E27FC236}">
                <a16:creationId xmlns="" xmlns:a16="http://schemas.microsoft.com/office/drawing/2014/main" id="{3B4D2EDF-38C6-FC6C-F0B8-EF604FDF244C}"/>
              </a:ext>
            </a:extLst>
          </p:cNvPr>
          <p:cNvPicPr>
            <a:picLocks noChangeAspect="1"/>
          </p:cNvPicPr>
          <p:nvPr/>
        </p:nvPicPr>
        <p:blipFill>
          <a:blip r:embed="rId4"/>
          <a:stretch>
            <a:fillRect/>
          </a:stretch>
        </p:blipFill>
        <p:spPr>
          <a:xfrm>
            <a:off x="602994" y="3916232"/>
            <a:ext cx="12927928" cy="3833653"/>
          </a:xfrm>
          <a:prstGeom prst="rect">
            <a:avLst/>
          </a:prstGeom>
        </p:spPr>
      </p:pic>
      <p:sp>
        <p:nvSpPr>
          <p:cNvPr id="18" name="Tekstvak 17">
            <a:extLst>
              <a:ext uri="{FF2B5EF4-FFF2-40B4-BE49-F238E27FC236}">
                <a16:creationId xmlns="" xmlns:a16="http://schemas.microsoft.com/office/drawing/2014/main" id="{91339745-649A-34E3-8F4A-443A3D9A6AD3}"/>
              </a:ext>
            </a:extLst>
          </p:cNvPr>
          <p:cNvSpPr txBox="1"/>
          <p:nvPr/>
        </p:nvSpPr>
        <p:spPr>
          <a:xfrm>
            <a:off x="766767" y="7629524"/>
            <a:ext cx="12764155" cy="1487651"/>
          </a:xfrm>
          <a:prstGeom prst="rect">
            <a:avLst/>
          </a:prstGeom>
          <a:noFill/>
        </p:spPr>
        <p:txBody>
          <a:bodyPr wrap="square">
            <a:spAutoFit/>
          </a:bodyPr>
          <a:lstStyle/>
          <a:p>
            <a:pPr lvl="0">
              <a:lnSpc>
                <a:spcPts val="3760"/>
              </a:lnSpc>
            </a:pPr>
            <a:endParaRPr lang="nl-NL" sz="1800" dirty="0">
              <a:solidFill>
                <a:srgbClr val="000666"/>
              </a:solidFill>
              <a:latin typeface="Raleway"/>
            </a:endParaRPr>
          </a:p>
          <a:p>
            <a:pPr lvl="0">
              <a:lnSpc>
                <a:spcPts val="3760"/>
              </a:lnSpc>
            </a:pPr>
            <a:r>
              <a:rPr lang="nl-NL" sz="1800" i="1" dirty="0">
                <a:solidFill>
                  <a:srgbClr val="000666"/>
                </a:solidFill>
                <a:latin typeface="Raleway"/>
              </a:rPr>
              <a:t>Doelgroep: </a:t>
            </a:r>
            <a:r>
              <a:rPr lang="nl-NL" i="1" dirty="0">
                <a:solidFill>
                  <a:srgbClr val="000666"/>
                </a:solidFill>
                <a:latin typeface="Raleway"/>
              </a:rPr>
              <a:t>Consumenten waarvan de lijfrenteverzekering/het bankspaarproduct recentelijk is geëxpireerd of dat op korte termijn zal doen (in de afgelopen of komende vijf jaar)</a:t>
            </a:r>
          </a:p>
        </p:txBody>
      </p:sp>
      <p:sp>
        <p:nvSpPr>
          <p:cNvPr id="15" name="Freeform 12">
            <a:extLst>
              <a:ext uri="{FF2B5EF4-FFF2-40B4-BE49-F238E27FC236}">
                <a16:creationId xmlns="" xmlns:a16="http://schemas.microsoft.com/office/drawing/2014/main" id="{69571B9E-797E-A849-56C8-37E63588FF6F}"/>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7C446EE5-775A-269E-F6A6-2D582EC35E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D6BC1D97-6B09-F44C-4D18-CB4586951D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A1D62852-0691-7AC8-0696-6196A0FEA8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930793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A7C6C95-A819-072E-CD33-52E14DF8AA72}"/>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F206C77C-7228-6332-4125-0C45FFA4B6D6}"/>
              </a:ext>
            </a:extLst>
          </p:cNvPr>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3. </a:t>
            </a:r>
            <a:r>
              <a:rPr lang="nl-NL" sz="3600" b="1" dirty="0">
                <a:solidFill>
                  <a:srgbClr val="000666"/>
                </a:solidFill>
                <a:latin typeface="Raleway"/>
              </a:rPr>
              <a:t>Kies het startmoment en de duur van de uitkeringen</a:t>
            </a:r>
          </a:p>
        </p:txBody>
      </p:sp>
      <p:grpSp>
        <p:nvGrpSpPr>
          <p:cNvPr id="9" name="Group 9">
            <a:extLst>
              <a:ext uri="{FF2B5EF4-FFF2-40B4-BE49-F238E27FC236}">
                <a16:creationId xmlns="" xmlns:a16="http://schemas.microsoft.com/office/drawing/2014/main" id="{1C01E3FA-5B99-7307-251D-3245284244CC}"/>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E640013A-80AE-4BAE-6D61-B9BD39F638FB}"/>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9DC14066-939E-7406-A7F0-EB3B799675A6}"/>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DE390AD4-7756-AC4E-EB20-2D90D72C2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E32E6D53-DE0F-9740-A9E1-D318A77999EE}"/>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AF31A48D-44DB-9C16-A8C1-97A0685FBF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55908C06-3C1C-3317-0ABD-BC9A812D93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447E6EC9-3794-B0C4-D917-79CC9FDFEC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DF25DE56-125B-6962-5FE4-3E80D0C22F6F}"/>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671D7672-90CB-A76C-F20E-AE9EA97DE346}"/>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5" name="Afbeelding 4" descr="Afbeelding met tekst, schermopname, cirkel, Lettertype&#10;&#10;Automatisch gegenereerde beschrijving">
            <a:extLst>
              <a:ext uri="{FF2B5EF4-FFF2-40B4-BE49-F238E27FC236}">
                <a16:creationId xmlns="" xmlns:a16="http://schemas.microsoft.com/office/drawing/2014/main" id="{AFCE4157-182C-F108-0BD2-413D72DDF8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7947" y="2208736"/>
            <a:ext cx="8721798" cy="6541349"/>
          </a:xfrm>
          <a:prstGeom prst="rect">
            <a:avLst/>
          </a:prstGeom>
        </p:spPr>
      </p:pic>
      <p:pic>
        <p:nvPicPr>
          <p:cNvPr id="7" name="Afbeelding 6" descr="Afbeelding met tekst, schermopname, Lettertype, diagram&#10;&#10;Automatisch gegenereerde beschrijving">
            <a:extLst>
              <a:ext uri="{FF2B5EF4-FFF2-40B4-BE49-F238E27FC236}">
                <a16:creationId xmlns="" xmlns:a16="http://schemas.microsoft.com/office/drawing/2014/main" id="{F95FE384-4FE3-A12E-E116-EC8F86308D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6185" y="2208736"/>
            <a:ext cx="10060798" cy="7545600"/>
          </a:xfrm>
          <a:prstGeom prst="rect">
            <a:avLst/>
          </a:prstGeom>
        </p:spPr>
      </p:pic>
    </p:spTree>
    <p:extLst>
      <p:ext uri="{BB962C8B-B14F-4D97-AF65-F5344CB8AC3E}">
        <p14:creationId xmlns:p14="http://schemas.microsoft.com/office/powerpoint/2010/main" val="3991722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endParaRPr lang="en-US" sz="3600" b="1" dirty="0">
              <a:solidFill>
                <a:srgbClr val="000666"/>
              </a:solidFill>
              <a:latin typeface="Raleway Bold"/>
            </a:endParaRP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1436291"/>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de Jager is 66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 AOW is €35.700,- per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echtgenote</a:t>
            </a:r>
            <a:r>
              <a:rPr lang="en-US" sz="2350" dirty="0">
                <a:solidFill>
                  <a:srgbClr val="000066"/>
                </a:solidFill>
                <a:latin typeface="Raleway"/>
              </a:rPr>
              <a:t> is 59 en het </a:t>
            </a:r>
            <a:r>
              <a:rPr lang="en-US" sz="2350" dirty="0" err="1">
                <a:solidFill>
                  <a:srgbClr val="000066"/>
                </a:solidFill>
                <a:latin typeface="Raleway"/>
              </a:rPr>
              <a:t>pensioen</a:t>
            </a:r>
            <a:r>
              <a:rPr lang="en-US" sz="2350" dirty="0">
                <a:solidFill>
                  <a:srgbClr val="000066"/>
                </a:solidFill>
                <a:latin typeface="Raleway"/>
              </a:rPr>
              <a:t> t.z.t. is €19.000,- per </a:t>
            </a:r>
            <a:r>
              <a:rPr lang="en-US" sz="2350" dirty="0" err="1">
                <a:solidFill>
                  <a:srgbClr val="000066"/>
                </a:solidFill>
                <a:latin typeface="Raleway"/>
              </a:rPr>
              <a:t>jaar</a:t>
            </a:r>
            <a:r>
              <a:rPr lang="en-US" sz="2350" dirty="0">
                <a:solidFill>
                  <a:srgbClr val="000066"/>
                </a:solidFill>
                <a:latin typeface="Raleway"/>
              </a:rPr>
              <a:t>. Er is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redelijk</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en de </a:t>
            </a:r>
            <a:r>
              <a:rPr lang="en-US" sz="2350" dirty="0" err="1">
                <a:solidFill>
                  <a:srgbClr val="000066"/>
                </a:solidFill>
                <a:latin typeface="Raleway"/>
              </a:rPr>
              <a:t>woning</a:t>
            </a:r>
            <a:r>
              <a:rPr lang="en-US" sz="2350" dirty="0">
                <a:solidFill>
                  <a:srgbClr val="000066"/>
                </a:solidFill>
                <a:latin typeface="Raleway"/>
              </a:rPr>
              <a:t> is </a:t>
            </a:r>
            <a:r>
              <a:rPr lang="en-US" sz="2350" dirty="0" err="1">
                <a:solidFill>
                  <a:srgbClr val="000066"/>
                </a:solidFill>
                <a:latin typeface="Raleway"/>
              </a:rPr>
              <a:t>vrij</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lijfrentekapitaal</a:t>
            </a:r>
            <a:r>
              <a:rPr lang="en-US" sz="2350" dirty="0">
                <a:solidFill>
                  <a:srgbClr val="000066"/>
                </a:solidFill>
                <a:latin typeface="Raleway"/>
              </a:rPr>
              <a:t> van €143.000,- en </a:t>
            </a:r>
            <a:r>
              <a:rPr lang="en-US" sz="2350" dirty="0" err="1">
                <a:solidFill>
                  <a:srgbClr val="000066"/>
                </a:solidFill>
                <a:latin typeface="Raleway"/>
              </a:rPr>
              <a:t>stelt</a:t>
            </a:r>
            <a:r>
              <a:rPr lang="en-US" sz="2350" dirty="0">
                <a:solidFill>
                  <a:srgbClr val="000066"/>
                </a:solidFill>
                <a:latin typeface="Raleway"/>
              </a:rPr>
              <a:t> voor </a:t>
            </a:r>
            <a:r>
              <a:rPr lang="en-US" sz="2350" dirty="0" err="1">
                <a:solidFill>
                  <a:srgbClr val="000066"/>
                </a:solidFill>
                <a:latin typeface="Raleway"/>
              </a:rPr>
              <a:t>dit</a:t>
            </a:r>
            <a:r>
              <a:rPr lang="en-US" sz="2350" dirty="0">
                <a:solidFill>
                  <a:srgbClr val="000066"/>
                </a:solidFill>
                <a:latin typeface="Raleway"/>
              </a:rPr>
              <a:t> in 10 </a:t>
            </a:r>
            <a:r>
              <a:rPr lang="en-US" sz="2350" dirty="0" err="1">
                <a:solidFill>
                  <a:srgbClr val="000066"/>
                </a:solidFill>
                <a:latin typeface="Raleway"/>
              </a:rPr>
              <a:t>jaar</a:t>
            </a:r>
            <a:r>
              <a:rPr lang="en-US" sz="2350" dirty="0">
                <a:solidFill>
                  <a:srgbClr val="000066"/>
                </a:solidFill>
                <a:latin typeface="Raleway"/>
              </a:rPr>
              <a:t> te laten </a:t>
            </a:r>
            <a:r>
              <a:rPr lang="en-US" sz="2350" dirty="0" err="1">
                <a:solidFill>
                  <a:srgbClr val="000066"/>
                </a:solidFill>
                <a:latin typeface="Raleway"/>
              </a:rPr>
              <a:t>uitkeren</a:t>
            </a:r>
            <a:r>
              <a:rPr lang="en-US" sz="2350" dirty="0">
                <a:solidFill>
                  <a:srgbClr val="000066"/>
                </a:solidFill>
                <a:latin typeface="Raleway"/>
              </a:rPr>
              <a:t> </a:t>
            </a:r>
            <a:r>
              <a:rPr lang="en-US" sz="2350" dirty="0" err="1">
                <a:solidFill>
                  <a:srgbClr val="000066"/>
                </a:solidFill>
                <a:latin typeface="Raleway"/>
              </a:rPr>
              <a:t>o.b.v.</a:t>
            </a:r>
            <a:r>
              <a:rPr lang="en-US" sz="2350" dirty="0">
                <a:solidFill>
                  <a:srgbClr val="000066"/>
                </a:solidFill>
                <a:latin typeface="Raleway"/>
              </a:rPr>
              <a:t> </a:t>
            </a:r>
            <a:r>
              <a:rPr lang="en-US" sz="2350" dirty="0" err="1">
                <a:solidFill>
                  <a:srgbClr val="000066"/>
                </a:solidFill>
                <a:latin typeface="Raleway"/>
              </a:rPr>
              <a:t>banksparen</a:t>
            </a:r>
            <a:r>
              <a:rPr lang="en-US" sz="2350" dirty="0">
                <a:solidFill>
                  <a:srgbClr val="000066"/>
                </a:solidFill>
                <a:latin typeface="Raleway"/>
              </a:rPr>
              <a:t>.</a:t>
            </a:r>
          </a:p>
        </p:txBody>
      </p:sp>
      <p:sp>
        <p:nvSpPr>
          <p:cNvPr id="7" name="TextBox 6">
            <a:extLst>
              <a:ext uri="{FF2B5EF4-FFF2-40B4-BE49-F238E27FC236}">
                <a16:creationId xmlns="" xmlns:a16="http://schemas.microsoft.com/office/drawing/2014/main" id="{307E225B-014E-8777-A124-49AEA213F38C}"/>
              </a:ext>
            </a:extLst>
          </p:cNvPr>
          <p:cNvSpPr txBox="1"/>
          <p:nvPr/>
        </p:nvSpPr>
        <p:spPr>
          <a:xfrm>
            <a:off x="1409722" y="4626913"/>
            <a:ext cx="10620109" cy="370230"/>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p:txBody>
      </p:sp>
      <p:sp>
        <p:nvSpPr>
          <p:cNvPr id="4" name="Freeform 12">
            <a:extLst>
              <a:ext uri="{FF2B5EF4-FFF2-40B4-BE49-F238E27FC236}">
                <a16:creationId xmlns="" xmlns:a16="http://schemas.microsoft.com/office/drawing/2014/main" id="{E9B1B240-B602-C573-9B8C-5F3F6CB90443}"/>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43A963A1-A032-3063-289D-FF5B881C96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7BC26CD5-7B9E-5097-7340-21DC01B724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992CADA3-25E9-96D9-FE53-76D609610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969995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endParaRPr lang="en-US" sz="3600" b="1" dirty="0">
              <a:solidFill>
                <a:srgbClr val="000666"/>
              </a:solidFill>
              <a:latin typeface="Raleway Bold"/>
            </a:endParaRP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1436291"/>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de Jager is 66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 AOW is €35.700,- per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echtgenote</a:t>
            </a:r>
            <a:r>
              <a:rPr lang="en-US" sz="2350" dirty="0">
                <a:solidFill>
                  <a:srgbClr val="000066"/>
                </a:solidFill>
                <a:latin typeface="Raleway"/>
              </a:rPr>
              <a:t> is 59 en het </a:t>
            </a:r>
            <a:r>
              <a:rPr lang="en-US" sz="2350" dirty="0" err="1">
                <a:solidFill>
                  <a:srgbClr val="000066"/>
                </a:solidFill>
                <a:latin typeface="Raleway"/>
              </a:rPr>
              <a:t>pensioen</a:t>
            </a:r>
            <a:r>
              <a:rPr lang="en-US" sz="2350" dirty="0">
                <a:solidFill>
                  <a:srgbClr val="000066"/>
                </a:solidFill>
                <a:latin typeface="Raleway"/>
              </a:rPr>
              <a:t> t.z.t. is €19.000,- per </a:t>
            </a:r>
            <a:r>
              <a:rPr lang="en-US" sz="2350" dirty="0" err="1">
                <a:solidFill>
                  <a:srgbClr val="000066"/>
                </a:solidFill>
                <a:latin typeface="Raleway"/>
              </a:rPr>
              <a:t>jaar</a:t>
            </a:r>
            <a:r>
              <a:rPr lang="en-US" sz="2350" dirty="0">
                <a:solidFill>
                  <a:srgbClr val="000066"/>
                </a:solidFill>
                <a:latin typeface="Raleway"/>
              </a:rPr>
              <a:t>. Er is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redelijk</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en de </a:t>
            </a:r>
            <a:r>
              <a:rPr lang="en-US" sz="2350" dirty="0" err="1">
                <a:solidFill>
                  <a:srgbClr val="000066"/>
                </a:solidFill>
                <a:latin typeface="Raleway"/>
              </a:rPr>
              <a:t>woning</a:t>
            </a:r>
            <a:r>
              <a:rPr lang="en-US" sz="2350" dirty="0">
                <a:solidFill>
                  <a:srgbClr val="000066"/>
                </a:solidFill>
                <a:latin typeface="Raleway"/>
              </a:rPr>
              <a:t> is </a:t>
            </a:r>
            <a:r>
              <a:rPr lang="en-US" sz="2350" dirty="0" err="1">
                <a:solidFill>
                  <a:srgbClr val="000066"/>
                </a:solidFill>
                <a:latin typeface="Raleway"/>
              </a:rPr>
              <a:t>vrij</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lijfrentekapitaal</a:t>
            </a:r>
            <a:r>
              <a:rPr lang="en-US" sz="2350" dirty="0">
                <a:solidFill>
                  <a:srgbClr val="000066"/>
                </a:solidFill>
                <a:latin typeface="Raleway"/>
              </a:rPr>
              <a:t> van €143.000,- en </a:t>
            </a:r>
            <a:r>
              <a:rPr lang="en-US" sz="2350" dirty="0" err="1">
                <a:solidFill>
                  <a:srgbClr val="000066"/>
                </a:solidFill>
                <a:latin typeface="Raleway"/>
              </a:rPr>
              <a:t>stelt</a:t>
            </a:r>
            <a:r>
              <a:rPr lang="en-US" sz="2350" dirty="0">
                <a:solidFill>
                  <a:srgbClr val="000066"/>
                </a:solidFill>
                <a:latin typeface="Raleway"/>
              </a:rPr>
              <a:t> voor </a:t>
            </a:r>
            <a:r>
              <a:rPr lang="en-US" sz="2350" dirty="0" err="1">
                <a:solidFill>
                  <a:srgbClr val="000066"/>
                </a:solidFill>
                <a:latin typeface="Raleway"/>
              </a:rPr>
              <a:t>dit</a:t>
            </a:r>
            <a:r>
              <a:rPr lang="en-US" sz="2350" dirty="0">
                <a:solidFill>
                  <a:srgbClr val="000066"/>
                </a:solidFill>
                <a:latin typeface="Raleway"/>
              </a:rPr>
              <a:t> in 10 </a:t>
            </a:r>
            <a:r>
              <a:rPr lang="en-US" sz="2350" dirty="0" err="1">
                <a:solidFill>
                  <a:srgbClr val="000066"/>
                </a:solidFill>
                <a:latin typeface="Raleway"/>
              </a:rPr>
              <a:t>jaar</a:t>
            </a:r>
            <a:r>
              <a:rPr lang="en-US" sz="2350" dirty="0">
                <a:solidFill>
                  <a:srgbClr val="000066"/>
                </a:solidFill>
                <a:latin typeface="Raleway"/>
              </a:rPr>
              <a:t> te laten </a:t>
            </a:r>
            <a:r>
              <a:rPr lang="en-US" sz="2350" dirty="0" err="1">
                <a:solidFill>
                  <a:srgbClr val="000066"/>
                </a:solidFill>
                <a:latin typeface="Raleway"/>
              </a:rPr>
              <a:t>uitkeren</a:t>
            </a:r>
            <a:r>
              <a:rPr lang="en-US" sz="2350" dirty="0">
                <a:solidFill>
                  <a:srgbClr val="000066"/>
                </a:solidFill>
                <a:latin typeface="Raleway"/>
              </a:rPr>
              <a:t> </a:t>
            </a:r>
            <a:r>
              <a:rPr lang="en-US" sz="2350" dirty="0" err="1">
                <a:solidFill>
                  <a:srgbClr val="000066"/>
                </a:solidFill>
                <a:latin typeface="Raleway"/>
              </a:rPr>
              <a:t>o.b.v.</a:t>
            </a:r>
            <a:r>
              <a:rPr lang="en-US" sz="2350" dirty="0">
                <a:solidFill>
                  <a:srgbClr val="000066"/>
                </a:solidFill>
                <a:latin typeface="Raleway"/>
              </a:rPr>
              <a:t> </a:t>
            </a:r>
            <a:r>
              <a:rPr lang="en-US" sz="2350" dirty="0" err="1">
                <a:solidFill>
                  <a:srgbClr val="000066"/>
                </a:solidFill>
                <a:latin typeface="Raleway"/>
              </a:rPr>
              <a:t>banksparen</a:t>
            </a:r>
            <a:r>
              <a:rPr lang="en-US" sz="2350" dirty="0">
                <a:solidFill>
                  <a:srgbClr val="000066"/>
                </a:solidFill>
                <a:latin typeface="Raleway"/>
              </a:rPr>
              <a:t>.</a:t>
            </a:r>
          </a:p>
        </p:txBody>
      </p:sp>
      <p:sp>
        <p:nvSpPr>
          <p:cNvPr id="7" name="TextBox 6">
            <a:extLst>
              <a:ext uri="{FF2B5EF4-FFF2-40B4-BE49-F238E27FC236}">
                <a16:creationId xmlns="" xmlns:a16="http://schemas.microsoft.com/office/drawing/2014/main" id="{307E225B-014E-8777-A124-49AEA213F38C}"/>
              </a:ext>
            </a:extLst>
          </p:cNvPr>
          <p:cNvSpPr txBox="1"/>
          <p:nvPr/>
        </p:nvSpPr>
        <p:spPr>
          <a:xfrm>
            <a:off x="1409722" y="4626913"/>
            <a:ext cx="10620109" cy="2357953"/>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a:p>
            <a:pPr>
              <a:lnSpc>
                <a:spcPts val="3149"/>
              </a:lnSpc>
            </a:pPr>
            <a:r>
              <a:rPr lang="en-US" sz="2350" i="1" dirty="0" err="1">
                <a:solidFill>
                  <a:srgbClr val="000066"/>
                </a:solidFill>
                <a:latin typeface="Raleway" panose="020B0503030101060003" pitchFamily="34" charset="0"/>
              </a:rPr>
              <a:t>Indien</a:t>
            </a:r>
            <a:r>
              <a:rPr lang="en-US" sz="2350" i="1" dirty="0">
                <a:solidFill>
                  <a:srgbClr val="000066"/>
                </a:solidFill>
                <a:latin typeface="Raleway" panose="020B0503030101060003" pitchFamily="34" charset="0"/>
              </a:rPr>
              <a:t> </a:t>
            </a:r>
            <a:r>
              <a:rPr lang="en-US" sz="2350" i="1" dirty="0" err="1">
                <a:solidFill>
                  <a:srgbClr val="000066"/>
                </a:solidFill>
                <a:latin typeface="Raleway" panose="020B0503030101060003" pitchFamily="34" charset="0"/>
              </a:rPr>
              <a:t>gekozen</a:t>
            </a:r>
            <a:r>
              <a:rPr lang="en-US" sz="2350" i="1" dirty="0">
                <a:solidFill>
                  <a:srgbClr val="000066"/>
                </a:solidFill>
                <a:latin typeface="Raleway" panose="020B0503030101060003" pitchFamily="34" charset="0"/>
              </a:rPr>
              <a:t> </a:t>
            </a:r>
            <a:r>
              <a:rPr lang="en-US" sz="2350" i="1" dirty="0" err="1">
                <a:solidFill>
                  <a:srgbClr val="000066"/>
                </a:solidFill>
                <a:latin typeface="Raleway" panose="020B0503030101060003" pitchFamily="34" charset="0"/>
              </a:rPr>
              <a:t>wordt</a:t>
            </a:r>
            <a:r>
              <a:rPr lang="en-US" sz="2350" i="1" dirty="0">
                <a:solidFill>
                  <a:srgbClr val="000066"/>
                </a:solidFill>
                <a:latin typeface="Raleway" panose="020B0503030101060003" pitchFamily="34" charset="0"/>
              </a:rPr>
              <a:t> voor </a:t>
            </a:r>
            <a:r>
              <a:rPr lang="en-US" sz="2350" i="1" dirty="0" err="1">
                <a:solidFill>
                  <a:srgbClr val="000066"/>
                </a:solidFill>
                <a:latin typeface="Raleway" panose="020B0503030101060003" pitchFamily="34" charset="0"/>
              </a:rPr>
              <a:t>een</a:t>
            </a:r>
            <a:r>
              <a:rPr lang="en-US" sz="2350" i="1" dirty="0">
                <a:solidFill>
                  <a:srgbClr val="000066"/>
                </a:solidFill>
                <a:latin typeface="Raleway" panose="020B0503030101060003" pitchFamily="34" charset="0"/>
              </a:rPr>
              <a:t> </a:t>
            </a:r>
            <a:r>
              <a:rPr lang="en-US" sz="2350" i="1" dirty="0" err="1">
                <a:solidFill>
                  <a:srgbClr val="000066"/>
                </a:solidFill>
                <a:latin typeface="Raleway" panose="020B0503030101060003" pitchFamily="34" charset="0"/>
              </a:rPr>
              <a:t>looptijd</a:t>
            </a:r>
            <a:r>
              <a:rPr lang="en-US" sz="2350" i="1" dirty="0">
                <a:solidFill>
                  <a:srgbClr val="000066"/>
                </a:solidFill>
                <a:latin typeface="Raleway" panose="020B0503030101060003" pitchFamily="34" charset="0"/>
              </a:rPr>
              <a:t> van 10 </a:t>
            </a:r>
            <a:r>
              <a:rPr lang="en-US" sz="2350" i="1" dirty="0" err="1">
                <a:solidFill>
                  <a:srgbClr val="000066"/>
                </a:solidFill>
                <a:latin typeface="Raleway" panose="020B0503030101060003" pitchFamily="34" charset="0"/>
              </a:rPr>
              <a:t>jaar</a:t>
            </a:r>
            <a:r>
              <a:rPr lang="en-US" sz="2350" i="1" dirty="0">
                <a:solidFill>
                  <a:srgbClr val="000066"/>
                </a:solidFill>
                <a:latin typeface="Raleway" panose="020B0503030101060003" pitchFamily="34" charset="0"/>
              </a:rPr>
              <a:t> is de </a:t>
            </a:r>
            <a:r>
              <a:rPr lang="en-US" sz="2350" i="1" dirty="0" err="1">
                <a:solidFill>
                  <a:srgbClr val="000066"/>
                </a:solidFill>
                <a:latin typeface="Raleway" panose="020B0503030101060003" pitchFamily="34" charset="0"/>
              </a:rPr>
              <a:t>uitkering</a:t>
            </a:r>
            <a:r>
              <a:rPr lang="en-US" sz="2350" i="1" dirty="0">
                <a:solidFill>
                  <a:srgbClr val="000066"/>
                </a:solidFill>
                <a:latin typeface="Raleway" panose="020B0503030101060003" pitchFamily="34" charset="0"/>
              </a:rPr>
              <a:t> </a:t>
            </a:r>
            <a:r>
              <a:rPr lang="en-US" sz="2350" dirty="0">
                <a:solidFill>
                  <a:srgbClr val="000066"/>
                </a:solidFill>
                <a:latin typeface="Raleway"/>
              </a:rPr>
              <a:t>€</a:t>
            </a:r>
            <a:r>
              <a:rPr lang="en-US" sz="2350" i="1" dirty="0">
                <a:solidFill>
                  <a:srgbClr val="000066"/>
                </a:solidFill>
                <a:latin typeface="Raleway" panose="020B0503030101060003" pitchFamily="34" charset="0"/>
              </a:rPr>
              <a:t>16.000.</a:t>
            </a:r>
          </a:p>
          <a:p>
            <a:pPr marL="453390" lvl="1" indent="-226695">
              <a:lnSpc>
                <a:spcPts val="3149"/>
              </a:lnSpc>
              <a:buFont typeface="Arial"/>
              <a:buChar char="•"/>
            </a:pPr>
            <a:r>
              <a:rPr lang="en-US" sz="2350" dirty="0" err="1">
                <a:solidFill>
                  <a:srgbClr val="000066"/>
                </a:solidFill>
                <a:latin typeface="Raleway"/>
              </a:rPr>
              <a:t>Hiervan</a:t>
            </a:r>
            <a:r>
              <a:rPr lang="en-US" sz="2350" dirty="0">
                <a:solidFill>
                  <a:srgbClr val="000066"/>
                </a:solidFill>
                <a:latin typeface="Raleway"/>
              </a:rPr>
              <a:t> </a:t>
            </a:r>
            <a:r>
              <a:rPr lang="en-US" sz="2350" dirty="0" err="1">
                <a:solidFill>
                  <a:srgbClr val="000066"/>
                </a:solidFill>
                <a:latin typeface="Raleway"/>
              </a:rPr>
              <a:t>wordt</a:t>
            </a:r>
            <a:r>
              <a:rPr lang="en-US" sz="2350" dirty="0">
                <a:solidFill>
                  <a:srgbClr val="000066"/>
                </a:solidFill>
                <a:latin typeface="Raleway"/>
              </a:rPr>
              <a:t> de </a:t>
            </a:r>
            <a:r>
              <a:rPr lang="en-US" sz="2350" dirty="0" err="1">
                <a:solidFill>
                  <a:srgbClr val="000066"/>
                </a:solidFill>
                <a:latin typeface="Raleway"/>
              </a:rPr>
              <a:t>laatste</a:t>
            </a:r>
            <a:r>
              <a:rPr lang="en-US" sz="2350" dirty="0">
                <a:solidFill>
                  <a:srgbClr val="000066"/>
                </a:solidFill>
                <a:latin typeface="Raleway"/>
              </a:rPr>
              <a:t> €7.000,- (indirect) </a:t>
            </a:r>
            <a:r>
              <a:rPr lang="en-US" sz="2350" dirty="0" err="1">
                <a:solidFill>
                  <a:srgbClr val="000066"/>
                </a:solidFill>
                <a:latin typeface="Raleway"/>
              </a:rPr>
              <a:t>belast</a:t>
            </a:r>
            <a:r>
              <a:rPr lang="en-US" sz="2350" dirty="0">
                <a:solidFill>
                  <a:srgbClr val="000066"/>
                </a:solidFill>
                <a:latin typeface="Raleway"/>
              </a:rPr>
              <a:t> </a:t>
            </a:r>
            <a:r>
              <a:rPr lang="en-US" sz="2350" dirty="0" err="1">
                <a:solidFill>
                  <a:srgbClr val="000066"/>
                </a:solidFill>
                <a:latin typeface="Raleway"/>
              </a:rPr>
              <a:t>tegen</a:t>
            </a:r>
            <a:r>
              <a:rPr lang="en-US" sz="2350" dirty="0">
                <a:solidFill>
                  <a:srgbClr val="000066"/>
                </a:solidFill>
                <a:latin typeface="Raleway"/>
              </a:rPr>
              <a:t> ca. 60% (</a:t>
            </a:r>
            <a:r>
              <a:rPr lang="en-US" sz="2350" dirty="0" err="1">
                <a:solidFill>
                  <a:srgbClr val="000066"/>
                </a:solidFill>
                <a:latin typeface="Raleway"/>
              </a:rPr>
              <a:t>netto</a:t>
            </a:r>
            <a:r>
              <a:rPr lang="en-US" sz="2350" dirty="0">
                <a:solidFill>
                  <a:srgbClr val="000066"/>
                </a:solidFill>
                <a:latin typeface="Raleway"/>
              </a:rPr>
              <a:t> €2.800)</a:t>
            </a:r>
          </a:p>
          <a:p>
            <a:pPr marL="226695" lvl="1">
              <a:lnSpc>
                <a:spcPts val="3149"/>
              </a:lnSpc>
            </a:pPr>
            <a:endParaRPr lang="en-US" sz="2350" i="1" dirty="0">
              <a:solidFill>
                <a:srgbClr val="000066"/>
              </a:solidFill>
              <a:latin typeface="Raleway"/>
            </a:endParaRPr>
          </a:p>
          <a:p>
            <a:pPr>
              <a:lnSpc>
                <a:spcPts val="3149"/>
              </a:lnSpc>
            </a:pPr>
            <a:endParaRPr lang="en-US" sz="2350" dirty="0">
              <a:solidFill>
                <a:srgbClr val="000066"/>
              </a:solidFill>
              <a:latin typeface="Raleway"/>
            </a:endParaRPr>
          </a:p>
        </p:txBody>
      </p:sp>
      <p:sp>
        <p:nvSpPr>
          <p:cNvPr id="4" name="Freeform 12">
            <a:extLst>
              <a:ext uri="{FF2B5EF4-FFF2-40B4-BE49-F238E27FC236}">
                <a16:creationId xmlns="" xmlns:a16="http://schemas.microsoft.com/office/drawing/2014/main" id="{87498BB1-EA7B-4707-8356-9A5EF51556B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29933524-E46A-9A54-FCBD-32F6C05C82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7722C7F9-11BD-C34A-5107-BDD010BA33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9CB457E8-7F18-23DC-8A40-9D768B1476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765176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4206113"/>
            <a:chOff x="0" y="-114300"/>
            <a:chExt cx="11773223" cy="4844540"/>
          </a:xfrm>
        </p:grpSpPr>
        <p:sp>
          <p:nvSpPr>
            <p:cNvPr id="3" name="TextBox 3"/>
            <p:cNvSpPr txBox="1"/>
            <p:nvPr/>
          </p:nvSpPr>
          <p:spPr>
            <a:xfrm>
              <a:off x="0" y="-114300"/>
              <a:ext cx="11773223" cy="991250"/>
            </a:xfrm>
            <a:prstGeom prst="rect">
              <a:avLst/>
            </a:prstGeom>
          </p:spPr>
          <p:txBody>
            <a:bodyPr lIns="0" tIns="0" rIns="0" bIns="0" rtlCol="0" anchor="t">
              <a:spAutoFit/>
            </a:bodyPr>
            <a:lstStyle/>
            <a:p>
              <a:pPr marL="0" lvl="0" indent="0">
                <a:lnSpc>
                  <a:spcPts val="7840"/>
                </a:lnSpc>
              </a:pPr>
              <a:r>
                <a:rPr lang="en-US" sz="3600" dirty="0">
                  <a:solidFill>
                    <a:srgbClr val="000666"/>
                  </a:solidFill>
                  <a:latin typeface="Raleway Bold"/>
                </a:rPr>
                <a:t>Fiscaal – </a:t>
              </a:r>
              <a:r>
                <a:rPr lang="en-US" sz="3600" dirty="0" err="1">
                  <a:solidFill>
                    <a:srgbClr val="000666"/>
                  </a:solidFill>
                  <a:latin typeface="Raleway Bold"/>
                </a:rPr>
                <a:t>belastingdruk</a:t>
              </a:r>
              <a:r>
                <a:rPr lang="en-US" sz="3600" dirty="0">
                  <a:solidFill>
                    <a:srgbClr val="000666"/>
                  </a:solidFill>
                  <a:latin typeface="Raleway Bold"/>
                </a:rPr>
                <a:t> </a:t>
              </a:r>
              <a:r>
                <a:rPr lang="en-US" sz="3600" dirty="0" err="1">
                  <a:solidFill>
                    <a:srgbClr val="000666"/>
                  </a:solidFill>
                  <a:latin typeface="Raleway Bold"/>
                </a:rPr>
                <a:t>vanaf</a:t>
              </a:r>
              <a:r>
                <a:rPr lang="en-US" sz="3600" dirty="0">
                  <a:solidFill>
                    <a:srgbClr val="000666"/>
                  </a:solidFill>
                  <a:latin typeface="Raleway Bold"/>
                </a:rPr>
                <a:t> AOW-</a:t>
              </a:r>
              <a:r>
                <a:rPr lang="en-US" sz="3600" dirty="0" err="1">
                  <a:solidFill>
                    <a:srgbClr val="000666"/>
                  </a:solidFill>
                  <a:latin typeface="Raleway Bold"/>
                </a:rPr>
                <a:t>leeftijd</a:t>
              </a:r>
              <a:endParaRPr lang="en-US" sz="3600" dirty="0">
                <a:solidFill>
                  <a:srgbClr val="000666"/>
                </a:solidFill>
                <a:latin typeface="Raleway Bold"/>
              </a:endParaRPr>
            </a:p>
          </p:txBody>
        </p:sp>
        <p:sp>
          <p:nvSpPr>
            <p:cNvPr id="6" name="TextBox 6"/>
            <p:cNvSpPr txBox="1"/>
            <p:nvPr/>
          </p:nvSpPr>
          <p:spPr>
            <a:xfrm>
              <a:off x="0" y="2542430"/>
              <a:ext cx="11773223" cy="2187810"/>
            </a:xfrm>
            <a:prstGeom prst="rect">
              <a:avLst/>
            </a:prstGeom>
          </p:spPr>
          <p:txBody>
            <a:bodyPr lIns="0" tIns="0" rIns="0" bIns="0" rtlCol="0" anchor="t">
              <a:spAutoFit/>
            </a:bodyPr>
            <a:lstStyle/>
            <a:p>
              <a:pPr marL="342900" indent="-342900">
                <a:lnSpc>
                  <a:spcPts val="3760"/>
                </a:lnSpc>
                <a:buFont typeface="Arial" panose="020B0604020202020204" pitchFamily="34" charset="0"/>
                <a:buChar char="•"/>
              </a:pPr>
              <a:r>
                <a:rPr lang="en-US" sz="2350" dirty="0">
                  <a:solidFill>
                    <a:srgbClr val="000666"/>
                  </a:solidFill>
                  <a:latin typeface="Raleway"/>
                </a:rPr>
                <a:t>Box 1 </a:t>
              </a:r>
              <a:r>
                <a:rPr lang="en-US" sz="2350" dirty="0" err="1">
                  <a:solidFill>
                    <a:srgbClr val="000666"/>
                  </a:solidFill>
                  <a:latin typeface="Raleway"/>
                </a:rPr>
                <a:t>inkomen</a:t>
              </a:r>
              <a:r>
                <a:rPr lang="en-US" sz="2350" dirty="0">
                  <a:solidFill>
                    <a:srgbClr val="000666"/>
                  </a:solidFill>
                  <a:latin typeface="Raleway"/>
                </a:rPr>
                <a:t> tot ca. </a:t>
              </a:r>
              <a:r>
                <a:rPr lang="en-US" sz="2350" dirty="0">
                  <a:solidFill>
                    <a:srgbClr val="002060"/>
                  </a:solidFill>
                  <a:latin typeface="Raleway"/>
                </a:rPr>
                <a:t>€20.000,- </a:t>
              </a:r>
              <a:r>
                <a:rPr lang="en-US" sz="2350" dirty="0" err="1">
                  <a:solidFill>
                    <a:srgbClr val="002060"/>
                  </a:solidFill>
                  <a:latin typeface="Raleway"/>
                </a:rPr>
                <a:t>alleen</a:t>
              </a:r>
              <a:r>
                <a:rPr lang="en-US" sz="2350" dirty="0">
                  <a:solidFill>
                    <a:srgbClr val="002060"/>
                  </a:solidFill>
                  <a:latin typeface="Raleway"/>
                </a:rPr>
                <a:t> </a:t>
              </a:r>
              <a:r>
                <a:rPr lang="en-US" sz="2350" dirty="0" err="1">
                  <a:solidFill>
                    <a:srgbClr val="002060"/>
                  </a:solidFill>
                  <a:latin typeface="Raleway"/>
                </a:rPr>
                <a:t>zorgpremie</a:t>
              </a:r>
              <a:r>
                <a:rPr lang="en-US" sz="2350" dirty="0">
                  <a:solidFill>
                    <a:srgbClr val="002060"/>
                  </a:solidFill>
                  <a:latin typeface="Raleway"/>
                </a:rPr>
                <a:t> (</a:t>
              </a:r>
              <a:r>
                <a:rPr lang="en-US" sz="2350" dirty="0" err="1">
                  <a:solidFill>
                    <a:srgbClr val="002060"/>
                  </a:solidFill>
                  <a:latin typeface="Raleway"/>
                </a:rPr>
                <a:t>i.v.m</a:t>
              </a:r>
              <a:r>
                <a:rPr lang="en-US" sz="2350" dirty="0">
                  <a:solidFill>
                    <a:srgbClr val="002060"/>
                  </a:solidFill>
                  <a:latin typeface="Raleway"/>
                </a:rPr>
                <a:t>. </a:t>
              </a:r>
              <a:r>
                <a:rPr lang="en-US" sz="2350" dirty="0" err="1">
                  <a:solidFill>
                    <a:srgbClr val="002060"/>
                  </a:solidFill>
                  <a:latin typeface="Raleway"/>
                </a:rPr>
                <a:t>ouderenkorting</a:t>
              </a:r>
              <a:r>
                <a:rPr lang="en-US" sz="2350" dirty="0">
                  <a:solidFill>
                    <a:srgbClr val="002060"/>
                  </a:solidFill>
                  <a:latin typeface="Raleway"/>
                </a:rPr>
                <a:t> en </a:t>
              </a:r>
              <a:r>
                <a:rPr lang="en-US" sz="2350" dirty="0" err="1">
                  <a:solidFill>
                    <a:srgbClr val="002060"/>
                  </a:solidFill>
                  <a:latin typeface="Raleway"/>
                </a:rPr>
                <a:t>algemene</a:t>
              </a:r>
              <a:r>
                <a:rPr lang="en-US" sz="2350" dirty="0">
                  <a:solidFill>
                    <a:srgbClr val="002060"/>
                  </a:solidFill>
                  <a:latin typeface="Raleway"/>
                </a:rPr>
                <a:t> </a:t>
              </a:r>
              <a:r>
                <a:rPr lang="en-US" sz="2350" dirty="0" err="1">
                  <a:solidFill>
                    <a:srgbClr val="002060"/>
                  </a:solidFill>
                  <a:latin typeface="Raleway"/>
                </a:rPr>
                <a:t>heffingskorting</a:t>
              </a:r>
              <a:r>
                <a:rPr lang="en-US" sz="2350" dirty="0">
                  <a:solidFill>
                    <a:srgbClr val="002060"/>
                  </a:solidFill>
                  <a:latin typeface="Raleway"/>
                </a:rPr>
                <a:t>)</a:t>
              </a:r>
            </a:p>
            <a:p>
              <a:pPr marL="342900" indent="-342900">
                <a:lnSpc>
                  <a:spcPts val="3760"/>
                </a:lnSpc>
                <a:buFont typeface="Arial" panose="020B0604020202020204" pitchFamily="34" charset="0"/>
                <a:buChar char="•"/>
              </a:pPr>
              <a:r>
                <a:rPr lang="en-US" sz="2350" dirty="0" err="1">
                  <a:solidFill>
                    <a:srgbClr val="000666"/>
                  </a:solidFill>
                  <a:latin typeface="Raleway"/>
                </a:rPr>
                <a:t>Belasting</a:t>
              </a:r>
              <a:r>
                <a:rPr lang="en-US" sz="2350" dirty="0">
                  <a:solidFill>
                    <a:srgbClr val="000666"/>
                  </a:solidFill>
                  <a:latin typeface="Raleway"/>
                </a:rPr>
                <a:t>- en </a:t>
              </a:r>
              <a:r>
                <a:rPr lang="en-US" sz="2350" dirty="0" err="1">
                  <a:solidFill>
                    <a:srgbClr val="000666"/>
                  </a:solidFill>
                  <a:latin typeface="Raleway"/>
                </a:rPr>
                <a:t>premiedruk</a:t>
              </a:r>
              <a:r>
                <a:rPr lang="en-US" sz="2350" dirty="0">
                  <a:solidFill>
                    <a:srgbClr val="000666"/>
                  </a:solidFill>
                  <a:latin typeface="Raleway"/>
                </a:rPr>
                <a:t> tot </a:t>
              </a:r>
              <a:r>
                <a:rPr lang="en-US" sz="2350" dirty="0">
                  <a:solidFill>
                    <a:srgbClr val="002060"/>
                  </a:solidFill>
                  <a:latin typeface="Raleway"/>
                </a:rPr>
                <a:t>€38.441,- is ca. 25%</a:t>
              </a:r>
            </a:p>
            <a:p>
              <a:pPr marL="342900" indent="-342900">
                <a:lnSpc>
                  <a:spcPts val="3760"/>
                </a:lnSpc>
                <a:buFont typeface="Arial" panose="020B0604020202020204" pitchFamily="34" charset="0"/>
                <a:buChar char="•"/>
              </a:pPr>
              <a:r>
                <a:rPr lang="en-US" sz="2350" dirty="0">
                  <a:solidFill>
                    <a:srgbClr val="002060"/>
                  </a:solidFill>
                  <a:latin typeface="Raleway"/>
                </a:rPr>
                <a:t>Extra </a:t>
              </a:r>
              <a:r>
                <a:rPr lang="en-US" sz="2350" dirty="0" err="1">
                  <a:solidFill>
                    <a:srgbClr val="002060"/>
                  </a:solidFill>
                  <a:latin typeface="Raleway"/>
                </a:rPr>
                <a:t>inkomen</a:t>
              </a:r>
              <a:r>
                <a:rPr lang="en-US" sz="2350" dirty="0">
                  <a:solidFill>
                    <a:srgbClr val="002060"/>
                  </a:solidFill>
                  <a:latin typeface="Raleway"/>
                </a:rPr>
                <a:t> </a:t>
              </a:r>
              <a:r>
                <a:rPr lang="en-US" sz="2350" dirty="0" err="1">
                  <a:solidFill>
                    <a:srgbClr val="002060"/>
                  </a:solidFill>
                  <a:latin typeface="Raleway"/>
                </a:rPr>
                <a:t>boven</a:t>
              </a:r>
              <a:r>
                <a:rPr lang="en-US" sz="2350" dirty="0">
                  <a:solidFill>
                    <a:srgbClr val="002060"/>
                  </a:solidFill>
                  <a:latin typeface="Raleway"/>
                </a:rPr>
                <a:t> €45.300 </a:t>
              </a:r>
              <a:r>
                <a:rPr lang="en-US" sz="2350" dirty="0" err="1">
                  <a:solidFill>
                    <a:srgbClr val="002060"/>
                  </a:solidFill>
                  <a:latin typeface="Raleway"/>
                </a:rPr>
                <a:t>wordt</a:t>
              </a:r>
              <a:r>
                <a:rPr lang="en-US" sz="2350" dirty="0">
                  <a:solidFill>
                    <a:srgbClr val="002060"/>
                  </a:solidFill>
                  <a:latin typeface="Raleway"/>
                </a:rPr>
                <a:t> voor </a:t>
              </a:r>
              <a:r>
                <a:rPr lang="en-US" sz="2350" dirty="0" err="1">
                  <a:solidFill>
                    <a:srgbClr val="002060"/>
                  </a:solidFill>
                  <a:latin typeface="Raleway"/>
                </a:rPr>
                <a:t>elke</a:t>
              </a:r>
              <a:r>
                <a:rPr lang="en-US" sz="2350" dirty="0">
                  <a:solidFill>
                    <a:srgbClr val="002060"/>
                  </a:solidFill>
                  <a:latin typeface="Raleway"/>
                </a:rPr>
                <a:t> € 1.000,- </a:t>
              </a:r>
              <a:r>
                <a:rPr lang="en-US" sz="2350" dirty="0" err="1">
                  <a:solidFill>
                    <a:srgbClr val="002060"/>
                  </a:solidFill>
                  <a:latin typeface="Raleway"/>
                </a:rPr>
                <a:t>als</a:t>
              </a:r>
              <a:r>
                <a:rPr lang="en-US" sz="2350" dirty="0">
                  <a:solidFill>
                    <a:srgbClr val="002060"/>
                  </a:solidFill>
                  <a:latin typeface="Raleway"/>
                </a:rPr>
                <a:t> </a:t>
              </a:r>
              <a:r>
                <a:rPr lang="en-US" sz="2350" dirty="0" err="1">
                  <a:solidFill>
                    <a:srgbClr val="002060"/>
                  </a:solidFill>
                  <a:latin typeface="Raleway"/>
                </a:rPr>
                <a:t>volgt</a:t>
              </a:r>
              <a:r>
                <a:rPr lang="en-US" sz="2350" dirty="0">
                  <a:solidFill>
                    <a:srgbClr val="002060"/>
                  </a:solidFill>
                  <a:latin typeface="Raleway"/>
                </a:rPr>
                <a:t> </a:t>
              </a:r>
              <a:r>
                <a:rPr lang="en-US" sz="2350" dirty="0" err="1">
                  <a:solidFill>
                    <a:srgbClr val="002060"/>
                  </a:solidFill>
                  <a:latin typeface="Raleway"/>
                </a:rPr>
                <a:t>belast</a:t>
              </a:r>
              <a:endParaRPr lang="en-US" sz="2350" dirty="0">
                <a:solidFill>
                  <a:srgbClr val="002060"/>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graphicFrame>
        <p:nvGraphicFramePr>
          <p:cNvPr id="13" name="Tabel 12">
            <a:extLst>
              <a:ext uri="{FF2B5EF4-FFF2-40B4-BE49-F238E27FC236}">
                <a16:creationId xmlns="" xmlns:a16="http://schemas.microsoft.com/office/drawing/2014/main" id="{F81EDA9A-3EE3-44E8-ECA1-8D5522DB154E}"/>
              </a:ext>
            </a:extLst>
          </p:cNvPr>
          <p:cNvGraphicFramePr>
            <a:graphicFrameLocks noGrp="1"/>
          </p:cNvGraphicFramePr>
          <p:nvPr>
            <p:extLst>
              <p:ext uri="{D42A27DB-BD31-4B8C-83A1-F6EECF244321}">
                <p14:modId xmlns:p14="http://schemas.microsoft.com/office/powerpoint/2010/main" val="3652206680"/>
              </p:ext>
            </p:extLst>
          </p:nvPr>
        </p:nvGraphicFramePr>
        <p:xfrm>
          <a:off x="2275338" y="5709122"/>
          <a:ext cx="9319780" cy="3413760"/>
        </p:xfrm>
        <a:graphic>
          <a:graphicData uri="http://schemas.openxmlformats.org/drawingml/2006/table">
            <a:tbl>
              <a:tblPr firstRow="1" bandRow="1">
                <a:tableStyleId>{5C22544A-7EE6-4342-B048-85BDC9FD1C3A}</a:tableStyleId>
              </a:tblPr>
              <a:tblGrid>
                <a:gridCol w="3556318">
                  <a:extLst>
                    <a:ext uri="{9D8B030D-6E8A-4147-A177-3AD203B41FA5}">
                      <a16:colId xmlns="" xmlns:a16="http://schemas.microsoft.com/office/drawing/2014/main" val="2198086736"/>
                    </a:ext>
                  </a:extLst>
                </a:gridCol>
                <a:gridCol w="2881731">
                  <a:extLst>
                    <a:ext uri="{9D8B030D-6E8A-4147-A177-3AD203B41FA5}">
                      <a16:colId xmlns="" xmlns:a16="http://schemas.microsoft.com/office/drawing/2014/main" val="671824601"/>
                    </a:ext>
                  </a:extLst>
                </a:gridCol>
                <a:gridCol w="2881731">
                  <a:extLst>
                    <a:ext uri="{9D8B030D-6E8A-4147-A177-3AD203B41FA5}">
                      <a16:colId xmlns="" xmlns:a16="http://schemas.microsoft.com/office/drawing/2014/main" val="3805530335"/>
                    </a:ext>
                  </a:extLst>
                </a:gridCol>
              </a:tblGrid>
              <a:tr h="495300">
                <a:tc>
                  <a:txBody>
                    <a:bodyPr/>
                    <a:lstStyle/>
                    <a:p>
                      <a:r>
                        <a:rPr lang="nl-NL" sz="2350" b="0">
                          <a:solidFill>
                            <a:srgbClr val="002060"/>
                          </a:solidFill>
                          <a:latin typeface="Raleway" panose="020B0503030101060003" pitchFamily="34" charset="0"/>
                        </a:rPr>
                        <a:t>Inkomstenbelasting</a:t>
                      </a:r>
                    </a:p>
                  </a:txBody>
                  <a:tcPr>
                    <a:solidFill>
                      <a:srgbClr val="DFF3FF"/>
                    </a:solidFill>
                  </a:tcPr>
                </a:tc>
                <a:tc>
                  <a:txBody>
                    <a:bodyPr/>
                    <a:lstStyle/>
                    <a:p>
                      <a:r>
                        <a:rPr lang="nl-NL" sz="2350" b="0" dirty="0">
                          <a:solidFill>
                            <a:srgbClr val="002060"/>
                          </a:solidFill>
                          <a:latin typeface="Raleway" panose="020B0503030101060003" pitchFamily="34" charset="0"/>
                        </a:rPr>
                        <a:t>37,48%</a:t>
                      </a:r>
                    </a:p>
                  </a:txBody>
                  <a:tcPr>
                    <a:solidFill>
                      <a:srgbClr val="DFF3FF"/>
                    </a:solidFill>
                  </a:tcPr>
                </a:tc>
                <a:tc>
                  <a:txBody>
                    <a:bodyPr/>
                    <a:lstStyle/>
                    <a:p>
                      <a:r>
                        <a:rPr lang="en-US" sz="2350" b="0" dirty="0">
                          <a:solidFill>
                            <a:srgbClr val="002060"/>
                          </a:solidFill>
                          <a:latin typeface="Raleway"/>
                        </a:rPr>
                        <a:t>-/- € 374,80</a:t>
                      </a:r>
                      <a:endParaRPr lang="nl-NL" sz="2350" b="0" dirty="0">
                        <a:solidFill>
                          <a:srgbClr val="002060"/>
                        </a:solidFill>
                        <a:latin typeface="Raleway" panose="020B0503030101060003" pitchFamily="34" charset="0"/>
                      </a:endParaRPr>
                    </a:p>
                  </a:txBody>
                  <a:tcPr>
                    <a:solidFill>
                      <a:srgbClr val="DFF3FF"/>
                    </a:solidFill>
                  </a:tcPr>
                </a:tc>
                <a:extLst>
                  <a:ext uri="{0D108BD9-81ED-4DB2-BD59-A6C34878D82A}">
                    <a16:rowId xmlns="" xmlns:a16="http://schemas.microsoft.com/office/drawing/2014/main" val="1341845683"/>
                  </a:ext>
                </a:extLst>
              </a:tr>
              <a:tr h="495300">
                <a:tc>
                  <a:txBody>
                    <a:bodyPr/>
                    <a:lstStyle/>
                    <a:p>
                      <a:r>
                        <a:rPr lang="nl-NL" sz="2350" dirty="0">
                          <a:solidFill>
                            <a:srgbClr val="002060"/>
                          </a:solidFill>
                          <a:latin typeface="Raleway" panose="020B0503030101060003" pitchFamily="34" charset="0"/>
                        </a:rPr>
                        <a:t>Inkomensafhankelijke zorgpremie</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5,26%</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50" dirty="0">
                          <a:solidFill>
                            <a:srgbClr val="002060"/>
                          </a:solidFill>
                          <a:latin typeface="Raleway"/>
                        </a:rPr>
                        <a:t>-/- € 52,60</a:t>
                      </a:r>
                      <a:endParaRPr lang="nl-NL" sz="2350" dirty="0">
                        <a:solidFill>
                          <a:srgbClr val="002060"/>
                        </a:solidFill>
                        <a:latin typeface="Raleway" panose="020B0503030101060003" pitchFamily="34" charset="0"/>
                      </a:endParaRPr>
                    </a:p>
                  </a:txBody>
                  <a:tcPr>
                    <a:solidFill>
                      <a:srgbClr val="DFF3FF"/>
                    </a:solidFill>
                  </a:tcPr>
                </a:tc>
                <a:extLst>
                  <a:ext uri="{0D108BD9-81ED-4DB2-BD59-A6C34878D82A}">
                    <a16:rowId xmlns="" xmlns:a16="http://schemas.microsoft.com/office/drawing/2014/main" val="3121698848"/>
                  </a:ext>
                </a:extLst>
              </a:tr>
              <a:tr h="495300">
                <a:tc>
                  <a:txBody>
                    <a:bodyPr/>
                    <a:lstStyle/>
                    <a:p>
                      <a:r>
                        <a:rPr lang="nl-NL" sz="2350" dirty="0">
                          <a:solidFill>
                            <a:srgbClr val="002060"/>
                          </a:solidFill>
                          <a:latin typeface="Raleway" panose="020B0503030101060003" pitchFamily="34" charset="0"/>
                        </a:rPr>
                        <a:t>Vermindering ouderenkorting</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15%</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50" dirty="0">
                          <a:solidFill>
                            <a:srgbClr val="002060"/>
                          </a:solidFill>
                          <a:latin typeface="Raleway"/>
                        </a:rPr>
                        <a:t>-/- € 150,00</a:t>
                      </a:r>
                      <a:endParaRPr lang="nl-NL" sz="2350" dirty="0">
                        <a:solidFill>
                          <a:srgbClr val="002060"/>
                        </a:solidFill>
                        <a:latin typeface="Raleway" panose="020B0503030101060003" pitchFamily="34" charset="0"/>
                      </a:endParaRPr>
                    </a:p>
                  </a:txBody>
                  <a:tcPr>
                    <a:solidFill>
                      <a:srgbClr val="DFF3FF"/>
                    </a:solidFill>
                  </a:tcPr>
                </a:tc>
                <a:extLst>
                  <a:ext uri="{0D108BD9-81ED-4DB2-BD59-A6C34878D82A}">
                    <a16:rowId xmlns="" xmlns:a16="http://schemas.microsoft.com/office/drawing/2014/main" val="1858191238"/>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a:solidFill>
                            <a:srgbClr val="002060"/>
                          </a:solidFill>
                          <a:latin typeface="Raleway" panose="020B0503030101060003" pitchFamily="34" charset="0"/>
                        </a:rPr>
                        <a:t>Vermindering alg. heffingskorting</a:t>
                      </a:r>
                    </a:p>
                  </a:txBody>
                  <a:tcPr>
                    <a:solidFill>
                      <a:srgbClr val="DFF3FF"/>
                    </a:solidFill>
                  </a:tcPr>
                </a:tc>
                <a:tc>
                  <a:txBody>
                    <a:bodyPr/>
                    <a:lstStyle/>
                    <a:p>
                      <a:r>
                        <a:rPr lang="nl-NL" sz="2350" dirty="0">
                          <a:solidFill>
                            <a:srgbClr val="002060"/>
                          </a:solidFill>
                          <a:latin typeface="Raleway" panose="020B0503030101060003" pitchFamily="34" charset="0"/>
                        </a:rPr>
                        <a:t>3,17% </a:t>
                      </a:r>
                    </a:p>
                  </a:txBody>
                  <a:tcPr>
                    <a:solidFill>
                      <a:srgbClr val="DFF3FF"/>
                    </a:solidFill>
                  </a:tcPr>
                </a:tc>
                <a:tc>
                  <a:txBody>
                    <a:bodyPr/>
                    <a:lstStyle/>
                    <a:p>
                      <a:r>
                        <a:rPr lang="en-US" sz="2350" dirty="0">
                          <a:solidFill>
                            <a:srgbClr val="002060"/>
                          </a:solidFill>
                          <a:latin typeface="Raleway"/>
                        </a:rPr>
                        <a:t>-/- € 31,70</a:t>
                      </a:r>
                      <a:endParaRPr lang="nl-NL" sz="2350" dirty="0">
                        <a:solidFill>
                          <a:srgbClr val="002060"/>
                        </a:solidFill>
                        <a:latin typeface="Raleway" panose="020B0503030101060003" pitchFamily="34" charset="0"/>
                      </a:endParaRPr>
                    </a:p>
                  </a:txBody>
                  <a:tcPr>
                    <a:solidFill>
                      <a:srgbClr val="DFF3FF"/>
                    </a:solidFill>
                  </a:tcPr>
                </a:tc>
                <a:extLst>
                  <a:ext uri="{0D108BD9-81ED-4DB2-BD59-A6C34878D82A}">
                    <a16:rowId xmlns="" xmlns:a16="http://schemas.microsoft.com/office/drawing/2014/main" val="4106430625"/>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b="1" kern="1200" dirty="0">
                          <a:solidFill>
                            <a:schemeClr val="bg1"/>
                          </a:solidFill>
                          <a:latin typeface="Raleway" panose="020B0503030101060003" pitchFamily="34" charset="0"/>
                          <a:ea typeface="+mn-ea"/>
                          <a:cs typeface="+mn-cs"/>
                        </a:rPr>
                        <a:t>Totaal</a:t>
                      </a:r>
                    </a:p>
                  </a:txBody>
                  <a:tcPr>
                    <a:solidFill>
                      <a:srgbClr val="000066"/>
                    </a:solidFill>
                  </a:tcPr>
                </a:tc>
                <a:tc>
                  <a:txBody>
                    <a:bodyPr/>
                    <a:lstStyle/>
                    <a:p>
                      <a:pPr marL="0" algn="l" defTabSz="914400" rtl="0" eaLnBrk="1" latinLnBrk="0" hangingPunct="1"/>
                      <a:r>
                        <a:rPr lang="nl-NL" sz="2350" b="1" kern="1200" dirty="0">
                          <a:solidFill>
                            <a:schemeClr val="bg1"/>
                          </a:solidFill>
                          <a:latin typeface="Raleway" panose="020B0503030101060003" pitchFamily="34" charset="0"/>
                          <a:ea typeface="+mn-ea"/>
                          <a:cs typeface="+mn-cs"/>
                        </a:rPr>
                        <a:t>60,90%</a:t>
                      </a:r>
                    </a:p>
                  </a:txBody>
                  <a:tcPr>
                    <a:solidFill>
                      <a:srgbClr val="000066"/>
                    </a:solidFill>
                  </a:tcPr>
                </a:tc>
                <a:tc>
                  <a:txBody>
                    <a:bodyPr/>
                    <a:lstStyle/>
                    <a:p>
                      <a:pPr marL="0" algn="l" defTabSz="914400" rtl="0" eaLnBrk="1" latinLnBrk="0" hangingPunct="1"/>
                      <a:r>
                        <a:rPr lang="en-US" sz="2350" b="1" dirty="0">
                          <a:solidFill>
                            <a:schemeClr val="bg1"/>
                          </a:solidFill>
                          <a:latin typeface="Raleway"/>
                        </a:rPr>
                        <a:t>€ 390,90</a:t>
                      </a:r>
                      <a:endParaRPr lang="nl-NL" sz="2350" b="1" kern="1200" dirty="0">
                        <a:solidFill>
                          <a:schemeClr val="bg1"/>
                        </a:solidFill>
                        <a:latin typeface="Raleway" panose="020B0503030101060003" pitchFamily="34" charset="0"/>
                        <a:ea typeface="+mn-ea"/>
                        <a:cs typeface="+mn-cs"/>
                      </a:endParaRPr>
                    </a:p>
                  </a:txBody>
                  <a:tcPr>
                    <a:solidFill>
                      <a:srgbClr val="000066"/>
                    </a:solidFill>
                  </a:tcPr>
                </a:tc>
                <a:extLst>
                  <a:ext uri="{0D108BD9-81ED-4DB2-BD59-A6C34878D82A}">
                    <a16:rowId xmlns="" xmlns:a16="http://schemas.microsoft.com/office/drawing/2014/main" val="141097908"/>
                  </a:ext>
                </a:extLst>
              </a:tr>
            </a:tbl>
          </a:graphicData>
        </a:graphic>
      </p:graphicFrame>
      <p:sp>
        <p:nvSpPr>
          <p:cNvPr id="4" name="Freeform 12">
            <a:extLst>
              <a:ext uri="{FF2B5EF4-FFF2-40B4-BE49-F238E27FC236}">
                <a16:creationId xmlns="" xmlns:a16="http://schemas.microsoft.com/office/drawing/2014/main" id="{A7C19E33-EA00-8803-5AC0-0087EBD04AEA}"/>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6C396CEF-06F3-64D3-76C3-1EB4619343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1D494514-899B-264A-4410-71CF68025F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06F19191-4BB6-A6E0-AC04-1E52E76FC1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13917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5412" y="1164118"/>
            <a:ext cx="12340988" cy="2694984"/>
            <a:chOff x="-1294" y="-114300"/>
            <a:chExt cx="11774517" cy="3104043"/>
          </a:xfrm>
        </p:grpSpPr>
        <p:sp>
          <p:nvSpPr>
            <p:cNvPr id="3" name="TextBox 3"/>
            <p:cNvSpPr txBox="1"/>
            <p:nvPr/>
          </p:nvSpPr>
          <p:spPr>
            <a:xfrm>
              <a:off x="0" y="-114300"/>
              <a:ext cx="11773223" cy="987704"/>
            </a:xfrm>
            <a:prstGeom prst="rect">
              <a:avLst/>
            </a:prstGeom>
          </p:spPr>
          <p:txBody>
            <a:bodyPr lIns="0" tIns="0" rIns="0" bIns="0" rtlCol="0" anchor="t">
              <a:spAutoFit/>
            </a:bodyPr>
            <a:lstStyle/>
            <a:p>
              <a:pPr marL="0" lvl="0" indent="0">
                <a:lnSpc>
                  <a:spcPts val="7840"/>
                </a:lnSpc>
              </a:pPr>
              <a:r>
                <a:rPr lang="en-US" sz="3600" dirty="0">
                  <a:solidFill>
                    <a:srgbClr val="000666"/>
                  </a:solidFill>
                  <a:latin typeface="Raleway Bold"/>
                </a:rPr>
                <a:t>Fiscaal – </a:t>
              </a:r>
              <a:r>
                <a:rPr lang="en-US" sz="3600" dirty="0" err="1">
                  <a:solidFill>
                    <a:srgbClr val="000666"/>
                  </a:solidFill>
                  <a:latin typeface="Raleway Bold"/>
                </a:rPr>
                <a:t>belastingdruk</a:t>
              </a:r>
              <a:r>
                <a:rPr lang="en-US" sz="3600" dirty="0">
                  <a:solidFill>
                    <a:srgbClr val="000666"/>
                  </a:solidFill>
                  <a:latin typeface="Raleway Bold"/>
                </a:rPr>
                <a:t> </a:t>
              </a:r>
              <a:r>
                <a:rPr lang="en-US" sz="3600" dirty="0" err="1">
                  <a:solidFill>
                    <a:srgbClr val="000666"/>
                  </a:solidFill>
                  <a:latin typeface="Raleway Bold"/>
                </a:rPr>
                <a:t>vanaf</a:t>
              </a:r>
              <a:r>
                <a:rPr lang="en-US" sz="3600" dirty="0">
                  <a:solidFill>
                    <a:srgbClr val="000666"/>
                  </a:solidFill>
                  <a:latin typeface="Raleway Bold"/>
                </a:rPr>
                <a:t> AOW-</a:t>
              </a:r>
              <a:r>
                <a:rPr lang="en-US" sz="3600" dirty="0" err="1">
                  <a:solidFill>
                    <a:srgbClr val="000666"/>
                  </a:solidFill>
                  <a:latin typeface="Raleway Bold"/>
                </a:rPr>
                <a:t>leeftijd</a:t>
              </a:r>
              <a:endParaRPr lang="en-US" sz="3600" dirty="0">
                <a:solidFill>
                  <a:srgbClr val="000666"/>
                </a:solidFill>
                <a:latin typeface="Raleway Bold"/>
              </a:endParaRPr>
            </a:p>
          </p:txBody>
        </p:sp>
        <p:sp>
          <p:nvSpPr>
            <p:cNvPr id="6" name="TextBox 6"/>
            <p:cNvSpPr txBox="1"/>
            <p:nvPr/>
          </p:nvSpPr>
          <p:spPr>
            <a:xfrm>
              <a:off x="-1294" y="2496850"/>
              <a:ext cx="11773223" cy="492893"/>
            </a:xfrm>
            <a:prstGeom prst="rect">
              <a:avLst/>
            </a:prstGeom>
          </p:spPr>
          <p:txBody>
            <a:bodyPr lIns="0" tIns="0" rIns="0" bIns="0" rtlCol="0" anchor="t">
              <a:spAutoFit/>
            </a:bodyPr>
            <a:lstStyle/>
            <a:p>
              <a:pPr marL="610996" lvl="1" indent="-305498">
                <a:lnSpc>
                  <a:spcPts val="3678"/>
                </a:lnSpc>
                <a:buFont typeface="Arial"/>
                <a:buChar char="•"/>
              </a:pPr>
              <a:endParaRPr lang="en-US" sz="2350" b="1">
                <a:solidFill>
                  <a:srgbClr val="002060"/>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graphicFrame>
        <p:nvGraphicFramePr>
          <p:cNvPr id="5" name="Tabel 4">
            <a:extLst>
              <a:ext uri="{FF2B5EF4-FFF2-40B4-BE49-F238E27FC236}">
                <a16:creationId xmlns="" xmlns:a16="http://schemas.microsoft.com/office/drawing/2014/main" id="{C4C9885B-E490-8851-5ED9-9FA5E610589C}"/>
              </a:ext>
            </a:extLst>
          </p:cNvPr>
          <p:cNvGraphicFramePr>
            <a:graphicFrameLocks noGrp="1"/>
          </p:cNvGraphicFramePr>
          <p:nvPr>
            <p:extLst>
              <p:ext uri="{D42A27DB-BD31-4B8C-83A1-F6EECF244321}">
                <p14:modId xmlns:p14="http://schemas.microsoft.com/office/powerpoint/2010/main" val="3475761886"/>
              </p:ext>
            </p:extLst>
          </p:nvPr>
        </p:nvGraphicFramePr>
        <p:xfrm>
          <a:off x="2202572" y="3431164"/>
          <a:ext cx="9465311" cy="4457700"/>
        </p:xfrm>
        <a:graphic>
          <a:graphicData uri="http://schemas.openxmlformats.org/drawingml/2006/table">
            <a:tbl>
              <a:tblPr firstRow="1" bandRow="1">
                <a:tableStyleId>{5C22544A-7EE6-4342-B048-85BDC9FD1C3A}</a:tableStyleId>
              </a:tblPr>
              <a:tblGrid>
                <a:gridCol w="5058093">
                  <a:extLst>
                    <a:ext uri="{9D8B030D-6E8A-4147-A177-3AD203B41FA5}">
                      <a16:colId xmlns="" xmlns:a16="http://schemas.microsoft.com/office/drawing/2014/main" val="2198086736"/>
                    </a:ext>
                  </a:extLst>
                </a:gridCol>
                <a:gridCol w="4407218">
                  <a:extLst>
                    <a:ext uri="{9D8B030D-6E8A-4147-A177-3AD203B41FA5}">
                      <a16:colId xmlns="" xmlns:a16="http://schemas.microsoft.com/office/drawing/2014/main" val="671824601"/>
                    </a:ext>
                  </a:extLst>
                </a:gridCol>
              </a:tblGrid>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a:latin typeface="Raleway" panose="020B0503030101060003" pitchFamily="34" charset="0"/>
                        </a:rPr>
                        <a:t>Afgeronde bedragen</a:t>
                      </a:r>
                    </a:p>
                  </a:txBody>
                  <a:tcPr>
                    <a:solidFill>
                      <a:srgbClr val="000066"/>
                    </a:solidFill>
                  </a:tcPr>
                </a:tc>
                <a:tc>
                  <a:txBody>
                    <a:bodyPr/>
                    <a:lstStyle/>
                    <a:p>
                      <a:pPr algn="ctr"/>
                      <a:r>
                        <a:rPr lang="nl-NL" sz="2350" dirty="0">
                          <a:latin typeface="Raleway" panose="020B0503030101060003" pitchFamily="34" charset="0"/>
                        </a:rPr>
                        <a:t>Belasting- en premiedruk</a:t>
                      </a:r>
                    </a:p>
                  </a:txBody>
                  <a:tcPr>
                    <a:solidFill>
                      <a:srgbClr val="000066"/>
                    </a:solidFill>
                  </a:tcPr>
                </a:tc>
                <a:extLst>
                  <a:ext uri="{0D108BD9-81ED-4DB2-BD59-A6C34878D82A}">
                    <a16:rowId xmlns="" xmlns:a16="http://schemas.microsoft.com/office/drawing/2014/main" val="3685373011"/>
                  </a:ext>
                </a:extLst>
              </a:tr>
              <a:tr h="495300">
                <a:tc>
                  <a:txBody>
                    <a:bodyPr/>
                    <a:lstStyle/>
                    <a:p>
                      <a:r>
                        <a:rPr lang="nl-NL" sz="2350" dirty="0">
                          <a:solidFill>
                            <a:srgbClr val="002060"/>
                          </a:solidFill>
                          <a:latin typeface="Raleway" panose="020B0503030101060003" pitchFamily="34" charset="0"/>
                        </a:rPr>
                        <a:t>Inkomen van €20.000</a:t>
                      </a:r>
                    </a:p>
                  </a:txBody>
                  <a:tcPr>
                    <a:solidFill>
                      <a:srgbClr val="DFF3FF"/>
                    </a:solidFill>
                  </a:tcPr>
                </a:tc>
                <a:tc>
                  <a:txBody>
                    <a:bodyPr/>
                    <a:lstStyle/>
                    <a:p>
                      <a:pPr algn="ctr"/>
                      <a:r>
                        <a:rPr lang="nl-NL" sz="2350" dirty="0">
                          <a:solidFill>
                            <a:srgbClr val="002060"/>
                          </a:solidFill>
                          <a:latin typeface="Raleway" panose="020B0503030101060003" pitchFamily="34" charset="0"/>
                        </a:rPr>
                        <a:t>5,26%</a:t>
                      </a:r>
                    </a:p>
                  </a:txBody>
                  <a:tcPr>
                    <a:solidFill>
                      <a:srgbClr val="DFF3FF"/>
                    </a:solidFill>
                  </a:tcPr>
                </a:tc>
                <a:extLst>
                  <a:ext uri="{0D108BD9-81ED-4DB2-BD59-A6C34878D82A}">
                    <a16:rowId xmlns="" xmlns:a16="http://schemas.microsoft.com/office/drawing/2014/main" val="1341845683"/>
                  </a:ext>
                </a:extLst>
              </a:tr>
              <a:tr h="495300">
                <a:tc>
                  <a:txBody>
                    <a:bodyPr/>
                    <a:lstStyle/>
                    <a:p>
                      <a:r>
                        <a:rPr lang="nl-NL" sz="2350" dirty="0">
                          <a:solidFill>
                            <a:srgbClr val="002060"/>
                          </a:solidFill>
                          <a:latin typeface="Raleway" panose="020B0503030101060003" pitchFamily="34" charset="0"/>
                        </a:rPr>
                        <a:t>Inkomen van €20.000 tot €28.400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23,20%</a:t>
                      </a:r>
                    </a:p>
                  </a:txBody>
                  <a:tcPr>
                    <a:solidFill>
                      <a:srgbClr val="DFF3FF"/>
                    </a:solidFill>
                  </a:tcPr>
                </a:tc>
                <a:extLst>
                  <a:ext uri="{0D108BD9-81ED-4DB2-BD59-A6C34878D82A}">
                    <a16:rowId xmlns="" xmlns:a16="http://schemas.microsoft.com/office/drawing/2014/main" val="3121698848"/>
                  </a:ext>
                </a:extLst>
              </a:tr>
              <a:tr h="495300">
                <a:tc>
                  <a:txBody>
                    <a:bodyPr/>
                    <a:lstStyle/>
                    <a:p>
                      <a:r>
                        <a:rPr lang="nl-NL" sz="2350" dirty="0">
                          <a:solidFill>
                            <a:srgbClr val="002060"/>
                          </a:solidFill>
                          <a:latin typeface="Raleway" panose="020B0503030101060003" pitchFamily="34" charset="0"/>
                        </a:rPr>
                        <a:t>Inkomen van €28.400 tot €38.400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26,30%</a:t>
                      </a:r>
                    </a:p>
                  </a:txBody>
                  <a:tcPr>
                    <a:solidFill>
                      <a:srgbClr val="DFF3FF"/>
                    </a:solidFill>
                  </a:tcPr>
                </a:tc>
                <a:extLst>
                  <a:ext uri="{0D108BD9-81ED-4DB2-BD59-A6C34878D82A}">
                    <a16:rowId xmlns="" xmlns:a16="http://schemas.microsoft.com/office/drawing/2014/main" val="1858191238"/>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Inkomen van €38.400 tot €45.300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45,90%</a:t>
                      </a:r>
                    </a:p>
                  </a:txBody>
                  <a:tcPr>
                    <a:solidFill>
                      <a:srgbClr val="DFF3FF"/>
                    </a:solidFill>
                  </a:tcPr>
                </a:tc>
                <a:extLst>
                  <a:ext uri="{0D108BD9-81ED-4DB2-BD59-A6C34878D82A}">
                    <a16:rowId xmlns="" xmlns:a16="http://schemas.microsoft.com/office/drawing/2014/main" val="2432713790"/>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b="1" dirty="0">
                          <a:solidFill>
                            <a:srgbClr val="002060"/>
                          </a:solidFill>
                          <a:latin typeface="Raleway" panose="020B0503030101060003" pitchFamily="34" charset="0"/>
                        </a:rPr>
                        <a:t>Inkomen van €45.300 tot €58.800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b="1" dirty="0">
                          <a:solidFill>
                            <a:srgbClr val="002060"/>
                          </a:solidFill>
                          <a:latin typeface="Raleway" panose="020B0503030101060003" pitchFamily="34" charset="0"/>
                        </a:rPr>
                        <a:t>60,90%</a:t>
                      </a:r>
                    </a:p>
                  </a:txBody>
                  <a:tcPr>
                    <a:solidFill>
                      <a:srgbClr val="DFF3FF"/>
                    </a:solidFill>
                  </a:tcPr>
                </a:tc>
                <a:extLst>
                  <a:ext uri="{0D108BD9-81ED-4DB2-BD59-A6C34878D82A}">
                    <a16:rowId xmlns="" xmlns:a16="http://schemas.microsoft.com/office/drawing/2014/main" val="1663850883"/>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Inkomen van €58.800 tot €75.800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45,90%</a:t>
                      </a:r>
                    </a:p>
                  </a:txBody>
                  <a:tcPr>
                    <a:solidFill>
                      <a:srgbClr val="DFF3FF"/>
                    </a:solidFill>
                  </a:tcPr>
                </a:tc>
                <a:extLst>
                  <a:ext uri="{0D108BD9-81ED-4DB2-BD59-A6C34878D82A}">
                    <a16:rowId xmlns="" xmlns:a16="http://schemas.microsoft.com/office/drawing/2014/main" val="3970245"/>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Inkomen van €75.800 tot €76.800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40,60%</a:t>
                      </a:r>
                    </a:p>
                  </a:txBody>
                  <a:tcPr>
                    <a:solidFill>
                      <a:srgbClr val="DFF3FF"/>
                    </a:solidFill>
                  </a:tcPr>
                </a:tc>
                <a:extLst>
                  <a:ext uri="{0D108BD9-81ED-4DB2-BD59-A6C34878D82A}">
                    <a16:rowId xmlns="" xmlns:a16="http://schemas.microsoft.com/office/drawing/2014/main" val="3112824021"/>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Inkomen boven €76.800</a:t>
                      </a:r>
                    </a:p>
                  </a:txBody>
                  <a:tcPr>
                    <a:solidFill>
                      <a:srgbClr val="DF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350" dirty="0">
                          <a:solidFill>
                            <a:srgbClr val="002060"/>
                          </a:solidFill>
                          <a:latin typeface="Raleway" panose="020B0503030101060003" pitchFamily="34" charset="0"/>
                        </a:rPr>
                        <a:t>49,50%</a:t>
                      </a:r>
                    </a:p>
                  </a:txBody>
                  <a:tcPr>
                    <a:solidFill>
                      <a:srgbClr val="DFF3FF"/>
                    </a:solidFill>
                  </a:tcPr>
                </a:tc>
                <a:extLst>
                  <a:ext uri="{0D108BD9-81ED-4DB2-BD59-A6C34878D82A}">
                    <a16:rowId xmlns="" xmlns:a16="http://schemas.microsoft.com/office/drawing/2014/main" val="2289082345"/>
                  </a:ext>
                </a:extLst>
              </a:tr>
            </a:tbl>
          </a:graphicData>
        </a:graphic>
      </p:graphicFrame>
      <p:pic>
        <p:nvPicPr>
          <p:cNvPr id="4" name="Afbeelding 3">
            <a:extLst>
              <a:ext uri="{FF2B5EF4-FFF2-40B4-BE49-F238E27FC236}">
                <a16:creationId xmlns="" xmlns:a16="http://schemas.microsoft.com/office/drawing/2014/main" id="{E1A1D683-0775-EC35-06A1-CAC26ACCF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7" name="Freeform 12">
            <a:extLst>
              <a:ext uri="{FF2B5EF4-FFF2-40B4-BE49-F238E27FC236}">
                <a16:creationId xmlns="" xmlns:a16="http://schemas.microsoft.com/office/drawing/2014/main" id="{859F5D0A-6A97-3FDF-6A8C-052BC9C5A436}"/>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1" name="Picture 4" descr="Doelbeleggen | Belegd door professionals">
            <a:extLst>
              <a:ext uri="{FF2B5EF4-FFF2-40B4-BE49-F238E27FC236}">
                <a16:creationId xmlns="" xmlns:a16="http://schemas.microsoft.com/office/drawing/2014/main" id="{EF183E63-3DB2-9B95-85D3-D0FE6A9730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1552BEA4-1082-42F8-AA3F-B87074D472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17516A34-5AEB-7D9D-DD8D-9DB63C78A1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089161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1A0626E-E42A-809B-507B-8BEDD7747C90}"/>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DE71F4C8-A736-8DE9-AE0E-1A2D09BAE909}"/>
              </a:ext>
            </a:extLst>
          </p:cNvPr>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endParaRPr lang="en-US" sz="3600" b="1" dirty="0">
              <a:solidFill>
                <a:srgbClr val="000666"/>
              </a:solidFill>
              <a:latin typeface="Raleway Bold"/>
            </a:endParaRPr>
          </a:p>
        </p:txBody>
      </p:sp>
      <p:grpSp>
        <p:nvGrpSpPr>
          <p:cNvPr id="9" name="Group 9">
            <a:extLst>
              <a:ext uri="{FF2B5EF4-FFF2-40B4-BE49-F238E27FC236}">
                <a16:creationId xmlns="" xmlns:a16="http://schemas.microsoft.com/office/drawing/2014/main" id="{B89A355A-04A1-6511-498D-1628F5CA8CFD}"/>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CB0077DF-E61E-675A-A4C8-AC13A71DFE20}"/>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4B6B9612-6F55-C0B0-74EE-79D4B8B9C9A2}"/>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1A7989FB-373F-1221-8625-189E73D46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F4BDB930-B86C-AFCC-DA75-029DA4C04C35}"/>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7F8AAC96-981D-819C-520D-EC79217B5DA7}"/>
              </a:ext>
            </a:extLst>
          </p:cNvPr>
          <p:cNvSpPr txBox="1"/>
          <p:nvPr/>
        </p:nvSpPr>
        <p:spPr>
          <a:xfrm>
            <a:off x="1409722" y="2728731"/>
            <a:ext cx="10741949" cy="1436291"/>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de Jager is 66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 AOW is €35.700,- per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echtgenote</a:t>
            </a:r>
            <a:r>
              <a:rPr lang="en-US" sz="2350" dirty="0">
                <a:solidFill>
                  <a:srgbClr val="000066"/>
                </a:solidFill>
                <a:latin typeface="Raleway"/>
              </a:rPr>
              <a:t> is 59 en het </a:t>
            </a:r>
            <a:r>
              <a:rPr lang="en-US" sz="2350" dirty="0" err="1">
                <a:solidFill>
                  <a:srgbClr val="000066"/>
                </a:solidFill>
                <a:latin typeface="Raleway"/>
              </a:rPr>
              <a:t>pensioen</a:t>
            </a:r>
            <a:r>
              <a:rPr lang="en-US" sz="2350" dirty="0">
                <a:solidFill>
                  <a:srgbClr val="000066"/>
                </a:solidFill>
                <a:latin typeface="Raleway"/>
              </a:rPr>
              <a:t> t.z.t. is €19.000,- per </a:t>
            </a:r>
            <a:r>
              <a:rPr lang="en-US" sz="2350" dirty="0" err="1">
                <a:solidFill>
                  <a:srgbClr val="000066"/>
                </a:solidFill>
                <a:latin typeface="Raleway"/>
              </a:rPr>
              <a:t>jaar</a:t>
            </a:r>
            <a:r>
              <a:rPr lang="en-US" sz="2350" dirty="0">
                <a:solidFill>
                  <a:srgbClr val="000066"/>
                </a:solidFill>
                <a:latin typeface="Raleway"/>
              </a:rPr>
              <a:t>. Er is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redelijk</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en de </a:t>
            </a:r>
            <a:r>
              <a:rPr lang="en-US" sz="2350" dirty="0" err="1">
                <a:solidFill>
                  <a:srgbClr val="000066"/>
                </a:solidFill>
                <a:latin typeface="Raleway"/>
              </a:rPr>
              <a:t>woning</a:t>
            </a:r>
            <a:r>
              <a:rPr lang="en-US" sz="2350" dirty="0">
                <a:solidFill>
                  <a:srgbClr val="000066"/>
                </a:solidFill>
                <a:latin typeface="Raleway"/>
              </a:rPr>
              <a:t> is </a:t>
            </a:r>
            <a:r>
              <a:rPr lang="en-US" sz="2350" dirty="0" err="1">
                <a:solidFill>
                  <a:srgbClr val="000066"/>
                </a:solidFill>
                <a:latin typeface="Raleway"/>
              </a:rPr>
              <a:t>vrij</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lijfrentekapitaal</a:t>
            </a:r>
            <a:r>
              <a:rPr lang="en-US" sz="2350" dirty="0">
                <a:solidFill>
                  <a:srgbClr val="000066"/>
                </a:solidFill>
                <a:latin typeface="Raleway"/>
              </a:rPr>
              <a:t> van €143.000,- en </a:t>
            </a:r>
            <a:r>
              <a:rPr lang="en-US" sz="2350" dirty="0" err="1">
                <a:solidFill>
                  <a:srgbClr val="000066"/>
                </a:solidFill>
                <a:latin typeface="Raleway"/>
              </a:rPr>
              <a:t>stelt</a:t>
            </a:r>
            <a:r>
              <a:rPr lang="en-US" sz="2350" dirty="0">
                <a:solidFill>
                  <a:srgbClr val="000066"/>
                </a:solidFill>
                <a:latin typeface="Raleway"/>
              </a:rPr>
              <a:t> voor </a:t>
            </a:r>
            <a:r>
              <a:rPr lang="en-US" sz="2350" dirty="0" err="1">
                <a:solidFill>
                  <a:srgbClr val="000066"/>
                </a:solidFill>
                <a:latin typeface="Raleway"/>
              </a:rPr>
              <a:t>dit</a:t>
            </a:r>
            <a:r>
              <a:rPr lang="en-US" sz="2350" dirty="0">
                <a:solidFill>
                  <a:srgbClr val="000066"/>
                </a:solidFill>
                <a:latin typeface="Raleway"/>
              </a:rPr>
              <a:t> in 10 </a:t>
            </a:r>
            <a:r>
              <a:rPr lang="en-US" sz="2350" dirty="0" err="1">
                <a:solidFill>
                  <a:srgbClr val="000066"/>
                </a:solidFill>
                <a:latin typeface="Raleway"/>
              </a:rPr>
              <a:t>jaar</a:t>
            </a:r>
            <a:r>
              <a:rPr lang="en-US" sz="2350" dirty="0">
                <a:solidFill>
                  <a:srgbClr val="000066"/>
                </a:solidFill>
                <a:latin typeface="Raleway"/>
              </a:rPr>
              <a:t> te laten </a:t>
            </a:r>
            <a:r>
              <a:rPr lang="en-US" sz="2350" dirty="0" err="1">
                <a:solidFill>
                  <a:srgbClr val="000066"/>
                </a:solidFill>
                <a:latin typeface="Raleway"/>
              </a:rPr>
              <a:t>uitkeren</a:t>
            </a:r>
            <a:r>
              <a:rPr lang="en-US" sz="2350" dirty="0">
                <a:solidFill>
                  <a:srgbClr val="000066"/>
                </a:solidFill>
                <a:latin typeface="Raleway"/>
              </a:rPr>
              <a:t> </a:t>
            </a:r>
            <a:r>
              <a:rPr lang="en-US" sz="2350" dirty="0" err="1">
                <a:solidFill>
                  <a:srgbClr val="000066"/>
                </a:solidFill>
                <a:latin typeface="Raleway"/>
              </a:rPr>
              <a:t>o.b.v.</a:t>
            </a:r>
            <a:r>
              <a:rPr lang="en-US" sz="2350" dirty="0">
                <a:solidFill>
                  <a:srgbClr val="000066"/>
                </a:solidFill>
                <a:latin typeface="Raleway"/>
              </a:rPr>
              <a:t> </a:t>
            </a:r>
            <a:r>
              <a:rPr lang="en-US" sz="2350" dirty="0" err="1">
                <a:solidFill>
                  <a:srgbClr val="000066"/>
                </a:solidFill>
                <a:latin typeface="Raleway"/>
              </a:rPr>
              <a:t>banksparen</a:t>
            </a:r>
            <a:r>
              <a:rPr lang="en-US" sz="2350" dirty="0">
                <a:solidFill>
                  <a:srgbClr val="000066"/>
                </a:solidFill>
                <a:latin typeface="Raleway"/>
              </a:rPr>
              <a:t>.</a:t>
            </a:r>
          </a:p>
        </p:txBody>
      </p:sp>
      <p:sp>
        <p:nvSpPr>
          <p:cNvPr id="7" name="TextBox 6">
            <a:extLst>
              <a:ext uri="{FF2B5EF4-FFF2-40B4-BE49-F238E27FC236}">
                <a16:creationId xmlns="" xmlns:a16="http://schemas.microsoft.com/office/drawing/2014/main" id="{FEA3BB41-142D-A40A-59A9-DC6F72258618}"/>
              </a:ext>
            </a:extLst>
          </p:cNvPr>
          <p:cNvSpPr txBox="1"/>
          <p:nvPr/>
        </p:nvSpPr>
        <p:spPr>
          <a:xfrm>
            <a:off x="1409722" y="4626913"/>
            <a:ext cx="10620109" cy="2755498"/>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a:p>
            <a:pPr marL="226695" lvl="1">
              <a:lnSpc>
                <a:spcPts val="3149"/>
              </a:lnSpc>
            </a:pPr>
            <a:r>
              <a:rPr lang="en-US" sz="2350" i="1" dirty="0" err="1">
                <a:solidFill>
                  <a:srgbClr val="000066"/>
                </a:solidFill>
                <a:latin typeface="Raleway"/>
              </a:rPr>
              <a:t>Indien</a:t>
            </a:r>
            <a:r>
              <a:rPr lang="en-US" sz="2350" i="1" dirty="0">
                <a:solidFill>
                  <a:srgbClr val="000066"/>
                </a:solidFill>
                <a:latin typeface="Raleway"/>
              </a:rPr>
              <a:t> </a:t>
            </a:r>
            <a:r>
              <a:rPr lang="en-US" sz="2350" i="1" dirty="0" err="1">
                <a:solidFill>
                  <a:srgbClr val="000066"/>
                </a:solidFill>
                <a:latin typeface="Raleway"/>
              </a:rPr>
              <a:t>gekozen</a:t>
            </a:r>
            <a:r>
              <a:rPr lang="en-US" sz="2350" i="1" dirty="0">
                <a:solidFill>
                  <a:srgbClr val="000066"/>
                </a:solidFill>
                <a:latin typeface="Raleway"/>
              </a:rPr>
              <a:t> </a:t>
            </a:r>
            <a:r>
              <a:rPr lang="en-US" sz="2350" i="1" dirty="0" err="1">
                <a:solidFill>
                  <a:srgbClr val="000066"/>
                </a:solidFill>
                <a:latin typeface="Raleway"/>
              </a:rPr>
              <a:t>wordt</a:t>
            </a:r>
            <a:r>
              <a:rPr lang="en-US" sz="2350" i="1" dirty="0">
                <a:solidFill>
                  <a:srgbClr val="000066"/>
                </a:solidFill>
                <a:latin typeface="Raleway"/>
              </a:rPr>
              <a:t> voor  20 </a:t>
            </a:r>
            <a:r>
              <a:rPr lang="en-US" sz="2350" i="1" dirty="0" err="1">
                <a:solidFill>
                  <a:srgbClr val="000066"/>
                </a:solidFill>
                <a:latin typeface="Raleway"/>
              </a:rPr>
              <a:t>jaar</a:t>
            </a:r>
            <a:r>
              <a:rPr lang="en-US" sz="2350" i="1" dirty="0">
                <a:solidFill>
                  <a:srgbClr val="000066"/>
                </a:solidFill>
                <a:latin typeface="Raleway"/>
              </a:rPr>
              <a:t>, is de </a:t>
            </a:r>
            <a:r>
              <a:rPr lang="en-US" sz="2350" i="1" dirty="0" err="1">
                <a:solidFill>
                  <a:srgbClr val="000066"/>
                </a:solidFill>
                <a:latin typeface="Raleway"/>
              </a:rPr>
              <a:t>uitkering</a:t>
            </a:r>
            <a:r>
              <a:rPr lang="en-US" sz="2350" i="1" dirty="0">
                <a:solidFill>
                  <a:srgbClr val="000066"/>
                </a:solidFill>
                <a:latin typeface="Raleway"/>
              </a:rPr>
              <a:t> ca. </a:t>
            </a:r>
            <a:r>
              <a:rPr lang="en-US" sz="2350" dirty="0">
                <a:solidFill>
                  <a:srgbClr val="000066"/>
                </a:solidFill>
                <a:latin typeface="Raleway"/>
              </a:rPr>
              <a:t>€</a:t>
            </a:r>
            <a:r>
              <a:rPr lang="en-US" sz="2350" i="1" dirty="0">
                <a:solidFill>
                  <a:srgbClr val="000066"/>
                </a:solidFill>
                <a:latin typeface="Raleway"/>
              </a:rPr>
              <a:t>9.000.</a:t>
            </a:r>
          </a:p>
          <a:p>
            <a:pPr marL="569595" lvl="1" indent="-342900">
              <a:lnSpc>
                <a:spcPts val="3149"/>
              </a:lnSpc>
              <a:buFont typeface="Arial" panose="020B0604020202020204" pitchFamily="34" charset="0"/>
              <a:buChar char="•"/>
            </a:pPr>
            <a:r>
              <a:rPr lang="en-US" sz="2350" dirty="0" err="1">
                <a:solidFill>
                  <a:srgbClr val="000066"/>
                </a:solidFill>
                <a:latin typeface="Raleway"/>
              </a:rPr>
              <a:t>Deze</a:t>
            </a:r>
            <a:r>
              <a:rPr lang="en-US" sz="2350" dirty="0">
                <a:solidFill>
                  <a:srgbClr val="000066"/>
                </a:solidFill>
                <a:latin typeface="Raleway"/>
              </a:rPr>
              <a:t> </a:t>
            </a:r>
            <a:r>
              <a:rPr lang="en-US" sz="2350" dirty="0" err="1">
                <a:solidFill>
                  <a:srgbClr val="000066"/>
                </a:solidFill>
                <a:latin typeface="Raleway"/>
              </a:rPr>
              <a:t>uitkering</a:t>
            </a:r>
            <a:r>
              <a:rPr lang="en-US" sz="2350" dirty="0">
                <a:solidFill>
                  <a:srgbClr val="000066"/>
                </a:solidFill>
                <a:latin typeface="Raleway"/>
              </a:rPr>
              <a:t> is </a:t>
            </a:r>
            <a:r>
              <a:rPr lang="en-US" sz="2350" dirty="0" err="1">
                <a:solidFill>
                  <a:srgbClr val="000066"/>
                </a:solidFill>
                <a:latin typeface="Raleway"/>
              </a:rPr>
              <a:t>netto</a:t>
            </a:r>
            <a:r>
              <a:rPr lang="en-US" sz="2350" dirty="0">
                <a:solidFill>
                  <a:srgbClr val="000066"/>
                </a:solidFill>
                <a:latin typeface="Raleway"/>
              </a:rPr>
              <a:t> ca. €5.075,- en </a:t>
            </a:r>
            <a:r>
              <a:rPr lang="en-US" sz="2350" dirty="0" err="1">
                <a:solidFill>
                  <a:srgbClr val="000066"/>
                </a:solidFill>
                <a:latin typeface="Raleway"/>
              </a:rPr>
              <a:t>keert</a:t>
            </a:r>
            <a:r>
              <a:rPr lang="en-US" sz="2350" dirty="0">
                <a:solidFill>
                  <a:srgbClr val="000066"/>
                </a:solidFill>
                <a:latin typeface="Raleway"/>
              </a:rPr>
              <a:t> 10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langer</a:t>
            </a:r>
            <a:r>
              <a:rPr lang="en-US" sz="2350" dirty="0">
                <a:solidFill>
                  <a:srgbClr val="000066"/>
                </a:solidFill>
                <a:latin typeface="Raleway"/>
              </a:rPr>
              <a:t> </a:t>
            </a:r>
            <a:r>
              <a:rPr lang="en-US" sz="2350" dirty="0" err="1">
                <a:solidFill>
                  <a:srgbClr val="000066"/>
                </a:solidFill>
                <a:latin typeface="Raleway"/>
              </a:rPr>
              <a:t>uit</a:t>
            </a:r>
            <a:endParaRPr lang="en-US" sz="2350" dirty="0">
              <a:solidFill>
                <a:srgbClr val="000066"/>
              </a:solidFill>
              <a:latin typeface="Raleway"/>
            </a:endParaRPr>
          </a:p>
          <a:p>
            <a:pPr marL="569595" lvl="1" indent="-342900">
              <a:lnSpc>
                <a:spcPts val="3149"/>
              </a:lnSpc>
              <a:buFont typeface="Arial" panose="020B0604020202020204" pitchFamily="34" charset="0"/>
              <a:buChar char="•"/>
            </a:pPr>
            <a:r>
              <a:rPr lang="en-US" sz="2350" dirty="0" err="1">
                <a:solidFill>
                  <a:srgbClr val="000066"/>
                </a:solidFill>
                <a:latin typeface="Raleway"/>
              </a:rPr>
              <a:t>Dit</a:t>
            </a:r>
            <a:r>
              <a:rPr lang="en-US" sz="2350" dirty="0">
                <a:solidFill>
                  <a:srgbClr val="000066"/>
                </a:solidFill>
                <a:latin typeface="Raleway"/>
              </a:rPr>
              <a:t> </a:t>
            </a:r>
            <a:r>
              <a:rPr lang="en-US" sz="2350" dirty="0" err="1">
                <a:solidFill>
                  <a:srgbClr val="000066"/>
                </a:solidFill>
                <a:latin typeface="Raleway"/>
              </a:rPr>
              <a:t>i.p.v</a:t>
            </a:r>
            <a:r>
              <a:rPr lang="en-US" sz="2350" dirty="0">
                <a:solidFill>
                  <a:srgbClr val="000066"/>
                </a:solidFill>
                <a:latin typeface="Raleway"/>
              </a:rPr>
              <a:t>. €2.800,- </a:t>
            </a:r>
            <a:r>
              <a:rPr lang="en-US" sz="2350" dirty="0" err="1">
                <a:solidFill>
                  <a:srgbClr val="000066"/>
                </a:solidFill>
                <a:latin typeface="Raleway"/>
              </a:rPr>
              <a:t>netto</a:t>
            </a:r>
            <a:r>
              <a:rPr lang="en-US" sz="2350" dirty="0">
                <a:solidFill>
                  <a:srgbClr val="000066"/>
                </a:solidFill>
                <a:latin typeface="Raleway"/>
              </a:rPr>
              <a:t> extra de </a:t>
            </a:r>
            <a:r>
              <a:rPr lang="en-US" sz="2350" dirty="0" err="1">
                <a:solidFill>
                  <a:srgbClr val="000066"/>
                </a:solidFill>
                <a:latin typeface="Raleway"/>
              </a:rPr>
              <a:t>eerste</a:t>
            </a:r>
            <a:r>
              <a:rPr lang="en-US" sz="2350" dirty="0">
                <a:solidFill>
                  <a:srgbClr val="000066"/>
                </a:solidFill>
                <a:latin typeface="Raleway"/>
              </a:rPr>
              <a:t> 10 </a:t>
            </a:r>
            <a:r>
              <a:rPr lang="en-US" sz="2350" dirty="0" err="1">
                <a:solidFill>
                  <a:srgbClr val="000066"/>
                </a:solidFill>
                <a:latin typeface="Raleway"/>
              </a:rPr>
              <a:t>jaar</a:t>
            </a:r>
            <a:endParaRPr lang="en-US" sz="2350" dirty="0">
              <a:solidFill>
                <a:srgbClr val="000066"/>
              </a:solidFill>
              <a:latin typeface="Raleway"/>
            </a:endParaRPr>
          </a:p>
          <a:p>
            <a:pPr marL="453390" lvl="1" indent="-226695">
              <a:lnSpc>
                <a:spcPts val="3149"/>
              </a:lnSpc>
              <a:buFont typeface="Arial"/>
              <a:buChar char="•"/>
            </a:pPr>
            <a:r>
              <a:rPr lang="en-US" sz="2350" dirty="0">
                <a:solidFill>
                  <a:srgbClr val="000066"/>
                </a:solidFill>
                <a:latin typeface="Raleway"/>
              </a:rPr>
              <a:t>In </a:t>
            </a:r>
            <a:r>
              <a:rPr lang="en-US" sz="2350" dirty="0" err="1">
                <a:solidFill>
                  <a:srgbClr val="000066"/>
                </a:solidFill>
                <a:latin typeface="Raleway"/>
              </a:rPr>
              <a:t>geval</a:t>
            </a:r>
            <a:r>
              <a:rPr lang="en-US" sz="2350" dirty="0">
                <a:solidFill>
                  <a:srgbClr val="000066"/>
                </a:solidFill>
                <a:latin typeface="Raleway"/>
              </a:rPr>
              <a:t> van </a:t>
            </a:r>
            <a:r>
              <a:rPr lang="en-US" sz="2350" dirty="0" err="1">
                <a:solidFill>
                  <a:srgbClr val="000066"/>
                </a:solidFill>
                <a:latin typeface="Raleway"/>
              </a:rPr>
              <a:t>overlijden</a:t>
            </a:r>
            <a:r>
              <a:rPr lang="en-US" sz="2350" dirty="0">
                <a:solidFill>
                  <a:srgbClr val="000066"/>
                </a:solidFill>
                <a:latin typeface="Raleway"/>
              </a:rPr>
              <a:t> </a:t>
            </a:r>
            <a:r>
              <a:rPr lang="en-US" sz="2350" dirty="0" err="1">
                <a:solidFill>
                  <a:srgbClr val="000066"/>
                </a:solidFill>
                <a:latin typeface="Raleway"/>
              </a:rPr>
              <a:t>gaat</a:t>
            </a:r>
            <a:r>
              <a:rPr lang="en-US" sz="2350" dirty="0">
                <a:solidFill>
                  <a:srgbClr val="000066"/>
                </a:solidFill>
                <a:latin typeface="Raleway"/>
              </a:rPr>
              <a:t> de </a:t>
            </a:r>
            <a:r>
              <a:rPr lang="en-US" sz="2350" dirty="0" err="1">
                <a:solidFill>
                  <a:srgbClr val="000066"/>
                </a:solidFill>
                <a:latin typeface="Raleway"/>
              </a:rPr>
              <a:t>uitkering</a:t>
            </a:r>
            <a:r>
              <a:rPr lang="en-US" sz="2350" dirty="0">
                <a:solidFill>
                  <a:srgbClr val="000066"/>
                </a:solidFill>
                <a:latin typeface="Raleway"/>
              </a:rPr>
              <a:t> door </a:t>
            </a:r>
            <a:r>
              <a:rPr lang="en-US" sz="2350" dirty="0" err="1">
                <a:solidFill>
                  <a:srgbClr val="000066"/>
                </a:solidFill>
                <a:latin typeface="Raleway"/>
              </a:rPr>
              <a:t>naar</a:t>
            </a:r>
            <a:r>
              <a:rPr lang="en-US" sz="2350" dirty="0">
                <a:solidFill>
                  <a:srgbClr val="000066"/>
                </a:solidFill>
                <a:latin typeface="Raleway"/>
              </a:rPr>
              <a:t> de partner met </a:t>
            </a:r>
            <a:r>
              <a:rPr lang="en-US" sz="2350" dirty="0" err="1">
                <a:solidFill>
                  <a:srgbClr val="000066"/>
                </a:solidFill>
                <a:latin typeface="Raleway"/>
              </a:rPr>
              <a:t>een</a:t>
            </a:r>
            <a:r>
              <a:rPr lang="en-US" sz="2350" dirty="0">
                <a:solidFill>
                  <a:srgbClr val="000066"/>
                </a:solidFill>
                <a:latin typeface="Raleway"/>
              </a:rPr>
              <a:t> lager </a:t>
            </a:r>
            <a:r>
              <a:rPr lang="en-US" sz="2350" dirty="0" err="1">
                <a:solidFill>
                  <a:srgbClr val="000066"/>
                </a:solidFill>
                <a:latin typeface="Raleway"/>
              </a:rPr>
              <a:t>inkomen</a:t>
            </a:r>
            <a:r>
              <a:rPr lang="en-US" sz="2350" dirty="0">
                <a:solidFill>
                  <a:srgbClr val="000066"/>
                </a:solidFill>
                <a:latin typeface="Raleway"/>
              </a:rPr>
              <a:t> en </a:t>
            </a:r>
            <a:r>
              <a:rPr lang="en-US" sz="2350" dirty="0" err="1">
                <a:solidFill>
                  <a:srgbClr val="000066"/>
                </a:solidFill>
                <a:latin typeface="Raleway"/>
              </a:rPr>
              <a:t>wordt</a:t>
            </a:r>
            <a:r>
              <a:rPr lang="en-US" sz="2350" dirty="0">
                <a:solidFill>
                  <a:srgbClr val="000066"/>
                </a:solidFill>
                <a:latin typeface="Raleway"/>
              </a:rPr>
              <a:t> </a:t>
            </a:r>
            <a:r>
              <a:rPr lang="en-US" sz="2350" dirty="0" err="1">
                <a:solidFill>
                  <a:srgbClr val="000066"/>
                </a:solidFill>
                <a:latin typeface="Raleway"/>
              </a:rPr>
              <a:t>dus</a:t>
            </a:r>
            <a:r>
              <a:rPr lang="en-US" sz="2350" dirty="0">
                <a:solidFill>
                  <a:srgbClr val="000066"/>
                </a:solidFill>
                <a:latin typeface="Raleway"/>
              </a:rPr>
              <a:t> lager </a:t>
            </a:r>
            <a:r>
              <a:rPr lang="en-US" sz="2350" dirty="0" err="1">
                <a:solidFill>
                  <a:srgbClr val="000066"/>
                </a:solidFill>
                <a:latin typeface="Raleway"/>
              </a:rPr>
              <a:t>belast</a:t>
            </a:r>
            <a:endParaRPr lang="en-US" sz="2350" dirty="0">
              <a:solidFill>
                <a:srgbClr val="000066"/>
              </a:solidFill>
              <a:latin typeface="Raleway"/>
            </a:endParaRPr>
          </a:p>
          <a:p>
            <a:pPr marL="453390" lvl="1" indent="-226695">
              <a:lnSpc>
                <a:spcPts val="3149"/>
              </a:lnSpc>
              <a:buFont typeface="Arial"/>
              <a:buChar char="•"/>
            </a:pPr>
            <a:r>
              <a:rPr lang="en-US" sz="2350" dirty="0">
                <a:solidFill>
                  <a:srgbClr val="000066"/>
                </a:solidFill>
                <a:latin typeface="Raleway"/>
              </a:rPr>
              <a:t>In </a:t>
            </a:r>
            <a:r>
              <a:rPr lang="en-US" sz="2350" dirty="0" err="1">
                <a:solidFill>
                  <a:srgbClr val="000066"/>
                </a:solidFill>
                <a:latin typeface="Raleway"/>
              </a:rPr>
              <a:t>geval</a:t>
            </a:r>
            <a:r>
              <a:rPr lang="en-US" sz="2350" dirty="0">
                <a:solidFill>
                  <a:srgbClr val="000066"/>
                </a:solidFill>
                <a:latin typeface="Raleway"/>
              </a:rPr>
              <a:t> van </a:t>
            </a:r>
            <a:r>
              <a:rPr lang="en-US" sz="2350" dirty="0" err="1">
                <a:solidFill>
                  <a:srgbClr val="000066"/>
                </a:solidFill>
                <a:latin typeface="Raleway"/>
              </a:rPr>
              <a:t>overlijden</a:t>
            </a:r>
            <a:r>
              <a:rPr lang="en-US" sz="2350" dirty="0">
                <a:solidFill>
                  <a:srgbClr val="000066"/>
                </a:solidFill>
                <a:latin typeface="Raleway"/>
              </a:rPr>
              <a:t>; </a:t>
            </a:r>
            <a:r>
              <a:rPr lang="en-US" sz="2350" dirty="0" err="1">
                <a:solidFill>
                  <a:srgbClr val="000066"/>
                </a:solidFill>
                <a:latin typeface="Raleway"/>
              </a:rPr>
              <a:t>uitkering</a:t>
            </a:r>
            <a:r>
              <a:rPr lang="en-US" sz="2350" dirty="0">
                <a:solidFill>
                  <a:srgbClr val="000066"/>
                </a:solidFill>
                <a:latin typeface="Raleway"/>
              </a:rPr>
              <a:t> </a:t>
            </a:r>
            <a:r>
              <a:rPr lang="en-US" sz="2350" dirty="0" err="1">
                <a:solidFill>
                  <a:srgbClr val="000066"/>
                </a:solidFill>
                <a:latin typeface="Raleway"/>
              </a:rPr>
              <a:t>vrij</a:t>
            </a:r>
            <a:r>
              <a:rPr lang="en-US" sz="2350" dirty="0">
                <a:solidFill>
                  <a:srgbClr val="000066"/>
                </a:solidFill>
                <a:latin typeface="Raleway"/>
              </a:rPr>
              <a:t> van </a:t>
            </a:r>
            <a:r>
              <a:rPr lang="en-US" sz="2350" dirty="0" err="1">
                <a:solidFill>
                  <a:srgbClr val="000066"/>
                </a:solidFill>
                <a:latin typeface="Raleway"/>
              </a:rPr>
              <a:t>erfbelasting</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a:t>
            </a:r>
            <a:r>
              <a:rPr lang="en-US" sz="2350" dirty="0" err="1">
                <a:solidFill>
                  <a:srgbClr val="000066"/>
                </a:solidFill>
                <a:latin typeface="Raleway"/>
              </a:rPr>
              <a:t>nabestaanden</a:t>
            </a:r>
            <a:endParaRPr lang="en-US" sz="2350" dirty="0">
              <a:solidFill>
                <a:srgbClr val="000066"/>
              </a:solidFill>
              <a:latin typeface="Raleway"/>
            </a:endParaRPr>
          </a:p>
        </p:txBody>
      </p:sp>
      <p:sp>
        <p:nvSpPr>
          <p:cNvPr id="4" name="Freeform 12">
            <a:extLst>
              <a:ext uri="{FF2B5EF4-FFF2-40B4-BE49-F238E27FC236}">
                <a16:creationId xmlns="" xmlns:a16="http://schemas.microsoft.com/office/drawing/2014/main" id="{B28BFA6D-7572-2837-6180-58472C2A53DB}"/>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B08CB777-4EFB-2626-0F8A-A40D6A2FDE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CEEC5AF1-3FD0-EC7C-08AF-CFF793C73F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ECC1A57C-E40F-B78A-12B3-768CAB638C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1958609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4. </a:t>
            </a:r>
            <a:r>
              <a:rPr lang="nl-NL" sz="3600" b="1" dirty="0">
                <a:solidFill>
                  <a:srgbClr val="000666"/>
                </a:solidFill>
                <a:latin typeface="Raleway"/>
              </a:rPr>
              <a:t>Ga na welk risico de klant kan en wil nemen</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pic>
        <p:nvPicPr>
          <p:cNvPr id="5" name="Afbeelding 4" descr="Afbeelding met tekst, schermopname, Lettertype, ontwerp&#10;&#10;Automatisch gegenereerde beschrijving">
            <a:extLst>
              <a:ext uri="{FF2B5EF4-FFF2-40B4-BE49-F238E27FC236}">
                <a16:creationId xmlns="" xmlns:a16="http://schemas.microsoft.com/office/drawing/2014/main" id="{C45922BF-9E4C-B920-B936-79AE8E5DF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184" y="2208736"/>
            <a:ext cx="10060800" cy="7545600"/>
          </a:xfrm>
          <a:prstGeom prst="rect">
            <a:avLst/>
          </a:prstGeom>
        </p:spPr>
      </p:pic>
      <p:sp>
        <p:nvSpPr>
          <p:cNvPr id="2" name="Freeform 12">
            <a:extLst>
              <a:ext uri="{FF2B5EF4-FFF2-40B4-BE49-F238E27FC236}">
                <a16:creationId xmlns="" xmlns:a16="http://schemas.microsoft.com/office/drawing/2014/main" id="{3A0CB2C1-AF4D-2BD9-A1E3-FE510AEF4C20}"/>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4" name="Picture 4" descr="Doelbeleggen | Belegd door professionals">
            <a:extLst>
              <a:ext uri="{FF2B5EF4-FFF2-40B4-BE49-F238E27FC236}">
                <a16:creationId xmlns="" xmlns:a16="http://schemas.microsoft.com/office/drawing/2014/main" id="{BE294DDD-07E8-7485-7652-1F6F215A43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partners Vermogensbeheer Ontvangt 5 Sterren Van Finner.nl">
            <a:extLst>
              <a:ext uri="{FF2B5EF4-FFF2-40B4-BE49-F238E27FC236}">
                <a16:creationId xmlns="" xmlns:a16="http://schemas.microsoft.com/office/drawing/2014/main" id="{F264D0E8-2393-6E3B-9684-52DB883D98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Lettertype, logo, symbool&#10;&#10;Automatisch gegenereerde beschrijving">
            <a:extLst>
              <a:ext uri="{FF2B5EF4-FFF2-40B4-BE49-F238E27FC236}">
                <a16:creationId xmlns="" xmlns:a16="http://schemas.microsoft.com/office/drawing/2014/main" id="{4E898C91-18ED-F72A-154A-630267267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900410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9221" y="1164118"/>
            <a:ext cx="12667179" cy="3130060"/>
            <a:chOff x="-312512" y="-114300"/>
            <a:chExt cx="12085735" cy="3605157"/>
          </a:xfrm>
        </p:grpSpPr>
        <p:sp>
          <p:nvSpPr>
            <p:cNvPr id="3" name="TextBox 3"/>
            <p:cNvSpPr txBox="1"/>
            <p:nvPr/>
          </p:nvSpPr>
          <p:spPr>
            <a:xfrm>
              <a:off x="0" y="-114300"/>
              <a:ext cx="11773223" cy="869393"/>
            </a:xfrm>
            <a:prstGeom prst="rect">
              <a:avLst/>
            </a:prstGeom>
          </p:spPr>
          <p:txBody>
            <a:bodyPr lIns="0" tIns="0" rIns="0" bIns="0" rtlCol="0" anchor="t">
              <a:spAutoFit/>
            </a:bodyPr>
            <a:lstStyle/>
            <a:p>
              <a:pPr marL="0" lvl="0" indent="0">
                <a:lnSpc>
                  <a:spcPts val="6720"/>
                </a:lnSpc>
              </a:pPr>
              <a:r>
                <a:rPr lang="en-US" sz="3600" dirty="0" err="1">
                  <a:solidFill>
                    <a:srgbClr val="000666"/>
                  </a:solidFill>
                  <a:latin typeface="Raleway Bold"/>
                </a:rPr>
                <a:t>Beleggingsportefeuilles</a:t>
              </a:r>
              <a:r>
                <a:rPr lang="en-US" sz="3600" dirty="0">
                  <a:solidFill>
                    <a:srgbClr val="000666"/>
                  </a:solidFill>
                  <a:latin typeface="Raleway Bold"/>
                </a:rPr>
                <a:t> – asset </a:t>
              </a:r>
              <a:r>
                <a:rPr lang="en-US" sz="3600" dirty="0" err="1">
                  <a:solidFill>
                    <a:srgbClr val="000666"/>
                  </a:solidFill>
                  <a:latin typeface="Raleway Bold"/>
                </a:rPr>
                <a:t>allocatie</a:t>
              </a:r>
              <a:endParaRPr lang="en-US" sz="3600" dirty="0">
                <a:solidFill>
                  <a:srgbClr val="000666"/>
                </a:solidFill>
                <a:latin typeface="Raleway Bold"/>
              </a:endParaRPr>
            </a:p>
          </p:txBody>
        </p:sp>
        <p:sp>
          <p:nvSpPr>
            <p:cNvPr id="6" name="TextBox 6"/>
            <p:cNvSpPr txBox="1"/>
            <p:nvPr/>
          </p:nvSpPr>
          <p:spPr>
            <a:xfrm>
              <a:off x="-312512" y="1358437"/>
              <a:ext cx="11773223" cy="2132420"/>
            </a:xfrm>
            <a:prstGeom prst="rect">
              <a:avLst/>
            </a:prstGeom>
          </p:spPr>
          <p:txBody>
            <a:bodyPr lIns="0" tIns="0" rIns="0" bIns="0" rtlCol="0" anchor="t">
              <a:spAutoFit/>
            </a:bodyPr>
            <a:lstStyle/>
            <a:p>
              <a:pPr marL="305498" lvl="1">
                <a:lnSpc>
                  <a:spcPts val="3678"/>
                </a:lnSpc>
              </a:pPr>
              <a:r>
                <a:rPr lang="nl-NL" sz="2350" dirty="0">
                  <a:solidFill>
                    <a:srgbClr val="000666"/>
                  </a:solidFill>
                  <a:latin typeface="Raleway"/>
                </a:rPr>
                <a:t>Doelbeleggen.nl werkt met 5 verschillende profielen en bijbehorende beleggingsportefeuilles. Ieder beleggingsprofiel heeft een eigen portefeuille met zijn eigen beleggingskarakter en haalbaarheid van uw doelstelling. </a:t>
              </a:r>
              <a:r>
                <a:rPr lang="nl-NL" sz="2350" dirty="0" err="1">
                  <a:solidFill>
                    <a:srgbClr val="000666"/>
                  </a:solidFill>
                  <a:latin typeface="Raleway"/>
                </a:rPr>
                <a:t>Lifecycle</a:t>
              </a:r>
              <a:r>
                <a:rPr lang="nl-NL" sz="2350" dirty="0">
                  <a:solidFill>
                    <a:srgbClr val="000666"/>
                  </a:solidFill>
                  <a:latin typeface="Raleway"/>
                </a:rPr>
                <a:t> wordt afhankelijk van de looptijd wel of niet toegepast.</a:t>
              </a:r>
              <a:endParaRPr lang="en-US"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pic>
        <p:nvPicPr>
          <p:cNvPr id="13" name="Afbeelding 12">
            <a:extLst>
              <a:ext uri="{FF2B5EF4-FFF2-40B4-BE49-F238E27FC236}">
                <a16:creationId xmlns="" xmlns:a16="http://schemas.microsoft.com/office/drawing/2014/main" id="{2E3103C6-213D-9E87-EAEF-175FB9366B01}"/>
              </a:ext>
            </a:extLst>
          </p:cNvPr>
          <p:cNvPicPr>
            <a:picLocks noChangeAspect="1"/>
          </p:cNvPicPr>
          <p:nvPr/>
        </p:nvPicPr>
        <p:blipFill>
          <a:blip r:embed="rId4"/>
          <a:stretch>
            <a:fillRect/>
          </a:stretch>
        </p:blipFill>
        <p:spPr>
          <a:xfrm>
            <a:off x="1411362" y="4653318"/>
            <a:ext cx="11050444" cy="4256124"/>
          </a:xfrm>
          <a:prstGeom prst="rect">
            <a:avLst/>
          </a:prstGeom>
        </p:spPr>
      </p:pic>
      <p:sp>
        <p:nvSpPr>
          <p:cNvPr id="4" name="Freeform 12">
            <a:extLst>
              <a:ext uri="{FF2B5EF4-FFF2-40B4-BE49-F238E27FC236}">
                <a16:creationId xmlns="" xmlns:a16="http://schemas.microsoft.com/office/drawing/2014/main" id="{6A1294BB-781B-E3E1-6D57-7592DD636CFA}"/>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BA891214-AC67-EE08-4D0A-0EC42DACDA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E007ED58-37E4-BB65-0594-A7ACAD0E62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495AFB85-9005-8FA9-8B83-C16897CF45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532403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9220" y="1164118"/>
            <a:ext cx="12667180" cy="3130060"/>
            <a:chOff x="-312513" y="-114300"/>
            <a:chExt cx="12085736" cy="3605157"/>
          </a:xfrm>
        </p:grpSpPr>
        <p:sp>
          <p:nvSpPr>
            <p:cNvPr id="3" name="TextBox 3"/>
            <p:cNvSpPr txBox="1"/>
            <p:nvPr/>
          </p:nvSpPr>
          <p:spPr>
            <a:xfrm>
              <a:off x="0" y="-114300"/>
              <a:ext cx="11773223" cy="869393"/>
            </a:xfrm>
            <a:prstGeom prst="rect">
              <a:avLst/>
            </a:prstGeom>
          </p:spPr>
          <p:txBody>
            <a:bodyPr lIns="0" tIns="0" rIns="0" bIns="0" rtlCol="0" anchor="t">
              <a:spAutoFit/>
            </a:bodyPr>
            <a:lstStyle/>
            <a:p>
              <a:pPr marL="0" lvl="0" indent="0">
                <a:lnSpc>
                  <a:spcPts val="6720"/>
                </a:lnSpc>
              </a:pPr>
              <a:r>
                <a:rPr lang="en-US" sz="3600" dirty="0" err="1">
                  <a:solidFill>
                    <a:srgbClr val="000666"/>
                  </a:solidFill>
                  <a:latin typeface="Raleway Bold"/>
                </a:rPr>
                <a:t>Beleggingsportefeuilles</a:t>
              </a:r>
              <a:r>
                <a:rPr lang="en-US" sz="3600" dirty="0">
                  <a:solidFill>
                    <a:srgbClr val="000666"/>
                  </a:solidFill>
                  <a:latin typeface="Raleway Bold"/>
                </a:rPr>
                <a:t> - indextrackers</a:t>
              </a:r>
            </a:p>
          </p:txBody>
        </p:sp>
        <p:sp>
          <p:nvSpPr>
            <p:cNvPr id="6" name="TextBox 6"/>
            <p:cNvSpPr txBox="1"/>
            <p:nvPr/>
          </p:nvSpPr>
          <p:spPr>
            <a:xfrm>
              <a:off x="-312513" y="1358437"/>
              <a:ext cx="11773223" cy="2132420"/>
            </a:xfrm>
            <a:prstGeom prst="rect">
              <a:avLst/>
            </a:prstGeom>
          </p:spPr>
          <p:txBody>
            <a:bodyPr lIns="0" tIns="0" rIns="0" bIns="0" rtlCol="0" anchor="t">
              <a:spAutoFit/>
            </a:bodyPr>
            <a:lstStyle/>
            <a:p>
              <a:pPr marL="305498" lvl="1">
                <a:lnSpc>
                  <a:spcPts val="3678"/>
                </a:lnSpc>
              </a:pPr>
              <a:r>
                <a:rPr lang="nl-NL" sz="2350" dirty="0">
                  <a:solidFill>
                    <a:srgbClr val="000666"/>
                  </a:solidFill>
                  <a:latin typeface="Raleway"/>
                </a:rPr>
                <a:t>Doelbeleggen.nl werkt met 5 verschillende profielen en bijbehorende beleggingsportefeuilles. Ieder beleggingsprofiel heeft een eigen portefeuille met zijn eigen beleggingskarakter en haalbaarheid van uw doelstelling. Wij vallen inzake duurzaamheid onder artikel 8, wat neerkomt op een ‘lichtgroen’ beleggingsbeleid.</a:t>
              </a:r>
              <a:endParaRPr lang="en-US"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graphicFrame>
        <p:nvGraphicFramePr>
          <p:cNvPr id="5" name="Tabel 4">
            <a:extLst>
              <a:ext uri="{FF2B5EF4-FFF2-40B4-BE49-F238E27FC236}">
                <a16:creationId xmlns="" xmlns:a16="http://schemas.microsoft.com/office/drawing/2014/main" id="{6C1F75EB-E4D9-40E6-4F27-045971CB6942}"/>
              </a:ext>
            </a:extLst>
          </p:cNvPr>
          <p:cNvGraphicFramePr>
            <a:graphicFrameLocks noGrp="1"/>
          </p:cNvGraphicFramePr>
          <p:nvPr>
            <p:extLst>
              <p:ext uri="{D42A27DB-BD31-4B8C-83A1-F6EECF244321}">
                <p14:modId xmlns:p14="http://schemas.microsoft.com/office/powerpoint/2010/main" val="797938412"/>
              </p:ext>
            </p:extLst>
          </p:nvPr>
        </p:nvGraphicFramePr>
        <p:xfrm>
          <a:off x="1163351" y="4580530"/>
          <a:ext cx="10891371" cy="4903865"/>
        </p:xfrm>
        <a:graphic>
          <a:graphicData uri="http://schemas.openxmlformats.org/drawingml/2006/table">
            <a:tbl>
              <a:tblPr firstRow="1" bandRow="1">
                <a:tableStyleId>{5C22544A-7EE6-4342-B048-85BDC9FD1C3A}</a:tableStyleId>
              </a:tblPr>
              <a:tblGrid>
                <a:gridCol w="2285339">
                  <a:extLst>
                    <a:ext uri="{9D8B030D-6E8A-4147-A177-3AD203B41FA5}">
                      <a16:colId xmlns="" xmlns:a16="http://schemas.microsoft.com/office/drawing/2014/main" val="2198086736"/>
                    </a:ext>
                  </a:extLst>
                </a:gridCol>
                <a:gridCol w="8606032">
                  <a:extLst>
                    <a:ext uri="{9D8B030D-6E8A-4147-A177-3AD203B41FA5}">
                      <a16:colId xmlns="" xmlns:a16="http://schemas.microsoft.com/office/drawing/2014/main" val="671824601"/>
                    </a:ext>
                  </a:extLst>
                </a:gridCol>
              </a:tblGrid>
              <a:tr h="822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a:latin typeface="Raleway" panose="020B0503030101060003" pitchFamily="34" charset="0"/>
                        </a:rPr>
                        <a:t>Assetcategorie</a:t>
                      </a:r>
                    </a:p>
                  </a:txBody>
                  <a:tcPr>
                    <a:solidFill>
                      <a:srgbClr val="000066"/>
                    </a:solidFill>
                  </a:tcPr>
                </a:tc>
                <a:tc>
                  <a:txBody>
                    <a:bodyPr/>
                    <a:lstStyle/>
                    <a:p>
                      <a:r>
                        <a:rPr lang="nl-NL" sz="1900" dirty="0">
                          <a:latin typeface="Raleway" panose="020B0503030101060003" pitchFamily="34" charset="0"/>
                        </a:rPr>
                        <a:t>Indextrackers</a:t>
                      </a:r>
                    </a:p>
                  </a:txBody>
                  <a:tcPr>
                    <a:solidFill>
                      <a:srgbClr val="000066"/>
                    </a:solidFill>
                  </a:tcPr>
                </a:tc>
                <a:extLst>
                  <a:ext uri="{0D108BD9-81ED-4DB2-BD59-A6C34878D82A}">
                    <a16:rowId xmlns="" xmlns:a16="http://schemas.microsoft.com/office/drawing/2014/main" val="3685373011"/>
                  </a:ext>
                </a:extLst>
              </a:tr>
              <a:tr h="822389">
                <a:tc>
                  <a:txBody>
                    <a:bodyPr/>
                    <a:lstStyle/>
                    <a:p>
                      <a:r>
                        <a:rPr lang="nl-NL" sz="1900" dirty="0">
                          <a:solidFill>
                            <a:srgbClr val="000066"/>
                          </a:solidFill>
                          <a:latin typeface="Raleway" panose="020B0503030101060003" pitchFamily="34" charset="0"/>
                        </a:rPr>
                        <a:t>Aandelen</a:t>
                      </a:r>
                    </a:p>
                  </a:txBody>
                  <a:tcPr>
                    <a:solidFill>
                      <a:srgbClr val="DFF3FF"/>
                    </a:solidFill>
                  </a:tcPr>
                </a:tc>
                <a:tc>
                  <a:txBody>
                    <a:bodyPr/>
                    <a:lstStyle/>
                    <a:p>
                      <a:pPr marL="0" indent="0">
                        <a:buFont typeface="Arial" panose="020B0604020202020204" pitchFamily="34" charset="0"/>
                        <a:buNone/>
                      </a:pPr>
                      <a:r>
                        <a:rPr lang="nl-NL" sz="1900">
                          <a:solidFill>
                            <a:srgbClr val="000066"/>
                          </a:solidFill>
                          <a:latin typeface="Raleway" panose="020B0503030101060003" pitchFamily="34" charset="0"/>
                        </a:rPr>
                        <a:t>VanEck </a:t>
                      </a:r>
                      <a:r>
                        <a:rPr lang="nl-NL" sz="1900" err="1">
                          <a:solidFill>
                            <a:srgbClr val="000066"/>
                          </a:solidFill>
                          <a:latin typeface="Raleway" panose="020B0503030101060003" pitchFamily="34" charset="0"/>
                        </a:rPr>
                        <a:t>Sustainable</a:t>
                      </a:r>
                      <a:r>
                        <a:rPr lang="nl-NL" sz="1900">
                          <a:solidFill>
                            <a:srgbClr val="000066"/>
                          </a:solidFill>
                          <a:latin typeface="Raleway" panose="020B0503030101060003" pitchFamily="34" charset="0"/>
                        </a:rPr>
                        <a:t> Global </a:t>
                      </a:r>
                      <a:r>
                        <a:rPr lang="nl-NL" sz="1900" err="1">
                          <a:solidFill>
                            <a:srgbClr val="000066"/>
                          </a:solidFill>
                          <a:latin typeface="Raleway" panose="020B0503030101060003" pitchFamily="34" charset="0"/>
                        </a:rPr>
                        <a:t>Equity</a:t>
                      </a:r>
                      <a:r>
                        <a:rPr lang="nl-NL" sz="1900">
                          <a:solidFill>
                            <a:srgbClr val="000066"/>
                          </a:solidFill>
                          <a:latin typeface="Raleway" panose="020B0503030101060003" pitchFamily="34" charset="0"/>
                        </a:rPr>
                        <a:t> Index</a:t>
                      </a:r>
                    </a:p>
                    <a:p>
                      <a:pPr marL="0" indent="0">
                        <a:buFont typeface="Arial" panose="020B0604020202020204" pitchFamily="34" charset="0"/>
                        <a:buNone/>
                      </a:pPr>
                      <a:r>
                        <a:rPr lang="nl-NL" sz="1900">
                          <a:solidFill>
                            <a:srgbClr val="000066"/>
                          </a:solidFill>
                          <a:latin typeface="Raleway" panose="020B0503030101060003" pitchFamily="34" charset="0"/>
                        </a:rPr>
                        <a:t>S&amp;P 500 ESG </a:t>
                      </a:r>
                      <a:r>
                        <a:rPr lang="nl-NL" sz="1900" err="1">
                          <a:solidFill>
                            <a:srgbClr val="000066"/>
                          </a:solidFill>
                          <a:latin typeface="Raleway" panose="020B0503030101060003" pitchFamily="34" charset="0"/>
                        </a:rPr>
                        <a:t>Exclusions</a:t>
                      </a:r>
                      <a:r>
                        <a:rPr lang="nl-NL" sz="1900">
                          <a:solidFill>
                            <a:srgbClr val="000066"/>
                          </a:solidFill>
                          <a:latin typeface="Raleway" panose="020B0503030101060003" pitchFamily="34" charset="0"/>
                        </a:rPr>
                        <a:t> II Index</a:t>
                      </a:r>
                    </a:p>
                    <a:p>
                      <a:pPr marL="0" indent="0">
                        <a:buFont typeface="Arial" panose="020B0604020202020204" pitchFamily="34" charset="0"/>
                        <a:buNone/>
                      </a:pPr>
                      <a:r>
                        <a:rPr lang="nl-NL" sz="1900">
                          <a:solidFill>
                            <a:srgbClr val="000066"/>
                          </a:solidFill>
                          <a:latin typeface="Raleway" panose="020B0503030101060003" pitchFamily="34" charset="0"/>
                        </a:rPr>
                        <a:t>100% MSCI Pacific ex Japan SRI </a:t>
                      </a:r>
                      <a:r>
                        <a:rPr lang="nl-NL" sz="1900" err="1">
                          <a:solidFill>
                            <a:srgbClr val="000066"/>
                          </a:solidFill>
                          <a:latin typeface="Raleway" panose="020B0503030101060003" pitchFamily="34" charset="0"/>
                        </a:rPr>
                        <a:t>Filtered</a:t>
                      </a:r>
                      <a:r>
                        <a:rPr lang="nl-NL" sz="1900">
                          <a:solidFill>
                            <a:srgbClr val="000066"/>
                          </a:solidFill>
                          <a:latin typeface="Raleway" panose="020B0503030101060003" pitchFamily="34" charset="0"/>
                        </a:rPr>
                        <a:t> Index</a:t>
                      </a:r>
                    </a:p>
                    <a:p>
                      <a:pPr marL="0" indent="0">
                        <a:buFont typeface="Arial" panose="020B0604020202020204" pitchFamily="34" charset="0"/>
                        <a:buNone/>
                      </a:pPr>
                      <a:r>
                        <a:rPr lang="nl-NL" sz="1900">
                          <a:solidFill>
                            <a:srgbClr val="000066"/>
                          </a:solidFill>
                          <a:latin typeface="Raleway" panose="020B0503030101060003" pitchFamily="34" charset="0"/>
                        </a:rPr>
                        <a:t>MSCI USA Small Cap Index</a:t>
                      </a:r>
                    </a:p>
                  </a:txBody>
                  <a:tcPr>
                    <a:solidFill>
                      <a:srgbClr val="DFF3FF"/>
                    </a:solidFill>
                  </a:tcPr>
                </a:tc>
                <a:extLst>
                  <a:ext uri="{0D108BD9-81ED-4DB2-BD59-A6C34878D82A}">
                    <a16:rowId xmlns="" xmlns:a16="http://schemas.microsoft.com/office/drawing/2014/main" val="1341845683"/>
                  </a:ext>
                </a:extLst>
              </a:tr>
              <a:tr h="470167">
                <a:tc>
                  <a:txBody>
                    <a:bodyPr/>
                    <a:lstStyle/>
                    <a:p>
                      <a:r>
                        <a:rPr lang="nl-NL" sz="1900">
                          <a:solidFill>
                            <a:srgbClr val="000066"/>
                          </a:solidFill>
                          <a:latin typeface="Raleway" panose="020B0503030101060003" pitchFamily="34" charset="0"/>
                        </a:rPr>
                        <a:t>Vastgoed</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dirty="0">
                          <a:solidFill>
                            <a:srgbClr val="000066"/>
                          </a:solidFill>
                          <a:latin typeface="Raleway" panose="020B0503030101060003" pitchFamily="34" charset="0"/>
                        </a:rPr>
                        <a:t>VanEck Global Real Estate Index</a:t>
                      </a:r>
                    </a:p>
                  </a:txBody>
                  <a:tcPr>
                    <a:solidFill>
                      <a:srgbClr val="DFF3FF"/>
                    </a:solidFill>
                  </a:tcPr>
                </a:tc>
                <a:extLst>
                  <a:ext uri="{0D108BD9-81ED-4DB2-BD59-A6C34878D82A}">
                    <a16:rowId xmlns="" xmlns:a16="http://schemas.microsoft.com/office/drawing/2014/main" val="3121698848"/>
                  </a:ext>
                </a:extLst>
              </a:tr>
              <a:tr h="822389">
                <a:tc>
                  <a:txBody>
                    <a:bodyPr/>
                    <a:lstStyle/>
                    <a:p>
                      <a:r>
                        <a:rPr lang="nl-NL" sz="1900">
                          <a:solidFill>
                            <a:srgbClr val="000066"/>
                          </a:solidFill>
                          <a:latin typeface="Raleway" panose="020B0503030101060003" pitchFamily="34" charset="0"/>
                        </a:rPr>
                        <a:t>Obligaties</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a:solidFill>
                            <a:srgbClr val="000066"/>
                          </a:solidFill>
                          <a:latin typeface="Raleway" panose="020B0503030101060003" pitchFamily="34" charset="0"/>
                        </a:rPr>
                        <a:t>FTSE Advanced </a:t>
                      </a:r>
                      <a:r>
                        <a:rPr lang="nl-NL" sz="1900" err="1">
                          <a:solidFill>
                            <a:srgbClr val="000066"/>
                          </a:solidFill>
                          <a:latin typeface="Raleway" panose="020B0503030101060003" pitchFamily="34" charset="0"/>
                        </a:rPr>
                        <a:t>Climate</a:t>
                      </a:r>
                      <a:r>
                        <a:rPr lang="nl-NL" sz="1900">
                          <a:solidFill>
                            <a:srgbClr val="000066"/>
                          </a:solidFill>
                          <a:latin typeface="Raleway" panose="020B0503030101060003" pitchFamily="34" charset="0"/>
                        </a:rPr>
                        <a:t> Risk-</a:t>
                      </a:r>
                      <a:r>
                        <a:rPr lang="nl-NL" sz="1900" err="1">
                          <a:solidFill>
                            <a:srgbClr val="000066"/>
                          </a:solidFill>
                          <a:latin typeface="Raleway" panose="020B0503030101060003" pitchFamily="34" charset="0"/>
                        </a:rPr>
                        <a:t>Adjusted</a:t>
                      </a:r>
                      <a:r>
                        <a:rPr lang="nl-NL" sz="1900">
                          <a:solidFill>
                            <a:srgbClr val="000066"/>
                          </a:solidFill>
                          <a:latin typeface="Raleway" panose="020B0503030101060003" pitchFamily="34" charset="0"/>
                        </a:rPr>
                        <a:t> </a:t>
                      </a:r>
                      <a:r>
                        <a:rPr lang="nl-NL" sz="1900" err="1">
                          <a:solidFill>
                            <a:srgbClr val="000066"/>
                          </a:solidFill>
                          <a:latin typeface="Raleway" panose="020B0503030101060003" pitchFamily="34" charset="0"/>
                        </a:rPr>
                        <a:t>Eur</a:t>
                      </a:r>
                      <a:r>
                        <a:rPr lang="nl-NL" sz="1900">
                          <a:solidFill>
                            <a:srgbClr val="000066"/>
                          </a:solidFill>
                          <a:latin typeface="Raleway" panose="020B0503030101060003" pitchFamily="34" charset="0"/>
                        </a:rPr>
                        <a:t> Mon. Union </a:t>
                      </a:r>
                      <a:r>
                        <a:rPr lang="nl-NL" sz="1900" err="1">
                          <a:solidFill>
                            <a:srgbClr val="000066"/>
                          </a:solidFill>
                          <a:latin typeface="Raleway" panose="020B0503030101060003" pitchFamily="34" charset="0"/>
                        </a:rPr>
                        <a:t>Gov</a:t>
                      </a:r>
                      <a:r>
                        <a:rPr lang="nl-NL" sz="1900">
                          <a:solidFill>
                            <a:srgbClr val="000066"/>
                          </a:solidFill>
                          <a:latin typeface="Raleway" panose="020B0503030101060003" pitchFamily="34" charset="0"/>
                        </a:rPr>
                        <a:t> Bond Index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a:solidFill>
                            <a:srgbClr val="000066"/>
                          </a:solidFill>
                          <a:latin typeface="Raleway" panose="020B0503030101060003" pitchFamily="34" charset="0"/>
                        </a:rPr>
                        <a:t>Barclays Euro </a:t>
                      </a:r>
                      <a:r>
                        <a:rPr lang="nl-NL" sz="1900" err="1">
                          <a:solidFill>
                            <a:srgbClr val="000066"/>
                          </a:solidFill>
                          <a:latin typeface="Raleway" panose="020B0503030101060003" pitchFamily="34" charset="0"/>
                        </a:rPr>
                        <a:t>Government</a:t>
                      </a:r>
                      <a:r>
                        <a:rPr lang="nl-NL" sz="1900">
                          <a:solidFill>
                            <a:srgbClr val="000066"/>
                          </a:solidFill>
                          <a:latin typeface="Raleway" panose="020B0503030101060003" pitchFamily="34" charset="0"/>
                        </a:rPr>
                        <a:t> Bond 1-3yr Term Index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a:solidFill>
                            <a:srgbClr val="000066"/>
                          </a:solidFill>
                          <a:latin typeface="Raleway" panose="020B0503030101060003" pitchFamily="34" charset="0"/>
                        </a:rPr>
                        <a:t>Barclays Euro </a:t>
                      </a:r>
                      <a:r>
                        <a:rPr lang="nl-NL" sz="1900" err="1">
                          <a:solidFill>
                            <a:srgbClr val="000066"/>
                          </a:solidFill>
                          <a:latin typeface="Raleway" panose="020B0503030101060003" pitchFamily="34" charset="0"/>
                        </a:rPr>
                        <a:t>Government</a:t>
                      </a:r>
                      <a:r>
                        <a:rPr lang="nl-NL" sz="1900">
                          <a:solidFill>
                            <a:srgbClr val="000066"/>
                          </a:solidFill>
                          <a:latin typeface="Raleway" panose="020B0503030101060003" pitchFamily="34" charset="0"/>
                        </a:rPr>
                        <a:t> </a:t>
                      </a:r>
                      <a:r>
                        <a:rPr lang="nl-NL" sz="1900" err="1">
                          <a:solidFill>
                            <a:srgbClr val="000066"/>
                          </a:solidFill>
                          <a:latin typeface="Raleway" panose="020B0503030101060003" pitchFamily="34" charset="0"/>
                        </a:rPr>
                        <a:t>Inflation</a:t>
                      </a:r>
                      <a:r>
                        <a:rPr lang="nl-NL" sz="1900">
                          <a:solidFill>
                            <a:srgbClr val="000066"/>
                          </a:solidFill>
                          <a:latin typeface="Raleway" panose="020B0503030101060003" pitchFamily="34" charset="0"/>
                        </a:rPr>
                        <a:t> Linked Bond Index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err="1">
                          <a:solidFill>
                            <a:srgbClr val="000066"/>
                          </a:solidFill>
                          <a:latin typeface="Raleway" panose="020B0503030101060003" pitchFamily="34" charset="0"/>
                        </a:rPr>
                        <a:t>Bloomberg</a:t>
                      </a:r>
                      <a:r>
                        <a:rPr lang="nl-NL" sz="1900">
                          <a:solidFill>
                            <a:srgbClr val="000066"/>
                          </a:solidFill>
                          <a:latin typeface="Raleway" panose="020B0503030101060003" pitchFamily="34" charset="0"/>
                        </a:rPr>
                        <a:t> MSCI Euro Corporate </a:t>
                      </a:r>
                      <a:r>
                        <a:rPr lang="nl-NL" sz="1900" err="1">
                          <a:solidFill>
                            <a:srgbClr val="000066"/>
                          </a:solidFill>
                          <a:latin typeface="Raleway" panose="020B0503030101060003" pitchFamily="34" charset="0"/>
                        </a:rPr>
                        <a:t>Sustainable</a:t>
                      </a:r>
                      <a:r>
                        <a:rPr lang="nl-NL" sz="1900">
                          <a:solidFill>
                            <a:srgbClr val="000066"/>
                          </a:solidFill>
                          <a:latin typeface="Raleway" panose="020B0503030101060003" pitchFamily="34" charset="0"/>
                        </a:rPr>
                        <a:t> SRI index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err="1">
                          <a:solidFill>
                            <a:srgbClr val="000066"/>
                          </a:solidFill>
                          <a:latin typeface="Raleway" panose="020B0503030101060003" pitchFamily="34" charset="0"/>
                        </a:rPr>
                        <a:t>Bloomberg</a:t>
                      </a:r>
                      <a:r>
                        <a:rPr lang="nl-NL" sz="1900">
                          <a:solidFill>
                            <a:srgbClr val="000066"/>
                          </a:solidFill>
                          <a:latin typeface="Raleway" panose="020B0503030101060003" pitchFamily="34" charset="0"/>
                        </a:rPr>
                        <a:t> MSCI Euro </a:t>
                      </a:r>
                      <a:r>
                        <a:rPr lang="nl-NL" sz="1900" err="1">
                          <a:solidFill>
                            <a:srgbClr val="000066"/>
                          </a:solidFill>
                          <a:latin typeface="Raleway" panose="020B0503030101060003" pitchFamily="34" charset="0"/>
                        </a:rPr>
                        <a:t>Corp</a:t>
                      </a:r>
                      <a:r>
                        <a:rPr lang="nl-NL" sz="1900">
                          <a:solidFill>
                            <a:srgbClr val="000066"/>
                          </a:solidFill>
                          <a:latin typeface="Raleway" panose="020B0503030101060003" pitchFamily="34" charset="0"/>
                        </a:rPr>
                        <a:t> </a:t>
                      </a:r>
                      <a:r>
                        <a:rPr lang="nl-NL" sz="1900" err="1">
                          <a:solidFill>
                            <a:srgbClr val="000066"/>
                          </a:solidFill>
                          <a:latin typeface="Raleway" panose="020B0503030101060003" pitchFamily="34" charset="0"/>
                        </a:rPr>
                        <a:t>Sustainable</a:t>
                      </a:r>
                      <a:r>
                        <a:rPr lang="nl-NL" sz="1900">
                          <a:solidFill>
                            <a:srgbClr val="000066"/>
                          </a:solidFill>
                          <a:latin typeface="Raleway" panose="020B0503030101060003" pitchFamily="34" charset="0"/>
                        </a:rPr>
                        <a:t> BBB+ SRI 0-3 </a:t>
                      </a:r>
                      <a:r>
                        <a:rPr lang="nl-NL" sz="1900" err="1">
                          <a:solidFill>
                            <a:srgbClr val="000066"/>
                          </a:solidFill>
                          <a:latin typeface="Raleway" panose="020B0503030101060003" pitchFamily="34" charset="0"/>
                        </a:rPr>
                        <a:t>Year</a:t>
                      </a:r>
                      <a:r>
                        <a:rPr lang="nl-NL" sz="1900">
                          <a:solidFill>
                            <a:srgbClr val="000066"/>
                          </a:solidFill>
                          <a:latin typeface="Raleway" panose="020B0503030101060003" pitchFamily="34" charset="0"/>
                        </a:rPr>
                        <a:t> Index</a:t>
                      </a:r>
                    </a:p>
                  </a:txBody>
                  <a:tcPr>
                    <a:solidFill>
                      <a:srgbClr val="DFF3FF"/>
                    </a:solidFill>
                  </a:tcPr>
                </a:tc>
                <a:extLst>
                  <a:ext uri="{0D108BD9-81ED-4DB2-BD59-A6C34878D82A}">
                    <a16:rowId xmlns="" xmlns:a16="http://schemas.microsoft.com/office/drawing/2014/main" val="1858191238"/>
                  </a:ext>
                </a:extLst>
              </a:tr>
              <a:tr h="822389">
                <a:tc>
                  <a:txBody>
                    <a:bodyPr/>
                    <a:lstStyle/>
                    <a:p>
                      <a:r>
                        <a:rPr lang="nl-NL" sz="1900">
                          <a:solidFill>
                            <a:srgbClr val="000066"/>
                          </a:solidFill>
                          <a:latin typeface="Raleway" panose="020B0503030101060003" pitchFamily="34" charset="0"/>
                        </a:rPr>
                        <a:t>Geldmarkt</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900" dirty="0">
                          <a:solidFill>
                            <a:srgbClr val="000066"/>
                          </a:solidFill>
                          <a:latin typeface="Raleway" panose="020B0503030101060003" pitchFamily="34" charset="0"/>
                        </a:rPr>
                        <a:t>1M EUR LIBID + 5bp</a:t>
                      </a:r>
                    </a:p>
                  </a:txBody>
                  <a:tcPr>
                    <a:solidFill>
                      <a:srgbClr val="DFF3FF"/>
                    </a:solidFill>
                  </a:tcPr>
                </a:tc>
                <a:extLst>
                  <a:ext uri="{0D108BD9-81ED-4DB2-BD59-A6C34878D82A}">
                    <a16:rowId xmlns="" xmlns:a16="http://schemas.microsoft.com/office/drawing/2014/main" val="1071437622"/>
                  </a:ext>
                </a:extLst>
              </a:tr>
            </a:tbl>
          </a:graphicData>
        </a:graphic>
      </p:graphicFrame>
      <p:sp>
        <p:nvSpPr>
          <p:cNvPr id="4" name="Freeform 12">
            <a:extLst>
              <a:ext uri="{FF2B5EF4-FFF2-40B4-BE49-F238E27FC236}">
                <a16:creationId xmlns="" xmlns:a16="http://schemas.microsoft.com/office/drawing/2014/main" id="{6EC11F2B-82D6-0B45-D75F-E3B42210BF18}"/>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7" name="Picture 4" descr="Doelbeleggen | Belegd door professionals">
            <a:extLst>
              <a:ext uri="{FF2B5EF4-FFF2-40B4-BE49-F238E27FC236}">
                <a16:creationId xmlns="" xmlns:a16="http://schemas.microsoft.com/office/drawing/2014/main" id="{A0CB21E7-67F0-98ED-DA19-41190A223D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5EDC0BC2-72AD-14BD-E866-EE93327F99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0893B513-7AF5-FBBA-EE5E-670C0D1C9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4169280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72868"/>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5. </a:t>
            </a:r>
            <a:r>
              <a:rPr lang="en-US" sz="4000" b="1" dirty="0" err="1">
                <a:solidFill>
                  <a:srgbClr val="000666"/>
                </a:solidFill>
                <a:latin typeface="Raleway Bold"/>
              </a:rPr>
              <a:t>Vergelijk</a:t>
            </a:r>
            <a:r>
              <a:rPr lang="en-US" sz="3600" b="1" dirty="0">
                <a:solidFill>
                  <a:srgbClr val="000666"/>
                </a:solidFill>
                <a:latin typeface="Raleway Bold"/>
              </a:rPr>
              <a:t> </a:t>
            </a:r>
            <a:r>
              <a:rPr lang="en-US" sz="3600" b="1" dirty="0" err="1">
                <a:solidFill>
                  <a:srgbClr val="000666"/>
                </a:solidFill>
                <a:latin typeface="Raleway Bold"/>
              </a:rPr>
              <a:t>verschillende</a:t>
            </a:r>
            <a:r>
              <a:rPr lang="en-US" sz="3600" b="1" dirty="0">
                <a:solidFill>
                  <a:srgbClr val="000666"/>
                </a:solidFill>
                <a:latin typeface="Raleway Bold"/>
              </a:rPr>
              <a:t> </a:t>
            </a:r>
            <a:r>
              <a:rPr lang="en-US" sz="3600" b="1" dirty="0" err="1">
                <a:solidFill>
                  <a:srgbClr val="000666"/>
                </a:solidFill>
                <a:latin typeface="Raleway Bold"/>
              </a:rPr>
              <a:t>producten</a:t>
            </a:r>
            <a:r>
              <a:rPr lang="en-US" sz="3600" b="1" dirty="0">
                <a:solidFill>
                  <a:srgbClr val="000666"/>
                </a:solidFill>
                <a:latin typeface="Raleway Bold"/>
              </a:rPr>
              <a:t> en </a:t>
            </a:r>
            <a:r>
              <a:rPr lang="en-US" sz="3600" b="1" dirty="0" err="1">
                <a:solidFill>
                  <a:srgbClr val="000666"/>
                </a:solidFill>
                <a:latin typeface="Raleway Bold"/>
              </a:rPr>
              <a:t>aanbieders</a:t>
            </a:r>
            <a:endParaRPr lang="nl-NL" sz="4000" b="1" dirty="0">
              <a:solidFill>
                <a:srgbClr val="000666"/>
              </a:solidFill>
              <a:latin typeface="Raleway"/>
            </a:endParaRP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pic>
        <p:nvPicPr>
          <p:cNvPr id="13" name="Afbeelding 12" descr="Afbeelding met tekst, schermopname, Lettertype, nummer&#10;&#10;Automatisch gegenereerde beschrijving">
            <a:extLst>
              <a:ext uri="{FF2B5EF4-FFF2-40B4-BE49-F238E27FC236}">
                <a16:creationId xmlns="" xmlns:a16="http://schemas.microsoft.com/office/drawing/2014/main" id="{4463E25A-6499-5EF4-80A9-BA072F321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184" y="2208736"/>
            <a:ext cx="10060800" cy="7545600"/>
          </a:xfrm>
          <a:prstGeom prst="rect">
            <a:avLst/>
          </a:prstGeom>
        </p:spPr>
      </p:pic>
      <p:sp>
        <p:nvSpPr>
          <p:cNvPr id="2" name="Freeform 12">
            <a:extLst>
              <a:ext uri="{FF2B5EF4-FFF2-40B4-BE49-F238E27FC236}">
                <a16:creationId xmlns="" xmlns:a16="http://schemas.microsoft.com/office/drawing/2014/main" id="{663EB72B-5477-005B-5CC9-4FE4958A614B}"/>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4" name="Picture 4" descr="Doelbeleggen | Belegd door professionals">
            <a:extLst>
              <a:ext uri="{FF2B5EF4-FFF2-40B4-BE49-F238E27FC236}">
                <a16:creationId xmlns="" xmlns:a16="http://schemas.microsoft.com/office/drawing/2014/main" id="{649300E3-740F-10B9-85E6-C35AF49FB6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partners Vermogensbeheer Ontvangt 5 Sterren Van Finner.nl">
            <a:extLst>
              <a:ext uri="{FF2B5EF4-FFF2-40B4-BE49-F238E27FC236}">
                <a16:creationId xmlns="" xmlns:a16="http://schemas.microsoft.com/office/drawing/2014/main" id="{E6AE2EC5-B61E-147C-06B9-AD2B7ACEDC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Lettertype, logo, symbool&#10;&#10;Automatisch gegenereerde beschrijving">
            <a:extLst>
              <a:ext uri="{FF2B5EF4-FFF2-40B4-BE49-F238E27FC236}">
                <a16:creationId xmlns="" xmlns:a16="http://schemas.microsoft.com/office/drawing/2014/main" id="{9DA2CB97-6D14-B0AE-2F1A-F7EC8DB9C3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44274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4CC685-49E0-047A-3E1A-0DC6FA91333C}"/>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AFAB1B0E-7A3B-EE7A-1614-F267E32CBA1B}"/>
              </a:ext>
            </a:extLst>
          </p:cNvPr>
          <p:cNvSpPr txBox="1"/>
          <p:nvPr/>
        </p:nvSpPr>
        <p:spPr>
          <a:xfrm>
            <a:off x="766768" y="1164118"/>
            <a:ext cx="12339632" cy="857542"/>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grpSp>
        <p:nvGrpSpPr>
          <p:cNvPr id="9" name="Group 9">
            <a:extLst>
              <a:ext uri="{FF2B5EF4-FFF2-40B4-BE49-F238E27FC236}">
                <a16:creationId xmlns="" xmlns:a16="http://schemas.microsoft.com/office/drawing/2014/main" id="{137488AF-D4B9-F7FA-D776-439E57396C7C}"/>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594B5753-853D-0ED8-9F1E-BAE4134D3CCE}"/>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B3705F1F-8C52-2CE0-8FA4-E657FF5A7679}"/>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CE48330-FC52-5787-F197-BF9554F93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19A60956-9CBE-F8FF-C854-D4203B1DB909}"/>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BD6A6C9E-5A56-8428-D097-98C4BB2BC0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5AB615F4-492C-CC28-129D-8BC42AFAFD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FD45210A-2BDD-3C87-7947-2272883938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5FE17F09-1DBA-C36D-0F0F-478888A4E59C}"/>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52E0EB27-2CB7-A7DD-415D-7E1B45AA688E}"/>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6" name="Afbeelding 5" descr="Afbeelding met tekst, schermopname, cirkel, Lettertype&#10;&#10;Automatisch gegenereerde beschrijving">
            <a:extLst>
              <a:ext uri="{FF2B5EF4-FFF2-40B4-BE49-F238E27FC236}">
                <a16:creationId xmlns="" xmlns:a16="http://schemas.microsoft.com/office/drawing/2014/main" id="{8F914050-A89F-8849-0FA1-28AB2CE188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4" y="2208736"/>
            <a:ext cx="10060799" cy="7545600"/>
          </a:xfrm>
          <a:prstGeom prst="rect">
            <a:avLst/>
          </a:prstGeom>
        </p:spPr>
      </p:pic>
    </p:spTree>
    <p:extLst>
      <p:ext uri="{BB962C8B-B14F-4D97-AF65-F5344CB8AC3E}">
        <p14:creationId xmlns:p14="http://schemas.microsoft.com/office/powerpoint/2010/main" val="1657311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2745428"/>
            <a:chOff x="0" y="-114300"/>
            <a:chExt cx="11773223" cy="3162143"/>
          </a:xfrm>
        </p:grpSpPr>
        <p:sp>
          <p:nvSpPr>
            <p:cNvPr id="3" name="TextBox 3"/>
            <p:cNvSpPr txBox="1"/>
            <p:nvPr/>
          </p:nvSpPr>
          <p:spPr>
            <a:xfrm>
              <a:off x="0" y="-114300"/>
              <a:ext cx="11773223" cy="1005357"/>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5. </a:t>
              </a:r>
              <a:r>
                <a:rPr lang="en-US" sz="4000" b="1" dirty="0" err="1">
                  <a:solidFill>
                    <a:srgbClr val="000666"/>
                  </a:solidFill>
                  <a:latin typeface="Raleway Bold"/>
                </a:rPr>
                <a:t>Vergelijk</a:t>
              </a:r>
              <a:r>
                <a:rPr lang="en-US" sz="3600" b="1" dirty="0">
                  <a:solidFill>
                    <a:srgbClr val="000666"/>
                  </a:solidFill>
                  <a:latin typeface="Raleway Bold"/>
                </a:rPr>
                <a:t> </a:t>
              </a:r>
              <a:r>
                <a:rPr lang="en-US" sz="3600" b="1" dirty="0" err="1">
                  <a:solidFill>
                    <a:srgbClr val="000666"/>
                  </a:solidFill>
                  <a:latin typeface="Raleway Bold"/>
                </a:rPr>
                <a:t>verschillende</a:t>
              </a:r>
              <a:r>
                <a:rPr lang="en-US" sz="3600" b="1" dirty="0">
                  <a:solidFill>
                    <a:srgbClr val="000666"/>
                  </a:solidFill>
                  <a:latin typeface="Raleway Bold"/>
                </a:rPr>
                <a:t> </a:t>
              </a:r>
              <a:r>
                <a:rPr lang="en-US" sz="3600" b="1" dirty="0" err="1">
                  <a:solidFill>
                    <a:srgbClr val="000666"/>
                  </a:solidFill>
                  <a:latin typeface="Raleway Bold"/>
                </a:rPr>
                <a:t>producten</a:t>
              </a:r>
              <a:r>
                <a:rPr lang="en-US" sz="3600" b="1" dirty="0">
                  <a:solidFill>
                    <a:srgbClr val="000666"/>
                  </a:solidFill>
                  <a:latin typeface="Raleway Bold"/>
                </a:rPr>
                <a:t> en </a:t>
              </a:r>
              <a:r>
                <a:rPr lang="en-US" sz="3600" b="1" dirty="0" err="1">
                  <a:solidFill>
                    <a:srgbClr val="000666"/>
                  </a:solidFill>
                  <a:latin typeface="Raleway Bold"/>
                </a:rPr>
                <a:t>aanbieders</a:t>
              </a:r>
              <a:endParaRPr lang="nl-NL" sz="4000" b="1" dirty="0">
                <a:solidFill>
                  <a:srgbClr val="000666"/>
                </a:solidFill>
                <a:latin typeface="Raleway"/>
              </a:endParaRPr>
            </a:p>
          </p:txBody>
        </p:sp>
        <p:sp>
          <p:nvSpPr>
            <p:cNvPr id="6" name="TextBox 6"/>
            <p:cNvSpPr txBox="1"/>
            <p:nvPr/>
          </p:nvSpPr>
          <p:spPr>
            <a:xfrm>
              <a:off x="0" y="1421314"/>
              <a:ext cx="11773223" cy="1626529"/>
            </a:xfrm>
            <a:prstGeom prst="rect">
              <a:avLst/>
            </a:prstGeom>
          </p:spPr>
          <p:txBody>
            <a:bodyPr lIns="0" tIns="0" rIns="0" bIns="0" rtlCol="0" anchor="t">
              <a:spAutoFit/>
            </a:bodyPr>
            <a:lstStyle/>
            <a:p>
              <a:pPr lvl="0">
                <a:lnSpc>
                  <a:spcPts val="3760"/>
                </a:lnSpc>
              </a:pPr>
              <a:r>
                <a:rPr lang="en-US" sz="2350" dirty="0" err="1">
                  <a:solidFill>
                    <a:srgbClr val="000666"/>
                  </a:solidFill>
                  <a:latin typeface="Raleway"/>
                </a:rPr>
                <a:t>Voorbeeld</a:t>
              </a:r>
              <a:r>
                <a:rPr lang="en-US" sz="2350" dirty="0">
                  <a:solidFill>
                    <a:srgbClr val="000666"/>
                  </a:solidFill>
                  <a:latin typeface="Raleway"/>
                </a:rPr>
                <a:t> </a:t>
              </a:r>
              <a:r>
                <a:rPr lang="en-US" sz="2350" dirty="0" err="1">
                  <a:solidFill>
                    <a:srgbClr val="000666"/>
                  </a:solidFill>
                  <a:latin typeface="Raleway"/>
                </a:rPr>
                <a:t>startuitkering</a:t>
              </a:r>
              <a:r>
                <a:rPr lang="en-US" sz="2350" dirty="0">
                  <a:solidFill>
                    <a:srgbClr val="000666"/>
                  </a:solidFill>
                  <a:latin typeface="Raleway"/>
                </a:rPr>
                <a:t>: </a:t>
              </a:r>
            </a:p>
            <a:p>
              <a:pPr marL="342900" lvl="0" indent="-342900">
                <a:lnSpc>
                  <a:spcPts val="3760"/>
                </a:lnSpc>
                <a:buFont typeface="Arial" panose="020B0604020202020204" pitchFamily="34" charset="0"/>
                <a:buChar char="•"/>
              </a:pPr>
              <a:r>
                <a:rPr lang="en-US" sz="2350" dirty="0" err="1">
                  <a:solidFill>
                    <a:srgbClr val="000666"/>
                  </a:solidFill>
                  <a:latin typeface="Raleway"/>
                </a:rPr>
                <a:t>Koopsom</a:t>
              </a:r>
              <a:r>
                <a:rPr lang="en-US" sz="2350" dirty="0">
                  <a:solidFill>
                    <a:srgbClr val="000666"/>
                  </a:solidFill>
                  <a:latin typeface="Raleway"/>
                </a:rPr>
                <a:t> € 200.000,-</a:t>
              </a:r>
            </a:p>
            <a:p>
              <a:pPr marL="342900" lvl="0" indent="-342900">
                <a:lnSpc>
                  <a:spcPts val="3760"/>
                </a:lnSpc>
                <a:buFont typeface="Arial" panose="020B0604020202020204" pitchFamily="34" charset="0"/>
                <a:buChar char="•"/>
              </a:pPr>
              <a:r>
                <a:rPr lang="en-US" sz="2350" dirty="0">
                  <a:solidFill>
                    <a:srgbClr val="000666"/>
                  </a:solidFill>
                  <a:latin typeface="Raleway"/>
                </a:rPr>
                <a:t>U-</a:t>
              </a:r>
              <a:r>
                <a:rPr lang="en-US" sz="2350" dirty="0" err="1">
                  <a:solidFill>
                    <a:srgbClr val="000666"/>
                  </a:solidFill>
                  <a:latin typeface="Raleway"/>
                </a:rPr>
                <a:t>rendement</a:t>
              </a:r>
              <a:r>
                <a:rPr lang="en-US" sz="2350" dirty="0">
                  <a:solidFill>
                    <a:srgbClr val="000666"/>
                  </a:solidFill>
                  <a:latin typeface="Raleway"/>
                </a:rPr>
                <a:t> 2,0%</a:t>
              </a: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graphicFrame>
        <p:nvGraphicFramePr>
          <p:cNvPr id="7" name="Tabel 6">
            <a:extLst>
              <a:ext uri="{FF2B5EF4-FFF2-40B4-BE49-F238E27FC236}">
                <a16:creationId xmlns="" xmlns:a16="http://schemas.microsoft.com/office/drawing/2014/main" id="{9C57136B-8F03-DF23-C9EF-6ED4EC37D130}"/>
              </a:ext>
            </a:extLst>
          </p:cNvPr>
          <p:cNvGraphicFramePr>
            <a:graphicFrameLocks noGrp="1"/>
          </p:cNvGraphicFramePr>
          <p:nvPr>
            <p:extLst>
              <p:ext uri="{D42A27DB-BD31-4B8C-83A1-F6EECF244321}">
                <p14:modId xmlns:p14="http://schemas.microsoft.com/office/powerpoint/2010/main" val="2653070973"/>
              </p:ext>
            </p:extLst>
          </p:nvPr>
        </p:nvGraphicFramePr>
        <p:xfrm>
          <a:off x="2043644" y="5266492"/>
          <a:ext cx="9785880" cy="2949460"/>
        </p:xfrm>
        <a:graphic>
          <a:graphicData uri="http://schemas.openxmlformats.org/drawingml/2006/table">
            <a:tbl>
              <a:tblPr firstRow="1" bandRow="1">
                <a:tableStyleId>{5C22544A-7EE6-4342-B048-85BDC9FD1C3A}</a:tableStyleId>
              </a:tblPr>
              <a:tblGrid>
                <a:gridCol w="2893470">
                  <a:extLst>
                    <a:ext uri="{9D8B030D-6E8A-4147-A177-3AD203B41FA5}">
                      <a16:colId xmlns="" xmlns:a16="http://schemas.microsoft.com/office/drawing/2014/main" val="2198086736"/>
                    </a:ext>
                  </a:extLst>
                </a:gridCol>
                <a:gridCol w="2297470">
                  <a:extLst>
                    <a:ext uri="{9D8B030D-6E8A-4147-A177-3AD203B41FA5}">
                      <a16:colId xmlns="" xmlns:a16="http://schemas.microsoft.com/office/drawing/2014/main" val="671824601"/>
                    </a:ext>
                  </a:extLst>
                </a:gridCol>
                <a:gridCol w="2297470">
                  <a:extLst>
                    <a:ext uri="{9D8B030D-6E8A-4147-A177-3AD203B41FA5}">
                      <a16:colId xmlns="" xmlns:a16="http://schemas.microsoft.com/office/drawing/2014/main" val="421421782"/>
                    </a:ext>
                  </a:extLst>
                </a:gridCol>
                <a:gridCol w="2297470">
                  <a:extLst>
                    <a:ext uri="{9D8B030D-6E8A-4147-A177-3AD203B41FA5}">
                      <a16:colId xmlns="" xmlns:a16="http://schemas.microsoft.com/office/drawing/2014/main" val="231241025"/>
                    </a:ext>
                  </a:extLst>
                </a:gridCol>
              </a:tblGrid>
              <a:tr h="737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a:latin typeface="Raleway" panose="020B0503030101060003" pitchFamily="34" charset="0"/>
                        </a:rPr>
                        <a:t>Looptijd</a:t>
                      </a:r>
                    </a:p>
                  </a:txBody>
                  <a:tcPr>
                    <a:solidFill>
                      <a:srgbClr val="000066"/>
                    </a:solidFill>
                  </a:tcPr>
                </a:tc>
                <a:tc>
                  <a:txBody>
                    <a:bodyPr/>
                    <a:lstStyle/>
                    <a:p>
                      <a:r>
                        <a:rPr lang="nl-NL" sz="2350">
                          <a:latin typeface="Raleway" panose="020B0503030101060003" pitchFamily="34" charset="0"/>
                        </a:rPr>
                        <a:t>Banksparen</a:t>
                      </a:r>
                    </a:p>
                  </a:txBody>
                  <a:tcPr>
                    <a:solidFill>
                      <a:srgbClr val="000066"/>
                    </a:solidFill>
                  </a:tcPr>
                </a:tc>
                <a:tc>
                  <a:txBody>
                    <a:bodyPr/>
                    <a:lstStyle/>
                    <a:p>
                      <a:r>
                        <a:rPr lang="nl-NL" sz="2350">
                          <a:latin typeface="Raleway" panose="020B0503030101060003" pitchFamily="34" charset="0"/>
                        </a:rPr>
                        <a:t>Beleggen</a:t>
                      </a:r>
                    </a:p>
                  </a:txBody>
                  <a:tcPr>
                    <a:solidFill>
                      <a:srgbClr val="000066"/>
                    </a:solidFill>
                  </a:tcPr>
                </a:tc>
                <a:tc>
                  <a:txBody>
                    <a:bodyPr/>
                    <a:lstStyle/>
                    <a:p>
                      <a:r>
                        <a:rPr lang="nl-NL" sz="2350" dirty="0">
                          <a:latin typeface="Raleway" panose="020B0503030101060003" pitchFamily="34" charset="0"/>
                        </a:rPr>
                        <a:t>Doelbeleggen</a:t>
                      </a:r>
                    </a:p>
                  </a:txBody>
                  <a:tcPr>
                    <a:solidFill>
                      <a:srgbClr val="000066"/>
                    </a:solidFill>
                  </a:tcPr>
                </a:tc>
                <a:extLst>
                  <a:ext uri="{0D108BD9-81ED-4DB2-BD59-A6C34878D82A}">
                    <a16:rowId xmlns="" xmlns:a16="http://schemas.microsoft.com/office/drawing/2014/main" val="3685373011"/>
                  </a:ext>
                </a:extLst>
              </a:tr>
              <a:tr h="737365">
                <a:tc>
                  <a:txBody>
                    <a:bodyPr/>
                    <a:lstStyle/>
                    <a:p>
                      <a:r>
                        <a:rPr lang="nl-NL" sz="2350" dirty="0">
                          <a:solidFill>
                            <a:srgbClr val="000066"/>
                          </a:solidFill>
                          <a:latin typeface="Raleway" panose="020B0503030101060003" pitchFamily="34" charset="0"/>
                        </a:rPr>
                        <a:t>10 jaar</a:t>
                      </a:r>
                    </a:p>
                  </a:txBody>
                  <a:tcPr>
                    <a:solidFill>
                      <a:srgbClr val="DFF3FF"/>
                    </a:solidFill>
                  </a:tcPr>
                </a:tc>
                <a:tc>
                  <a:txBody>
                    <a:bodyPr/>
                    <a:lstStyle/>
                    <a:p>
                      <a:r>
                        <a:rPr lang="nl-NL" sz="2350" dirty="0">
                          <a:solidFill>
                            <a:srgbClr val="000066"/>
                          </a:solidFill>
                          <a:latin typeface="Raleway" panose="020B0503030101060003" pitchFamily="34" charset="0"/>
                        </a:rPr>
                        <a:t>€ 21.700,-</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0066"/>
                          </a:solidFill>
                          <a:latin typeface="Raleway" panose="020B0503030101060003" pitchFamily="34" charset="0"/>
                        </a:rPr>
                        <a:t>€ 21.800,-</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0066"/>
                          </a:solidFill>
                          <a:latin typeface="Raleway" panose="020B0503030101060003" pitchFamily="34" charset="0"/>
                        </a:rPr>
                        <a:t>€ 24.751,-</a:t>
                      </a:r>
                    </a:p>
                  </a:txBody>
                  <a:tcPr>
                    <a:solidFill>
                      <a:srgbClr val="DFF3FF"/>
                    </a:solidFill>
                  </a:tcPr>
                </a:tc>
                <a:extLst>
                  <a:ext uri="{0D108BD9-81ED-4DB2-BD59-A6C34878D82A}">
                    <a16:rowId xmlns="" xmlns:a16="http://schemas.microsoft.com/office/drawing/2014/main" val="1341845683"/>
                  </a:ext>
                </a:extLst>
              </a:tr>
              <a:tr h="737365">
                <a:tc>
                  <a:txBody>
                    <a:bodyPr/>
                    <a:lstStyle/>
                    <a:p>
                      <a:r>
                        <a:rPr lang="nl-NL" sz="2350" dirty="0">
                          <a:solidFill>
                            <a:srgbClr val="000066"/>
                          </a:solidFill>
                          <a:latin typeface="Raleway" panose="020B0503030101060003" pitchFamily="34" charset="0"/>
                        </a:rPr>
                        <a:t>15 jaar</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0066"/>
                          </a:solidFill>
                          <a:latin typeface="Raleway" panose="020B0503030101060003" pitchFamily="34" charset="0"/>
                        </a:rPr>
                        <a:t>€ 15.400,-</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a:solidFill>
                            <a:srgbClr val="000066"/>
                          </a:solidFill>
                          <a:latin typeface="Raleway" panose="020B0503030101060003" pitchFamily="34" charset="0"/>
                        </a:rPr>
                        <a:t>€ 15.200,-</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0066"/>
                          </a:solidFill>
                          <a:latin typeface="Raleway" panose="020B0503030101060003" pitchFamily="34" charset="0"/>
                        </a:rPr>
                        <a:t>€ 18.526,-</a:t>
                      </a:r>
                    </a:p>
                  </a:txBody>
                  <a:tcPr>
                    <a:solidFill>
                      <a:srgbClr val="DFF3FF"/>
                    </a:solidFill>
                  </a:tcPr>
                </a:tc>
                <a:extLst>
                  <a:ext uri="{0D108BD9-81ED-4DB2-BD59-A6C34878D82A}">
                    <a16:rowId xmlns="" xmlns:a16="http://schemas.microsoft.com/office/drawing/2014/main" val="3121698848"/>
                  </a:ext>
                </a:extLst>
              </a:tr>
              <a:tr h="737365">
                <a:tc>
                  <a:txBody>
                    <a:bodyPr/>
                    <a:lstStyle/>
                    <a:p>
                      <a:r>
                        <a:rPr lang="nl-NL" sz="2350">
                          <a:solidFill>
                            <a:srgbClr val="000066"/>
                          </a:solidFill>
                          <a:latin typeface="Raleway" panose="020B0503030101060003" pitchFamily="34" charset="0"/>
                        </a:rPr>
                        <a:t>20 jaar</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0066"/>
                          </a:solidFill>
                          <a:latin typeface="Raleway" panose="020B0503030101060003" pitchFamily="34" charset="0"/>
                        </a:rPr>
                        <a:t>€ 12.200,-</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a:solidFill>
                            <a:srgbClr val="000066"/>
                          </a:solidFill>
                          <a:latin typeface="Raleway" panose="020B0503030101060003" pitchFamily="34" charset="0"/>
                        </a:rPr>
                        <a:t>€ 11.900,-</a:t>
                      </a:r>
                    </a:p>
                  </a:txBody>
                  <a:tcPr>
                    <a:solidFill>
                      <a:srgbClr val="DF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50" dirty="0">
                          <a:solidFill>
                            <a:srgbClr val="000066"/>
                          </a:solidFill>
                          <a:latin typeface="Raleway" panose="020B0503030101060003" pitchFamily="34" charset="0"/>
                        </a:rPr>
                        <a:t>€ 15.448,-</a:t>
                      </a:r>
                    </a:p>
                  </a:txBody>
                  <a:tcPr>
                    <a:solidFill>
                      <a:srgbClr val="DFF3FF"/>
                    </a:solidFill>
                  </a:tcPr>
                </a:tc>
                <a:extLst>
                  <a:ext uri="{0D108BD9-81ED-4DB2-BD59-A6C34878D82A}">
                    <a16:rowId xmlns="" xmlns:a16="http://schemas.microsoft.com/office/drawing/2014/main" val="1858191238"/>
                  </a:ext>
                </a:extLst>
              </a:tr>
            </a:tbl>
          </a:graphicData>
        </a:graphic>
      </p:graphicFrame>
      <p:sp>
        <p:nvSpPr>
          <p:cNvPr id="4" name="Freeform 12">
            <a:extLst>
              <a:ext uri="{FF2B5EF4-FFF2-40B4-BE49-F238E27FC236}">
                <a16:creationId xmlns="" xmlns:a16="http://schemas.microsoft.com/office/drawing/2014/main" id="{17B77C79-D5B6-BE9B-2DD1-6DF7E979F7FC}"/>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BC90793D-5306-3798-6D5B-4169EDE242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A02311A5-5080-EEFF-532C-CDA7F3CC83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8B0A7081-6B79-27B8-7773-A7A289C6A1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4270972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3232741"/>
            <a:chOff x="0" y="-114300"/>
            <a:chExt cx="11773223" cy="3723423"/>
          </a:xfrm>
        </p:grpSpPr>
        <p:sp>
          <p:nvSpPr>
            <p:cNvPr id="3" name="TextBox 3"/>
            <p:cNvSpPr txBox="1"/>
            <p:nvPr/>
          </p:nvSpPr>
          <p:spPr>
            <a:xfrm>
              <a:off x="0" y="-114300"/>
              <a:ext cx="11773223" cy="1005357"/>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5. </a:t>
              </a:r>
              <a:r>
                <a:rPr lang="en-US" sz="4000" b="1" dirty="0" err="1">
                  <a:solidFill>
                    <a:srgbClr val="000666"/>
                  </a:solidFill>
                  <a:latin typeface="Raleway Bold"/>
                </a:rPr>
                <a:t>Vergelijk</a:t>
              </a:r>
              <a:r>
                <a:rPr lang="en-US" sz="3600" b="1" dirty="0">
                  <a:solidFill>
                    <a:srgbClr val="000666"/>
                  </a:solidFill>
                  <a:latin typeface="Raleway Bold"/>
                </a:rPr>
                <a:t> </a:t>
              </a:r>
              <a:r>
                <a:rPr lang="en-US" sz="3600" b="1" dirty="0" err="1">
                  <a:solidFill>
                    <a:srgbClr val="000666"/>
                  </a:solidFill>
                  <a:latin typeface="Raleway Bold"/>
                </a:rPr>
                <a:t>verschillende</a:t>
              </a:r>
              <a:r>
                <a:rPr lang="en-US" sz="3600" b="1" dirty="0">
                  <a:solidFill>
                    <a:srgbClr val="000666"/>
                  </a:solidFill>
                  <a:latin typeface="Raleway Bold"/>
                </a:rPr>
                <a:t> </a:t>
              </a:r>
              <a:r>
                <a:rPr lang="en-US" sz="3600" b="1" dirty="0" err="1">
                  <a:solidFill>
                    <a:srgbClr val="000666"/>
                  </a:solidFill>
                  <a:latin typeface="Raleway Bold"/>
                </a:rPr>
                <a:t>producten</a:t>
              </a:r>
              <a:r>
                <a:rPr lang="en-US" sz="3600" b="1" dirty="0">
                  <a:solidFill>
                    <a:srgbClr val="000666"/>
                  </a:solidFill>
                  <a:latin typeface="Raleway Bold"/>
                </a:rPr>
                <a:t> en </a:t>
              </a:r>
              <a:r>
                <a:rPr lang="en-US" sz="3600" b="1" dirty="0" err="1">
                  <a:solidFill>
                    <a:srgbClr val="000666"/>
                  </a:solidFill>
                  <a:latin typeface="Raleway Bold"/>
                </a:rPr>
                <a:t>aanbieders</a:t>
              </a:r>
              <a:endParaRPr lang="nl-NL" sz="4000" b="1" dirty="0">
                <a:solidFill>
                  <a:srgbClr val="000666"/>
                </a:solidFill>
                <a:latin typeface="Raleway"/>
              </a:endParaRPr>
            </a:p>
          </p:txBody>
        </p:sp>
        <p:sp>
          <p:nvSpPr>
            <p:cNvPr id="6" name="TextBox 6"/>
            <p:cNvSpPr txBox="1"/>
            <p:nvPr/>
          </p:nvSpPr>
          <p:spPr>
            <a:xfrm>
              <a:off x="0" y="1421314"/>
              <a:ext cx="11773223" cy="2187809"/>
            </a:xfrm>
            <a:prstGeom prst="rect">
              <a:avLst/>
            </a:prstGeom>
          </p:spPr>
          <p:txBody>
            <a:bodyPr lIns="0" tIns="0" rIns="0" bIns="0" rtlCol="0" anchor="t">
              <a:spAutoFit/>
            </a:bodyPr>
            <a:lstStyle/>
            <a:p>
              <a:pPr lvl="0">
                <a:lnSpc>
                  <a:spcPts val="3760"/>
                </a:lnSpc>
              </a:pPr>
              <a:r>
                <a:rPr lang="en-US" sz="2350" dirty="0" err="1">
                  <a:solidFill>
                    <a:srgbClr val="000666"/>
                  </a:solidFill>
                  <a:latin typeface="Raleway"/>
                </a:rPr>
                <a:t>Unieke</a:t>
              </a:r>
              <a:r>
                <a:rPr lang="en-US" sz="2350" dirty="0">
                  <a:solidFill>
                    <a:srgbClr val="000666"/>
                  </a:solidFill>
                  <a:latin typeface="Raleway"/>
                </a:rPr>
                <a:t> </a:t>
              </a:r>
              <a:r>
                <a:rPr lang="en-US" sz="2350" dirty="0" err="1">
                  <a:solidFill>
                    <a:srgbClr val="000666"/>
                  </a:solidFill>
                  <a:latin typeface="Raleway"/>
                </a:rPr>
                <a:t>oplossing</a:t>
              </a:r>
              <a:r>
                <a:rPr lang="en-US" sz="2350" dirty="0">
                  <a:solidFill>
                    <a:srgbClr val="000666"/>
                  </a:solidFill>
                  <a:latin typeface="Raleway"/>
                </a:rPr>
                <a:t>: </a:t>
              </a:r>
            </a:p>
            <a:p>
              <a:pPr marL="342900" lvl="0" indent="-342900">
                <a:lnSpc>
                  <a:spcPts val="3760"/>
                </a:lnSpc>
                <a:buFont typeface="Arial" panose="020B0604020202020204" pitchFamily="34" charset="0"/>
                <a:buChar char="•"/>
              </a:pPr>
              <a:r>
                <a:rPr lang="en-US" sz="2350" dirty="0" err="1">
                  <a:solidFill>
                    <a:srgbClr val="000666"/>
                  </a:solidFill>
                  <a:latin typeface="Raleway"/>
                </a:rPr>
                <a:t>Hogere</a:t>
              </a:r>
              <a:r>
                <a:rPr lang="en-US" sz="2350" dirty="0">
                  <a:solidFill>
                    <a:srgbClr val="000666"/>
                  </a:solidFill>
                  <a:latin typeface="Raleway"/>
                </a:rPr>
                <a:t> </a:t>
              </a:r>
              <a:r>
                <a:rPr lang="en-US" sz="2350" dirty="0" err="1">
                  <a:solidFill>
                    <a:srgbClr val="000666"/>
                  </a:solidFill>
                  <a:latin typeface="Raleway"/>
                </a:rPr>
                <a:t>startuitkering</a:t>
              </a: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Jaarlijks</a:t>
              </a:r>
              <a:r>
                <a:rPr lang="en-US" sz="2350" dirty="0">
                  <a:solidFill>
                    <a:srgbClr val="000666"/>
                  </a:solidFill>
                  <a:latin typeface="Raleway"/>
                </a:rPr>
                <a:t> </a:t>
              </a:r>
              <a:r>
                <a:rPr lang="en-US" sz="2350" dirty="0" err="1">
                  <a:solidFill>
                    <a:srgbClr val="000666"/>
                  </a:solidFill>
                  <a:latin typeface="Raleway"/>
                </a:rPr>
                <a:t>bijgesteld</a:t>
              </a:r>
              <a:r>
                <a:rPr lang="en-US" sz="2350" dirty="0">
                  <a:solidFill>
                    <a:srgbClr val="000666"/>
                  </a:solidFill>
                  <a:latin typeface="Raleway"/>
                </a:rPr>
                <a:t> op basis van </a:t>
              </a:r>
              <a:r>
                <a:rPr lang="en-US" sz="2350" dirty="0" err="1">
                  <a:solidFill>
                    <a:srgbClr val="000666"/>
                  </a:solidFill>
                  <a:latin typeface="Raleway"/>
                </a:rPr>
                <a:t>werkelijk</a:t>
              </a:r>
              <a:r>
                <a:rPr lang="en-US" sz="2350" dirty="0">
                  <a:solidFill>
                    <a:srgbClr val="000666"/>
                  </a:solidFill>
                  <a:latin typeface="Raleway"/>
                </a:rPr>
                <a:t> </a:t>
              </a:r>
              <a:r>
                <a:rPr lang="en-US" sz="2350" dirty="0" err="1">
                  <a:solidFill>
                    <a:srgbClr val="000666"/>
                  </a:solidFill>
                  <a:latin typeface="Raleway"/>
                </a:rPr>
                <a:t>rendement</a:t>
              </a: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Mogelijk</a:t>
              </a:r>
              <a:r>
                <a:rPr lang="en-US" sz="2350" dirty="0">
                  <a:solidFill>
                    <a:srgbClr val="000666"/>
                  </a:solidFill>
                  <a:latin typeface="Raleway"/>
                </a:rPr>
                <a:t> om </a:t>
              </a:r>
              <a:r>
                <a:rPr lang="en-US" sz="2350" dirty="0" err="1">
                  <a:solidFill>
                    <a:srgbClr val="000666"/>
                  </a:solidFill>
                  <a:latin typeface="Raleway"/>
                </a:rPr>
                <a:t>tussentijds</a:t>
              </a:r>
              <a:r>
                <a:rPr lang="en-US" sz="2350" dirty="0">
                  <a:solidFill>
                    <a:srgbClr val="000666"/>
                  </a:solidFill>
                  <a:latin typeface="Raleway"/>
                </a:rPr>
                <a:t> </a:t>
              </a:r>
              <a:r>
                <a:rPr lang="en-US" sz="2350" dirty="0" err="1">
                  <a:solidFill>
                    <a:srgbClr val="000666"/>
                  </a:solidFill>
                  <a:latin typeface="Raleway"/>
                </a:rPr>
                <a:t>looptijd</a:t>
              </a:r>
              <a:r>
                <a:rPr lang="en-US" sz="2350" dirty="0">
                  <a:solidFill>
                    <a:srgbClr val="000666"/>
                  </a:solidFill>
                  <a:latin typeface="Raleway"/>
                </a:rPr>
                <a:t> te </a:t>
              </a:r>
              <a:r>
                <a:rPr lang="en-US" sz="2350" dirty="0" err="1">
                  <a:solidFill>
                    <a:srgbClr val="000666"/>
                  </a:solidFill>
                  <a:latin typeface="Raleway"/>
                </a:rPr>
                <a:t>wijzigen</a:t>
              </a:r>
              <a:endParaRPr lang="en-US"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A7A075F0-42D7-4C8A-DA0B-18EA39ABDE5D}"/>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34B8ECF9-C931-E351-BB03-58798477A7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D1F09AD9-DA7D-11F0-ED28-8531B0558E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C6C8D188-3875-6F78-E3AA-08244E4F80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pic>
        <p:nvPicPr>
          <p:cNvPr id="15" name="Afbeelding 14">
            <a:extLst>
              <a:ext uri="{FF2B5EF4-FFF2-40B4-BE49-F238E27FC236}">
                <a16:creationId xmlns="" xmlns:a16="http://schemas.microsoft.com/office/drawing/2014/main" id="{D31E7827-1274-6B60-655A-C860A6499135}"/>
              </a:ext>
            </a:extLst>
          </p:cNvPr>
          <p:cNvPicPr>
            <a:picLocks noChangeAspect="1"/>
          </p:cNvPicPr>
          <p:nvPr/>
        </p:nvPicPr>
        <p:blipFill>
          <a:blip r:embed="rId8"/>
          <a:stretch>
            <a:fillRect/>
          </a:stretch>
        </p:blipFill>
        <p:spPr>
          <a:xfrm>
            <a:off x="2293320" y="4857237"/>
            <a:ext cx="9271907" cy="3992815"/>
          </a:xfrm>
          <a:prstGeom prst="rect">
            <a:avLst/>
          </a:prstGeom>
        </p:spPr>
      </p:pic>
    </p:spTree>
    <p:extLst>
      <p:ext uri="{BB962C8B-B14F-4D97-AF65-F5344CB8AC3E}">
        <p14:creationId xmlns:p14="http://schemas.microsoft.com/office/powerpoint/2010/main" val="4181012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6. </a:t>
            </a:r>
            <a:r>
              <a:rPr lang="en-US" sz="3600" b="1" dirty="0" err="1">
                <a:solidFill>
                  <a:srgbClr val="000666"/>
                </a:solidFill>
                <a:latin typeface="Raleway Bold"/>
              </a:rPr>
              <a:t>Adviseer</a:t>
            </a:r>
            <a:r>
              <a:rPr lang="en-US" sz="3600" b="1" dirty="0">
                <a:solidFill>
                  <a:srgbClr val="000666"/>
                </a:solidFill>
                <a:latin typeface="Raleway Bold"/>
              </a:rPr>
              <a:t> de </a:t>
            </a:r>
            <a:r>
              <a:rPr lang="en-US" sz="3600" b="1" dirty="0" err="1">
                <a:solidFill>
                  <a:srgbClr val="000666"/>
                </a:solidFill>
                <a:latin typeface="Raleway Bold"/>
              </a:rPr>
              <a:t>klant</a:t>
            </a:r>
            <a:r>
              <a:rPr lang="en-US" sz="3600" b="1" dirty="0">
                <a:solidFill>
                  <a:srgbClr val="000666"/>
                </a:solidFill>
                <a:latin typeface="Raleway Bold"/>
              </a:rPr>
              <a:t> </a:t>
            </a:r>
            <a:r>
              <a:rPr lang="en-US" sz="3600" b="1" dirty="0" err="1">
                <a:solidFill>
                  <a:srgbClr val="000666"/>
                </a:solidFill>
                <a:latin typeface="Raleway Bold"/>
              </a:rPr>
              <a:t>actief</a:t>
            </a:r>
            <a:r>
              <a:rPr lang="en-US" sz="3600" b="1" dirty="0">
                <a:solidFill>
                  <a:srgbClr val="000666"/>
                </a:solidFill>
                <a:latin typeface="Raleway Bold"/>
              </a:rPr>
              <a:t> om op </a:t>
            </a:r>
            <a:r>
              <a:rPr lang="en-US" sz="3600" b="1" dirty="0" err="1">
                <a:solidFill>
                  <a:srgbClr val="000666"/>
                </a:solidFill>
                <a:latin typeface="Raleway Bold"/>
              </a:rPr>
              <a:t>tijd</a:t>
            </a:r>
            <a:r>
              <a:rPr lang="en-US" sz="3600" b="1" dirty="0">
                <a:solidFill>
                  <a:srgbClr val="000666"/>
                </a:solidFill>
                <a:latin typeface="Raleway Bold"/>
              </a:rPr>
              <a:t> </a:t>
            </a:r>
            <a:r>
              <a:rPr lang="en-US" sz="3600" b="1" dirty="0" err="1">
                <a:solidFill>
                  <a:srgbClr val="000666"/>
                </a:solidFill>
                <a:latin typeface="Raleway Bold"/>
              </a:rPr>
              <a:t>keuzes</a:t>
            </a:r>
            <a:r>
              <a:rPr lang="en-US" sz="3600" b="1" dirty="0">
                <a:solidFill>
                  <a:srgbClr val="000666"/>
                </a:solidFill>
                <a:latin typeface="Raleway Bold"/>
              </a:rPr>
              <a:t> te </a:t>
            </a:r>
            <a:r>
              <a:rPr lang="en-US" sz="3600" b="1" dirty="0" err="1">
                <a:solidFill>
                  <a:srgbClr val="000666"/>
                </a:solidFill>
                <a:latin typeface="Raleway Bold"/>
              </a:rPr>
              <a:t>maken</a:t>
            </a:r>
            <a:endParaRPr lang="nl-NL" sz="4000" b="1" dirty="0">
              <a:solidFill>
                <a:srgbClr val="000666"/>
              </a:solidFill>
              <a:latin typeface="Raleway"/>
            </a:endParaRP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pic>
        <p:nvPicPr>
          <p:cNvPr id="7" name="Afbeelding 6" descr="Afbeelding met tekst, schermopname, Lettertype, nummer&#10;&#10;Automatisch gegenereerde beschrijving">
            <a:extLst>
              <a:ext uri="{FF2B5EF4-FFF2-40B4-BE49-F238E27FC236}">
                <a16:creationId xmlns="" xmlns:a16="http://schemas.microsoft.com/office/drawing/2014/main" id="{1FC029BE-BA0F-818B-5197-0E79EF137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693" y="2113550"/>
            <a:ext cx="10059781" cy="7544836"/>
          </a:xfrm>
          <a:prstGeom prst="rect">
            <a:avLst/>
          </a:prstGeom>
        </p:spPr>
      </p:pic>
      <p:sp>
        <p:nvSpPr>
          <p:cNvPr id="2" name="Freeform 12">
            <a:extLst>
              <a:ext uri="{FF2B5EF4-FFF2-40B4-BE49-F238E27FC236}">
                <a16:creationId xmlns="" xmlns:a16="http://schemas.microsoft.com/office/drawing/2014/main" id="{70BE9F53-2756-7800-94A3-C4120FD56D5A}"/>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4" name="Picture 4" descr="Doelbeleggen | Belegd door professionals">
            <a:extLst>
              <a:ext uri="{FF2B5EF4-FFF2-40B4-BE49-F238E27FC236}">
                <a16:creationId xmlns="" xmlns:a16="http://schemas.microsoft.com/office/drawing/2014/main" id="{E4BD9851-B984-CD68-D0D4-A998719B30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partners Vermogensbeheer Ontvangt 5 Sterren Van Finner.nl">
            <a:extLst>
              <a:ext uri="{FF2B5EF4-FFF2-40B4-BE49-F238E27FC236}">
                <a16:creationId xmlns="" xmlns:a16="http://schemas.microsoft.com/office/drawing/2014/main" id="{173F6A90-EADC-5ED0-FFE6-F8D1787113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Lettertype, logo, symbool&#10;&#10;Automatisch gegenereerde beschrijving">
            <a:extLst>
              <a:ext uri="{FF2B5EF4-FFF2-40B4-BE49-F238E27FC236}">
                <a16:creationId xmlns="" xmlns:a16="http://schemas.microsoft.com/office/drawing/2014/main" id="{FA0AD383-D38A-E7EE-EE34-ABC5CD1B7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1432451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2583581"/>
            <a:chOff x="0" y="-114300"/>
            <a:chExt cx="11773223" cy="2975730"/>
          </a:xfrm>
        </p:grpSpPr>
        <p:sp>
          <p:nvSpPr>
            <p:cNvPr id="3" name="TextBox 3"/>
            <p:cNvSpPr txBox="1"/>
            <p:nvPr/>
          </p:nvSpPr>
          <p:spPr>
            <a:xfrm>
              <a:off x="0" y="-114300"/>
              <a:ext cx="11773223" cy="991249"/>
            </a:xfrm>
            <a:prstGeom prst="rect">
              <a:avLst/>
            </a:prstGeom>
          </p:spPr>
          <p:txBody>
            <a:bodyPr lIns="0" tIns="0" rIns="0" bIns="0" rtlCol="0" anchor="t">
              <a:spAutoFit/>
            </a:bodyPr>
            <a:lstStyle/>
            <a:p>
              <a:pPr>
                <a:lnSpc>
                  <a:spcPts val="7840"/>
                </a:lnSpc>
              </a:pPr>
              <a:r>
                <a:rPr lang="en-US" sz="3600" b="1" dirty="0">
                  <a:solidFill>
                    <a:srgbClr val="000666"/>
                  </a:solidFill>
                  <a:latin typeface="Raleway Bold"/>
                </a:rPr>
                <a:t>6. </a:t>
              </a:r>
              <a:r>
                <a:rPr lang="en-US" sz="3600" b="1" dirty="0" err="1">
                  <a:solidFill>
                    <a:srgbClr val="000666"/>
                  </a:solidFill>
                  <a:latin typeface="Raleway Bold"/>
                </a:rPr>
                <a:t>Adviseer</a:t>
              </a:r>
              <a:r>
                <a:rPr lang="en-US" sz="3600" b="1" dirty="0">
                  <a:solidFill>
                    <a:srgbClr val="000666"/>
                  </a:solidFill>
                  <a:latin typeface="Raleway Bold"/>
                </a:rPr>
                <a:t> de </a:t>
              </a:r>
              <a:r>
                <a:rPr lang="en-US" sz="3600" b="1" dirty="0" err="1">
                  <a:solidFill>
                    <a:srgbClr val="000666"/>
                  </a:solidFill>
                  <a:latin typeface="Raleway Bold"/>
                </a:rPr>
                <a:t>klant</a:t>
              </a:r>
              <a:r>
                <a:rPr lang="en-US" sz="3600" b="1" dirty="0">
                  <a:solidFill>
                    <a:srgbClr val="000666"/>
                  </a:solidFill>
                  <a:latin typeface="Raleway Bold"/>
                </a:rPr>
                <a:t> </a:t>
              </a:r>
              <a:r>
                <a:rPr lang="en-US" sz="3600" b="1" dirty="0" err="1">
                  <a:solidFill>
                    <a:srgbClr val="000666"/>
                  </a:solidFill>
                  <a:latin typeface="Raleway Bold"/>
                </a:rPr>
                <a:t>actief</a:t>
              </a:r>
              <a:r>
                <a:rPr lang="en-US" sz="3600" b="1" dirty="0">
                  <a:solidFill>
                    <a:srgbClr val="000666"/>
                  </a:solidFill>
                  <a:latin typeface="Raleway Bold"/>
                </a:rPr>
                <a:t> om op </a:t>
              </a:r>
              <a:r>
                <a:rPr lang="en-US" sz="3600" b="1" dirty="0" err="1">
                  <a:solidFill>
                    <a:srgbClr val="000666"/>
                  </a:solidFill>
                  <a:latin typeface="Raleway Bold"/>
                </a:rPr>
                <a:t>tijd</a:t>
              </a:r>
              <a:r>
                <a:rPr lang="en-US" sz="3600" b="1" dirty="0">
                  <a:solidFill>
                    <a:srgbClr val="000666"/>
                  </a:solidFill>
                  <a:latin typeface="Raleway Bold"/>
                </a:rPr>
                <a:t> </a:t>
              </a:r>
              <a:r>
                <a:rPr lang="en-US" sz="3600" b="1" dirty="0" err="1">
                  <a:solidFill>
                    <a:srgbClr val="000666"/>
                  </a:solidFill>
                  <a:latin typeface="Raleway Bold"/>
                </a:rPr>
                <a:t>keuzes</a:t>
              </a:r>
              <a:r>
                <a:rPr lang="en-US" sz="3600" b="1" dirty="0">
                  <a:solidFill>
                    <a:srgbClr val="000666"/>
                  </a:solidFill>
                  <a:latin typeface="Raleway Bold"/>
                </a:rPr>
                <a:t> te </a:t>
              </a:r>
              <a:r>
                <a:rPr lang="en-US" sz="3600" b="1" dirty="0" err="1">
                  <a:solidFill>
                    <a:srgbClr val="000666"/>
                  </a:solidFill>
                  <a:latin typeface="Raleway Bold"/>
                </a:rPr>
                <a:t>maken</a:t>
              </a:r>
              <a:endParaRPr lang="nl-NL" sz="4000" b="1" dirty="0">
                <a:solidFill>
                  <a:srgbClr val="000666"/>
                </a:solidFill>
                <a:latin typeface="Raleway"/>
              </a:endParaRPr>
            </a:p>
          </p:txBody>
        </p:sp>
        <p:sp>
          <p:nvSpPr>
            <p:cNvPr id="6" name="TextBox 6"/>
            <p:cNvSpPr txBox="1"/>
            <p:nvPr/>
          </p:nvSpPr>
          <p:spPr>
            <a:xfrm>
              <a:off x="0" y="1234901"/>
              <a:ext cx="11773223" cy="1626529"/>
            </a:xfrm>
            <a:prstGeom prst="rect">
              <a:avLst/>
            </a:prstGeom>
          </p:spPr>
          <p:txBody>
            <a:bodyPr lIns="0" tIns="0" rIns="0" bIns="0" rtlCol="0" anchor="t">
              <a:spAutoFit/>
            </a:bodyPr>
            <a:lstStyle/>
            <a:p>
              <a:pPr lvl="0">
                <a:lnSpc>
                  <a:spcPts val="3760"/>
                </a:lnSpc>
              </a:pPr>
              <a:r>
                <a:rPr lang="en-US" sz="2350" dirty="0">
                  <a:solidFill>
                    <a:srgbClr val="000666"/>
                  </a:solidFill>
                  <a:latin typeface="Raleway"/>
                </a:rPr>
                <a:t>In de </a:t>
              </a:r>
              <a:r>
                <a:rPr lang="en-US" sz="2350" dirty="0" err="1">
                  <a:solidFill>
                    <a:srgbClr val="000666"/>
                  </a:solidFill>
                  <a:latin typeface="Raleway"/>
                </a:rPr>
                <a:t>Samen</a:t>
              </a:r>
              <a:r>
                <a:rPr lang="en-US" sz="2350" dirty="0">
                  <a:solidFill>
                    <a:srgbClr val="000666"/>
                  </a:solidFill>
                  <a:latin typeface="Raleway"/>
                </a:rPr>
                <a:t> Doelbeleggen portal </a:t>
              </a:r>
              <a:r>
                <a:rPr lang="en-US" sz="2350" dirty="0" err="1">
                  <a:solidFill>
                    <a:srgbClr val="000666"/>
                  </a:solidFill>
                  <a:latin typeface="Raleway"/>
                </a:rPr>
                <a:t>kunnen</a:t>
              </a:r>
              <a:r>
                <a:rPr lang="en-US" sz="2350" dirty="0">
                  <a:solidFill>
                    <a:srgbClr val="000666"/>
                  </a:solidFill>
                  <a:latin typeface="Raleway"/>
                </a:rPr>
                <a:t> </a:t>
              </a:r>
              <a:r>
                <a:rPr lang="en-US" sz="2350" dirty="0" err="1">
                  <a:solidFill>
                    <a:srgbClr val="000666"/>
                  </a:solidFill>
                  <a:latin typeface="Raleway"/>
                </a:rPr>
                <a:t>eenvoudig</a:t>
              </a:r>
              <a:r>
                <a:rPr lang="en-US" sz="2350" dirty="0">
                  <a:solidFill>
                    <a:srgbClr val="000666"/>
                  </a:solidFill>
                  <a:latin typeface="Raleway"/>
                </a:rPr>
                <a:t> de </a:t>
              </a:r>
              <a:r>
                <a:rPr lang="en-US" sz="2350" dirty="0" err="1">
                  <a:solidFill>
                    <a:srgbClr val="000666"/>
                  </a:solidFill>
                  <a:latin typeface="Raleway"/>
                </a:rPr>
                <a:t>opties</a:t>
              </a:r>
              <a:r>
                <a:rPr lang="en-US" sz="2350" dirty="0">
                  <a:solidFill>
                    <a:srgbClr val="000666"/>
                  </a:solidFill>
                  <a:latin typeface="Raleway"/>
                </a:rPr>
                <a:t> </a:t>
              </a:r>
              <a:r>
                <a:rPr lang="en-US" sz="2350" dirty="0" err="1">
                  <a:solidFill>
                    <a:srgbClr val="000666"/>
                  </a:solidFill>
                  <a:latin typeface="Raleway"/>
                </a:rPr>
                <a:t>aan</a:t>
              </a:r>
              <a:r>
                <a:rPr lang="en-US" sz="2350" dirty="0">
                  <a:solidFill>
                    <a:srgbClr val="000666"/>
                  </a:solidFill>
                  <a:latin typeface="Raleway"/>
                </a:rPr>
                <a:t> de </a:t>
              </a:r>
              <a:r>
                <a:rPr lang="en-US" sz="2350" dirty="0" err="1">
                  <a:solidFill>
                    <a:srgbClr val="000666"/>
                  </a:solidFill>
                  <a:latin typeface="Raleway"/>
                </a:rPr>
                <a:t>klant</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 </a:t>
              </a:r>
              <a:r>
                <a:rPr lang="en-US" sz="2350" dirty="0" err="1">
                  <a:solidFill>
                    <a:srgbClr val="000666"/>
                  </a:solidFill>
                  <a:latin typeface="Raleway"/>
                </a:rPr>
                <a:t>voorgegelegd</a:t>
              </a:r>
              <a:r>
                <a:rPr lang="en-US" sz="2350" dirty="0">
                  <a:solidFill>
                    <a:srgbClr val="000666"/>
                  </a:solidFill>
                  <a:latin typeface="Raleway"/>
                </a:rPr>
                <a:t>. </a:t>
              </a:r>
              <a:r>
                <a:rPr lang="en-US" sz="2350" dirty="0" err="1">
                  <a:solidFill>
                    <a:srgbClr val="000666"/>
                  </a:solidFill>
                  <a:latin typeface="Raleway"/>
                </a:rPr>
                <a:t>Hierbij</a:t>
              </a:r>
              <a:r>
                <a:rPr lang="en-US" sz="2350" dirty="0">
                  <a:solidFill>
                    <a:srgbClr val="000666"/>
                  </a:solidFill>
                  <a:latin typeface="Raleway"/>
                </a:rPr>
                <a:t> </a:t>
              </a:r>
              <a:r>
                <a:rPr lang="en-US" sz="2350" dirty="0" err="1">
                  <a:solidFill>
                    <a:srgbClr val="000666"/>
                  </a:solidFill>
                  <a:latin typeface="Raleway"/>
                </a:rPr>
                <a:t>ziet</a:t>
              </a:r>
              <a:r>
                <a:rPr lang="en-US" sz="2350" dirty="0">
                  <a:solidFill>
                    <a:srgbClr val="000666"/>
                  </a:solidFill>
                  <a:latin typeface="Raleway"/>
                </a:rPr>
                <a:t> de </a:t>
              </a:r>
              <a:r>
                <a:rPr lang="en-US" sz="2350" dirty="0" err="1">
                  <a:solidFill>
                    <a:srgbClr val="000666"/>
                  </a:solidFill>
                  <a:latin typeface="Raleway"/>
                </a:rPr>
                <a:t>klant</a:t>
              </a:r>
              <a:r>
                <a:rPr lang="en-US" sz="2350" dirty="0">
                  <a:solidFill>
                    <a:srgbClr val="000666"/>
                  </a:solidFill>
                  <a:latin typeface="Raleway"/>
                </a:rPr>
                <a:t> in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oogopslag</a:t>
              </a:r>
              <a:r>
                <a:rPr lang="en-US" sz="2350" dirty="0">
                  <a:solidFill>
                    <a:srgbClr val="000666"/>
                  </a:solidFill>
                  <a:latin typeface="Raleway"/>
                </a:rPr>
                <a:t> de </a:t>
              </a:r>
              <a:r>
                <a:rPr lang="en-US" sz="2350" dirty="0" err="1">
                  <a:solidFill>
                    <a:srgbClr val="000666"/>
                  </a:solidFill>
                  <a:latin typeface="Raleway"/>
                </a:rPr>
                <a:t>mogelijkheden</a:t>
              </a:r>
              <a:r>
                <a:rPr lang="en-US" sz="2350" dirty="0">
                  <a:solidFill>
                    <a:srgbClr val="000666"/>
                  </a:solidFill>
                  <a:latin typeface="Raleway"/>
                </a:rPr>
                <a:t> en </a:t>
              </a:r>
              <a:r>
                <a:rPr lang="en-US" sz="2350" dirty="0" err="1">
                  <a:solidFill>
                    <a:srgbClr val="000666"/>
                  </a:solidFill>
                  <a:latin typeface="Raleway"/>
                </a:rPr>
                <a:t>kan</a:t>
              </a:r>
              <a:r>
                <a:rPr lang="en-US" sz="2350" dirty="0">
                  <a:solidFill>
                    <a:srgbClr val="000666"/>
                  </a:solidFill>
                  <a:latin typeface="Raleway"/>
                </a:rPr>
                <a:t> er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keuze</a:t>
              </a:r>
              <a:r>
                <a:rPr lang="en-US" sz="2350" dirty="0">
                  <a:solidFill>
                    <a:srgbClr val="000666"/>
                  </a:solidFill>
                  <a:latin typeface="Raleway"/>
                </a:rPr>
                <a:t> </a:t>
              </a:r>
              <a:r>
                <a:rPr lang="en-US" sz="2350" dirty="0" err="1">
                  <a:solidFill>
                    <a:srgbClr val="000666"/>
                  </a:solidFill>
                  <a:latin typeface="Raleway"/>
                </a:rPr>
                <a:t>gemaakt</a:t>
              </a:r>
              <a:r>
                <a:rPr lang="en-US" sz="2350" dirty="0">
                  <a:solidFill>
                    <a:srgbClr val="000666"/>
                  </a:solidFill>
                  <a:latin typeface="Raleway"/>
                </a:rPr>
                <a:t> </a:t>
              </a:r>
              <a:r>
                <a:rPr lang="en-US" sz="2350" dirty="0" err="1">
                  <a:solidFill>
                    <a:srgbClr val="000666"/>
                  </a:solidFill>
                  <a:latin typeface="Raleway"/>
                </a:rPr>
                <a:t>worden</a:t>
              </a:r>
              <a:r>
                <a:rPr lang="en-US" sz="2350" dirty="0">
                  <a:solidFill>
                    <a:srgbClr val="000666"/>
                  </a:solidFill>
                  <a:latin typeface="Raleway"/>
                </a:rPr>
                <a:t>.</a:t>
              </a: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pic>
        <p:nvPicPr>
          <p:cNvPr id="5" name="Afbeelding 4">
            <a:extLst>
              <a:ext uri="{FF2B5EF4-FFF2-40B4-BE49-F238E27FC236}">
                <a16:creationId xmlns="" xmlns:a16="http://schemas.microsoft.com/office/drawing/2014/main" id="{EA1A9808-B954-CA31-C661-A6FED7108A90}"/>
              </a:ext>
            </a:extLst>
          </p:cNvPr>
          <p:cNvPicPr>
            <a:picLocks noChangeAspect="1"/>
          </p:cNvPicPr>
          <p:nvPr/>
        </p:nvPicPr>
        <p:blipFill>
          <a:blip r:embed="rId4"/>
          <a:stretch>
            <a:fillRect/>
          </a:stretch>
        </p:blipFill>
        <p:spPr>
          <a:xfrm>
            <a:off x="2952579" y="4058479"/>
            <a:ext cx="7968009" cy="5533097"/>
          </a:xfrm>
          <a:prstGeom prst="rect">
            <a:avLst/>
          </a:prstGeom>
        </p:spPr>
      </p:pic>
      <p:sp>
        <p:nvSpPr>
          <p:cNvPr id="4" name="Freeform 12">
            <a:extLst>
              <a:ext uri="{FF2B5EF4-FFF2-40B4-BE49-F238E27FC236}">
                <a16:creationId xmlns="" xmlns:a16="http://schemas.microsoft.com/office/drawing/2014/main" id="{75585E2B-1FAF-3940-C458-44879B1868A5}"/>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7" name="Picture 4" descr="Doelbeleggen | Belegd door professionals">
            <a:extLst>
              <a:ext uri="{FF2B5EF4-FFF2-40B4-BE49-F238E27FC236}">
                <a16:creationId xmlns="" xmlns:a16="http://schemas.microsoft.com/office/drawing/2014/main" id="{00C6FFDC-F62B-6B4F-6428-9777243B41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C037DD61-8010-0C5C-8651-7023E91314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B7ACB0E7-2CA5-7E75-6493-7B8965F839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93126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Samen</a:t>
            </a:r>
            <a:r>
              <a:rPr lang="en-US" sz="3600" b="1" dirty="0">
                <a:solidFill>
                  <a:srgbClr val="000666"/>
                </a:solidFill>
                <a:latin typeface="Raleway Bold"/>
              </a:rPr>
              <a:t> Doelbeleggen – de </a:t>
            </a:r>
            <a:r>
              <a:rPr lang="en-US" sz="3600" b="1" dirty="0" err="1">
                <a:solidFill>
                  <a:srgbClr val="000666"/>
                </a:solidFill>
                <a:latin typeface="Raleway Bold"/>
              </a:rPr>
              <a:t>lijfrenteportal</a:t>
            </a:r>
            <a:r>
              <a:rPr lang="en-US" sz="3600" b="1" dirty="0">
                <a:solidFill>
                  <a:srgbClr val="000666"/>
                </a:solidFill>
                <a:latin typeface="Raleway Bold"/>
              </a:rPr>
              <a:t> voor </a:t>
            </a:r>
            <a:r>
              <a:rPr lang="en-US" sz="3600" b="1" dirty="0" err="1">
                <a:solidFill>
                  <a:srgbClr val="000666"/>
                </a:solidFill>
                <a:latin typeface="Raleway Bold"/>
              </a:rPr>
              <a:t>adviseurs</a:t>
            </a:r>
            <a:endParaRPr lang="nl-NL" sz="4000" b="1" dirty="0">
              <a:solidFill>
                <a:srgbClr val="000666"/>
              </a:solidFill>
              <a:latin typeface="Raleway"/>
            </a:endParaRP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7" name="AutoShape 4">
            <a:extLst>
              <a:ext uri="{FF2B5EF4-FFF2-40B4-BE49-F238E27FC236}">
                <a16:creationId xmlns="" xmlns:a16="http://schemas.microsoft.com/office/drawing/2014/main" id="{C2D30F96-A045-3B65-13C1-F5C21CA44E06}"/>
              </a:ext>
            </a:extLst>
          </p:cNvPr>
          <p:cNvSpPr/>
          <p:nvPr/>
        </p:nvSpPr>
        <p:spPr>
          <a:xfrm>
            <a:off x="1028700" y="4046263"/>
            <a:ext cx="11271211" cy="0"/>
          </a:xfrm>
          <a:prstGeom prst="line">
            <a:avLst/>
          </a:prstGeom>
          <a:ln w="12700" cap="rnd">
            <a:solidFill>
              <a:srgbClr val="000666">
                <a:alpha val="34902"/>
              </a:srgbClr>
            </a:solidFill>
            <a:prstDash val="solid"/>
            <a:headEnd type="none" w="sm" len="sm"/>
            <a:tailEnd type="none" w="sm" len="sm"/>
          </a:ln>
        </p:spPr>
        <p:txBody>
          <a:bodyPr/>
          <a:lstStyle/>
          <a:p>
            <a:endParaRPr lang="nl-NL"/>
          </a:p>
        </p:txBody>
      </p:sp>
      <p:sp>
        <p:nvSpPr>
          <p:cNvPr id="13" name="AutoShape 5">
            <a:extLst>
              <a:ext uri="{FF2B5EF4-FFF2-40B4-BE49-F238E27FC236}">
                <a16:creationId xmlns="" xmlns:a16="http://schemas.microsoft.com/office/drawing/2014/main" id="{44822942-D9FC-34DF-1AF9-7669FFA317FF}"/>
              </a:ext>
            </a:extLst>
          </p:cNvPr>
          <p:cNvSpPr/>
          <p:nvPr/>
        </p:nvSpPr>
        <p:spPr>
          <a:xfrm>
            <a:off x="1028700" y="5196506"/>
            <a:ext cx="11271211" cy="0"/>
          </a:xfrm>
          <a:prstGeom prst="line">
            <a:avLst/>
          </a:prstGeom>
          <a:ln w="12700" cap="rnd">
            <a:solidFill>
              <a:srgbClr val="000666">
                <a:alpha val="34902"/>
              </a:srgbClr>
            </a:solidFill>
            <a:prstDash val="solid"/>
            <a:headEnd type="none" w="sm" len="sm"/>
            <a:tailEnd type="none" w="sm" len="sm"/>
          </a:ln>
        </p:spPr>
        <p:txBody>
          <a:bodyPr/>
          <a:lstStyle/>
          <a:p>
            <a:endParaRPr lang="nl-NL"/>
          </a:p>
        </p:txBody>
      </p:sp>
      <p:sp>
        <p:nvSpPr>
          <p:cNvPr id="14" name="AutoShape 6">
            <a:extLst>
              <a:ext uri="{FF2B5EF4-FFF2-40B4-BE49-F238E27FC236}">
                <a16:creationId xmlns="" xmlns:a16="http://schemas.microsoft.com/office/drawing/2014/main" id="{35DAFB76-B61A-17D3-AB76-EBE5CCAB4258}"/>
              </a:ext>
            </a:extLst>
          </p:cNvPr>
          <p:cNvSpPr/>
          <p:nvPr/>
        </p:nvSpPr>
        <p:spPr>
          <a:xfrm>
            <a:off x="1028700" y="6346749"/>
            <a:ext cx="11271211" cy="0"/>
          </a:xfrm>
          <a:prstGeom prst="line">
            <a:avLst/>
          </a:prstGeom>
          <a:ln w="12700" cap="rnd">
            <a:solidFill>
              <a:srgbClr val="000666">
                <a:alpha val="34902"/>
              </a:srgbClr>
            </a:solidFill>
            <a:prstDash val="solid"/>
            <a:headEnd type="none" w="sm" len="sm"/>
            <a:tailEnd type="none" w="sm" len="sm"/>
          </a:ln>
        </p:spPr>
        <p:txBody>
          <a:bodyPr/>
          <a:lstStyle/>
          <a:p>
            <a:endParaRPr lang="nl-NL"/>
          </a:p>
        </p:txBody>
      </p:sp>
      <p:sp>
        <p:nvSpPr>
          <p:cNvPr id="15" name="AutoShape 7">
            <a:extLst>
              <a:ext uri="{FF2B5EF4-FFF2-40B4-BE49-F238E27FC236}">
                <a16:creationId xmlns="" xmlns:a16="http://schemas.microsoft.com/office/drawing/2014/main" id="{13173ECC-B3E2-E93A-DC55-3A0E287B77ED}"/>
              </a:ext>
            </a:extLst>
          </p:cNvPr>
          <p:cNvSpPr/>
          <p:nvPr/>
        </p:nvSpPr>
        <p:spPr>
          <a:xfrm>
            <a:off x="1028700" y="7496993"/>
            <a:ext cx="11271211" cy="0"/>
          </a:xfrm>
          <a:prstGeom prst="line">
            <a:avLst/>
          </a:prstGeom>
          <a:ln w="12700" cap="rnd">
            <a:solidFill>
              <a:srgbClr val="000666">
                <a:alpha val="34902"/>
              </a:srgbClr>
            </a:solidFill>
            <a:prstDash val="solid"/>
            <a:headEnd type="none" w="sm" len="sm"/>
            <a:tailEnd type="none" w="sm" len="sm"/>
          </a:ln>
        </p:spPr>
        <p:txBody>
          <a:bodyPr/>
          <a:lstStyle/>
          <a:p>
            <a:endParaRPr lang="nl-NL"/>
          </a:p>
        </p:txBody>
      </p:sp>
      <p:sp>
        <p:nvSpPr>
          <p:cNvPr id="16" name="AutoShape 8">
            <a:extLst>
              <a:ext uri="{FF2B5EF4-FFF2-40B4-BE49-F238E27FC236}">
                <a16:creationId xmlns="" xmlns:a16="http://schemas.microsoft.com/office/drawing/2014/main" id="{9EADFD64-524D-B5C3-4BA7-FF2C2932F9E6}"/>
              </a:ext>
            </a:extLst>
          </p:cNvPr>
          <p:cNvSpPr/>
          <p:nvPr/>
        </p:nvSpPr>
        <p:spPr>
          <a:xfrm>
            <a:off x="1028700" y="8647236"/>
            <a:ext cx="11271211" cy="0"/>
          </a:xfrm>
          <a:prstGeom prst="line">
            <a:avLst/>
          </a:prstGeom>
          <a:ln w="12700" cap="rnd">
            <a:solidFill>
              <a:srgbClr val="000666">
                <a:alpha val="34902"/>
              </a:srgbClr>
            </a:solidFill>
            <a:prstDash val="solid"/>
            <a:headEnd type="none" w="sm" len="sm"/>
            <a:tailEnd type="none" w="sm" len="sm"/>
          </a:ln>
        </p:spPr>
        <p:txBody>
          <a:bodyPr/>
          <a:lstStyle/>
          <a:p>
            <a:endParaRPr lang="nl-NL"/>
          </a:p>
        </p:txBody>
      </p:sp>
      <p:sp>
        <p:nvSpPr>
          <p:cNvPr id="17" name="TextBox 9">
            <a:extLst>
              <a:ext uri="{FF2B5EF4-FFF2-40B4-BE49-F238E27FC236}">
                <a16:creationId xmlns="" xmlns:a16="http://schemas.microsoft.com/office/drawing/2014/main" id="{46817F0A-34CF-6B04-7126-5F6778BC0EA1}"/>
              </a:ext>
            </a:extLst>
          </p:cNvPr>
          <p:cNvSpPr txBox="1"/>
          <p:nvPr/>
        </p:nvSpPr>
        <p:spPr>
          <a:xfrm>
            <a:off x="1028700" y="3164405"/>
            <a:ext cx="11271211" cy="504882"/>
          </a:xfrm>
          <a:prstGeom prst="rect">
            <a:avLst/>
          </a:prstGeom>
        </p:spPr>
        <p:txBody>
          <a:bodyPr lIns="0" tIns="0" rIns="0" bIns="0" rtlCol="0" anchor="t">
            <a:spAutoFit/>
          </a:bodyPr>
          <a:lstStyle/>
          <a:p>
            <a:pPr marL="0" lvl="0" indent="0">
              <a:lnSpc>
                <a:spcPts val="4527"/>
              </a:lnSpc>
            </a:pPr>
            <a:r>
              <a:rPr lang="en-US" sz="2350" dirty="0" err="1">
                <a:solidFill>
                  <a:srgbClr val="000666"/>
                </a:solidFill>
                <a:latin typeface="Raleway"/>
              </a:rPr>
              <a:t>Kenniscentrum</a:t>
            </a:r>
            <a:r>
              <a:rPr lang="en-US" sz="2350" dirty="0">
                <a:solidFill>
                  <a:srgbClr val="000666"/>
                </a:solidFill>
                <a:latin typeface="Raleway"/>
              </a:rPr>
              <a:t> </a:t>
            </a:r>
            <a:r>
              <a:rPr lang="en-US" sz="2350" dirty="0" err="1">
                <a:solidFill>
                  <a:srgbClr val="000666"/>
                </a:solidFill>
                <a:latin typeface="Raleway"/>
              </a:rPr>
              <a:t>als</a:t>
            </a:r>
            <a:r>
              <a:rPr lang="en-US" sz="2350" dirty="0">
                <a:solidFill>
                  <a:srgbClr val="000666"/>
                </a:solidFill>
                <a:latin typeface="Raleway"/>
              </a:rPr>
              <a:t> </a:t>
            </a:r>
            <a:r>
              <a:rPr lang="en-US" sz="2350" dirty="0" err="1">
                <a:solidFill>
                  <a:srgbClr val="000666"/>
                </a:solidFill>
                <a:latin typeface="Raleway"/>
              </a:rPr>
              <a:t>hulp</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a:t>
            </a:r>
            <a:r>
              <a:rPr lang="en-US" sz="2350" dirty="0" err="1">
                <a:solidFill>
                  <a:srgbClr val="000666"/>
                </a:solidFill>
                <a:latin typeface="Raleway"/>
              </a:rPr>
              <a:t>advisering</a:t>
            </a:r>
            <a:endParaRPr lang="en-US" sz="2350" dirty="0">
              <a:solidFill>
                <a:srgbClr val="000666"/>
              </a:solidFill>
              <a:latin typeface="Raleway"/>
            </a:endParaRPr>
          </a:p>
        </p:txBody>
      </p:sp>
      <p:sp>
        <p:nvSpPr>
          <p:cNvPr id="18" name="TextBox 10">
            <a:extLst>
              <a:ext uri="{FF2B5EF4-FFF2-40B4-BE49-F238E27FC236}">
                <a16:creationId xmlns="" xmlns:a16="http://schemas.microsoft.com/office/drawing/2014/main" id="{3F03728E-7E3A-E818-8987-2C198C6EE54A}"/>
              </a:ext>
            </a:extLst>
          </p:cNvPr>
          <p:cNvSpPr txBox="1"/>
          <p:nvPr/>
        </p:nvSpPr>
        <p:spPr>
          <a:xfrm>
            <a:off x="1028700" y="4314648"/>
            <a:ext cx="11271211" cy="520605"/>
          </a:xfrm>
          <a:prstGeom prst="rect">
            <a:avLst/>
          </a:prstGeom>
        </p:spPr>
        <p:txBody>
          <a:bodyPr lIns="0" tIns="0" rIns="0" bIns="0" rtlCol="0" anchor="t">
            <a:spAutoFit/>
          </a:bodyPr>
          <a:lstStyle/>
          <a:p>
            <a:pPr marL="0" lvl="0" indent="0">
              <a:lnSpc>
                <a:spcPts val="4527"/>
              </a:lnSpc>
            </a:pPr>
            <a:r>
              <a:rPr lang="en-US" sz="2350" dirty="0" err="1">
                <a:solidFill>
                  <a:srgbClr val="000666"/>
                </a:solidFill>
                <a:latin typeface="Raleway"/>
              </a:rPr>
              <a:t>Zelf</a:t>
            </a:r>
            <a:r>
              <a:rPr lang="en-US" sz="2350" dirty="0">
                <a:solidFill>
                  <a:srgbClr val="000666"/>
                </a:solidFill>
                <a:latin typeface="Raleway"/>
              </a:rPr>
              <a:t> </a:t>
            </a:r>
            <a:r>
              <a:rPr lang="en-US" sz="2350" dirty="0" err="1">
                <a:solidFill>
                  <a:srgbClr val="000666"/>
                </a:solidFill>
                <a:latin typeface="Raleway"/>
              </a:rPr>
              <a:t>offertes</a:t>
            </a:r>
            <a:r>
              <a:rPr lang="en-US" sz="2350" dirty="0">
                <a:solidFill>
                  <a:srgbClr val="000666"/>
                </a:solidFill>
                <a:latin typeface="Raleway"/>
              </a:rPr>
              <a:t> en </a:t>
            </a:r>
            <a:r>
              <a:rPr lang="en-US" sz="2350" dirty="0" err="1">
                <a:solidFill>
                  <a:srgbClr val="000666"/>
                </a:solidFill>
                <a:latin typeface="Raleway"/>
              </a:rPr>
              <a:t>berekeningen</a:t>
            </a:r>
            <a:r>
              <a:rPr lang="en-US" sz="2350" dirty="0">
                <a:solidFill>
                  <a:srgbClr val="000666"/>
                </a:solidFill>
                <a:latin typeface="Raleway"/>
              </a:rPr>
              <a:t> </a:t>
            </a:r>
            <a:r>
              <a:rPr lang="en-US" sz="2350" dirty="0" err="1">
                <a:solidFill>
                  <a:srgbClr val="000666"/>
                </a:solidFill>
                <a:latin typeface="Raleway"/>
              </a:rPr>
              <a:t>maken</a:t>
            </a:r>
            <a:r>
              <a:rPr lang="en-US" sz="2350" dirty="0">
                <a:solidFill>
                  <a:srgbClr val="000666"/>
                </a:solidFill>
                <a:latin typeface="Raleway"/>
              </a:rPr>
              <a:t> voor </a:t>
            </a:r>
            <a:r>
              <a:rPr lang="en-US" sz="2350" dirty="0" err="1">
                <a:solidFill>
                  <a:srgbClr val="000666"/>
                </a:solidFill>
                <a:latin typeface="Raleway"/>
              </a:rPr>
              <a:t>uw</a:t>
            </a:r>
            <a:r>
              <a:rPr lang="en-US" sz="2350" dirty="0">
                <a:solidFill>
                  <a:srgbClr val="000666"/>
                </a:solidFill>
                <a:latin typeface="Raleway"/>
              </a:rPr>
              <a:t> </a:t>
            </a:r>
            <a:r>
              <a:rPr lang="en-US" sz="2350" dirty="0" err="1">
                <a:solidFill>
                  <a:srgbClr val="000666"/>
                </a:solidFill>
                <a:latin typeface="Raleway"/>
              </a:rPr>
              <a:t>klant</a:t>
            </a:r>
            <a:endParaRPr lang="en-US" sz="2350" dirty="0">
              <a:solidFill>
                <a:srgbClr val="000666"/>
              </a:solidFill>
              <a:latin typeface="Raleway"/>
            </a:endParaRPr>
          </a:p>
        </p:txBody>
      </p:sp>
      <p:sp>
        <p:nvSpPr>
          <p:cNvPr id="19" name="TextBox 11">
            <a:extLst>
              <a:ext uri="{FF2B5EF4-FFF2-40B4-BE49-F238E27FC236}">
                <a16:creationId xmlns="" xmlns:a16="http://schemas.microsoft.com/office/drawing/2014/main" id="{DC1D1558-BAC5-7A7A-AAF5-E85157EE1434}"/>
              </a:ext>
            </a:extLst>
          </p:cNvPr>
          <p:cNvSpPr txBox="1"/>
          <p:nvPr/>
        </p:nvSpPr>
        <p:spPr>
          <a:xfrm>
            <a:off x="1028700" y="5464891"/>
            <a:ext cx="11271211" cy="520605"/>
          </a:xfrm>
          <a:prstGeom prst="rect">
            <a:avLst/>
          </a:prstGeom>
        </p:spPr>
        <p:txBody>
          <a:bodyPr lIns="0" tIns="0" rIns="0" bIns="0" rtlCol="0" anchor="t">
            <a:spAutoFit/>
          </a:bodyPr>
          <a:lstStyle/>
          <a:p>
            <a:pPr marL="0" lvl="0" indent="0">
              <a:lnSpc>
                <a:spcPts val="4527"/>
              </a:lnSpc>
            </a:pPr>
            <a:r>
              <a:rPr lang="en-US" sz="2350" dirty="0" err="1">
                <a:solidFill>
                  <a:srgbClr val="000666"/>
                </a:solidFill>
                <a:latin typeface="Raleway"/>
              </a:rPr>
              <a:t>Volledige</a:t>
            </a:r>
            <a:r>
              <a:rPr lang="en-US" sz="2350" dirty="0">
                <a:solidFill>
                  <a:srgbClr val="000666"/>
                </a:solidFill>
                <a:latin typeface="Raleway"/>
              </a:rPr>
              <a:t> </a:t>
            </a:r>
            <a:r>
              <a:rPr lang="en-US" sz="2350" dirty="0" err="1">
                <a:solidFill>
                  <a:srgbClr val="000666"/>
                </a:solidFill>
                <a:latin typeface="Raleway"/>
              </a:rPr>
              <a:t>doorlopende</a:t>
            </a:r>
            <a:r>
              <a:rPr lang="en-US" sz="2350" dirty="0">
                <a:solidFill>
                  <a:srgbClr val="000666"/>
                </a:solidFill>
                <a:latin typeface="Raleway"/>
              </a:rPr>
              <a:t> </a:t>
            </a:r>
            <a:r>
              <a:rPr lang="en-US" sz="2350" dirty="0" err="1">
                <a:solidFill>
                  <a:srgbClr val="000666"/>
                </a:solidFill>
                <a:latin typeface="Raleway"/>
              </a:rPr>
              <a:t>inzage</a:t>
            </a:r>
            <a:r>
              <a:rPr lang="en-US" sz="2350" dirty="0">
                <a:solidFill>
                  <a:srgbClr val="000666"/>
                </a:solidFill>
                <a:latin typeface="Raleway"/>
              </a:rPr>
              <a:t> in </a:t>
            </a:r>
            <a:r>
              <a:rPr lang="en-US" sz="2350" dirty="0" err="1">
                <a:solidFill>
                  <a:srgbClr val="000666"/>
                </a:solidFill>
                <a:latin typeface="Raleway"/>
              </a:rPr>
              <a:t>uw</a:t>
            </a:r>
            <a:r>
              <a:rPr lang="en-US" sz="2350" dirty="0">
                <a:solidFill>
                  <a:srgbClr val="000666"/>
                </a:solidFill>
                <a:latin typeface="Raleway"/>
              </a:rPr>
              <a:t> </a:t>
            </a:r>
            <a:r>
              <a:rPr lang="en-US" sz="2350" dirty="0" err="1">
                <a:solidFill>
                  <a:srgbClr val="000666"/>
                </a:solidFill>
                <a:latin typeface="Raleway"/>
              </a:rPr>
              <a:t>klantendossiers</a:t>
            </a:r>
            <a:endParaRPr lang="en-US" sz="2350" dirty="0">
              <a:solidFill>
                <a:srgbClr val="000666"/>
              </a:solidFill>
              <a:latin typeface="Raleway"/>
            </a:endParaRPr>
          </a:p>
        </p:txBody>
      </p:sp>
      <p:sp>
        <p:nvSpPr>
          <p:cNvPr id="20" name="TextBox 12">
            <a:extLst>
              <a:ext uri="{FF2B5EF4-FFF2-40B4-BE49-F238E27FC236}">
                <a16:creationId xmlns="" xmlns:a16="http://schemas.microsoft.com/office/drawing/2014/main" id="{69C76694-D1F2-44FF-134A-4F7F3602C283}"/>
              </a:ext>
            </a:extLst>
          </p:cNvPr>
          <p:cNvSpPr txBox="1"/>
          <p:nvPr/>
        </p:nvSpPr>
        <p:spPr>
          <a:xfrm>
            <a:off x="1028700" y="6615134"/>
            <a:ext cx="11271211" cy="520605"/>
          </a:xfrm>
          <a:prstGeom prst="rect">
            <a:avLst/>
          </a:prstGeom>
        </p:spPr>
        <p:txBody>
          <a:bodyPr lIns="0" tIns="0" rIns="0" bIns="0" rtlCol="0" anchor="t">
            <a:spAutoFit/>
          </a:bodyPr>
          <a:lstStyle/>
          <a:p>
            <a:pPr marL="0" lvl="0" indent="0">
              <a:lnSpc>
                <a:spcPts val="4527"/>
              </a:lnSpc>
            </a:pPr>
            <a:r>
              <a:rPr lang="en-US" sz="2350" dirty="0" err="1">
                <a:solidFill>
                  <a:srgbClr val="000666"/>
                </a:solidFill>
                <a:latin typeface="Raleway"/>
              </a:rPr>
              <a:t>Rechtstreeks</a:t>
            </a:r>
            <a:r>
              <a:rPr lang="en-US" sz="2350" dirty="0">
                <a:solidFill>
                  <a:srgbClr val="000666"/>
                </a:solidFill>
                <a:latin typeface="Raleway"/>
              </a:rPr>
              <a:t> contact met DSI </a:t>
            </a:r>
            <a:r>
              <a:rPr lang="en-US" sz="2350" dirty="0" err="1">
                <a:solidFill>
                  <a:srgbClr val="000666"/>
                </a:solidFill>
                <a:latin typeface="Raleway"/>
              </a:rPr>
              <a:t>Beleggingsadviseurs</a:t>
            </a:r>
            <a:r>
              <a:rPr lang="en-US" sz="2350" dirty="0">
                <a:solidFill>
                  <a:srgbClr val="000666"/>
                </a:solidFill>
                <a:latin typeface="Raleway"/>
              </a:rPr>
              <a:t> en </a:t>
            </a:r>
            <a:r>
              <a:rPr lang="en-US" sz="2350" dirty="0" err="1">
                <a:solidFill>
                  <a:srgbClr val="000666"/>
                </a:solidFill>
                <a:latin typeface="Raleway"/>
              </a:rPr>
              <a:t>Wft</a:t>
            </a:r>
            <a:r>
              <a:rPr lang="en-US" sz="2350" dirty="0">
                <a:solidFill>
                  <a:srgbClr val="000666"/>
                </a:solidFill>
                <a:latin typeface="Raleway"/>
              </a:rPr>
              <a:t> </a:t>
            </a:r>
            <a:r>
              <a:rPr lang="en-US" sz="2350" dirty="0" err="1">
                <a:solidFill>
                  <a:srgbClr val="000666"/>
                </a:solidFill>
                <a:latin typeface="Raleway"/>
              </a:rPr>
              <a:t>pensioenadviseurs</a:t>
            </a:r>
            <a:endParaRPr lang="en-US" sz="2350" dirty="0">
              <a:solidFill>
                <a:srgbClr val="000666"/>
              </a:solidFill>
              <a:latin typeface="Raleway"/>
            </a:endParaRPr>
          </a:p>
        </p:txBody>
      </p:sp>
      <p:sp>
        <p:nvSpPr>
          <p:cNvPr id="21" name="TextBox 13">
            <a:extLst>
              <a:ext uri="{FF2B5EF4-FFF2-40B4-BE49-F238E27FC236}">
                <a16:creationId xmlns="" xmlns:a16="http://schemas.microsoft.com/office/drawing/2014/main" id="{87973CF2-77F7-18B0-E3C7-8BEDD0147A24}"/>
              </a:ext>
            </a:extLst>
          </p:cNvPr>
          <p:cNvSpPr txBox="1"/>
          <p:nvPr/>
        </p:nvSpPr>
        <p:spPr>
          <a:xfrm>
            <a:off x="1028700" y="7765377"/>
            <a:ext cx="11271211" cy="520605"/>
          </a:xfrm>
          <a:prstGeom prst="rect">
            <a:avLst/>
          </a:prstGeom>
        </p:spPr>
        <p:txBody>
          <a:bodyPr lIns="0" tIns="0" rIns="0" bIns="0" rtlCol="0" anchor="t">
            <a:spAutoFit/>
          </a:bodyPr>
          <a:lstStyle/>
          <a:p>
            <a:pPr marL="0" lvl="0" indent="0">
              <a:lnSpc>
                <a:spcPts val="4527"/>
              </a:lnSpc>
            </a:pPr>
            <a:r>
              <a:rPr lang="en-US" sz="2350" dirty="0" err="1">
                <a:solidFill>
                  <a:srgbClr val="000666"/>
                </a:solidFill>
                <a:latin typeface="Raleway"/>
              </a:rPr>
              <a:t>Geautomatiseerde</a:t>
            </a:r>
            <a:r>
              <a:rPr lang="en-US" sz="2350" dirty="0">
                <a:solidFill>
                  <a:srgbClr val="000666"/>
                </a:solidFill>
                <a:latin typeface="Raleway"/>
              </a:rPr>
              <a:t> </a:t>
            </a:r>
            <a:r>
              <a:rPr lang="en-US" sz="2350" dirty="0" err="1">
                <a:solidFill>
                  <a:srgbClr val="000666"/>
                </a:solidFill>
                <a:latin typeface="Raleway"/>
              </a:rPr>
              <a:t>kapitaaloverdracht</a:t>
            </a:r>
            <a:r>
              <a:rPr lang="en-US" sz="2350" dirty="0">
                <a:solidFill>
                  <a:srgbClr val="000666"/>
                </a:solidFill>
                <a:latin typeface="Raleway"/>
              </a:rPr>
              <a:t> en </a:t>
            </a:r>
            <a:r>
              <a:rPr lang="en-US" sz="2350" dirty="0" err="1">
                <a:solidFill>
                  <a:srgbClr val="000666"/>
                </a:solidFill>
                <a:latin typeface="Raleway"/>
              </a:rPr>
              <a:t>dossiervorming</a:t>
            </a:r>
            <a:endParaRPr lang="en-US" sz="2350" dirty="0">
              <a:solidFill>
                <a:srgbClr val="000666"/>
              </a:solidFill>
              <a:latin typeface="Raleway"/>
            </a:endParaRPr>
          </a:p>
        </p:txBody>
      </p:sp>
      <p:sp>
        <p:nvSpPr>
          <p:cNvPr id="2" name="Freeform 12">
            <a:extLst>
              <a:ext uri="{FF2B5EF4-FFF2-40B4-BE49-F238E27FC236}">
                <a16:creationId xmlns="" xmlns:a16="http://schemas.microsoft.com/office/drawing/2014/main" id="{40EBBCB1-EE26-276F-13FD-DA33EBE5A0FB}"/>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4" name="Picture 4" descr="Doelbeleggen | Belegd door professionals">
            <a:extLst>
              <a:ext uri="{FF2B5EF4-FFF2-40B4-BE49-F238E27FC236}">
                <a16:creationId xmlns="" xmlns:a16="http://schemas.microsoft.com/office/drawing/2014/main" id="{662E1D85-F562-0F79-0464-0F717412C7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partners Vermogensbeheer Ontvangt 5 Sterren Van Finner.nl">
            <a:extLst>
              <a:ext uri="{FF2B5EF4-FFF2-40B4-BE49-F238E27FC236}">
                <a16:creationId xmlns="" xmlns:a16="http://schemas.microsoft.com/office/drawing/2014/main" id="{146453B6-273D-365C-763B-BDB60696DF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Lettertype, logo, symbool&#10;&#10;Automatisch gegenereerde beschrijving">
            <a:extLst>
              <a:ext uri="{FF2B5EF4-FFF2-40B4-BE49-F238E27FC236}">
                <a16:creationId xmlns="" xmlns:a16="http://schemas.microsoft.com/office/drawing/2014/main" id="{AF814681-BDF4-3335-C1ED-442A4B107E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288775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768" y="1164118"/>
            <a:ext cx="12339632" cy="7129991"/>
            <a:chOff x="0" y="-114300"/>
            <a:chExt cx="11773223" cy="8212220"/>
          </a:xfrm>
        </p:grpSpPr>
        <p:sp>
          <p:nvSpPr>
            <p:cNvPr id="3" name="TextBox 3"/>
            <p:cNvSpPr txBox="1"/>
            <p:nvPr/>
          </p:nvSpPr>
          <p:spPr>
            <a:xfrm>
              <a:off x="0" y="-114300"/>
              <a:ext cx="11773223" cy="2143351"/>
            </a:xfrm>
            <a:prstGeom prst="rect">
              <a:avLst/>
            </a:prstGeom>
          </p:spPr>
          <p:txBody>
            <a:bodyPr lIns="0" tIns="0" rIns="0" bIns="0" rtlCol="0" anchor="t">
              <a:spAutoFit/>
            </a:bodyPr>
            <a:lstStyle/>
            <a:p>
              <a:pPr marL="0" lvl="0" indent="0">
                <a:lnSpc>
                  <a:spcPts val="7840"/>
                </a:lnSpc>
              </a:pPr>
              <a:r>
                <a:rPr lang="en-US" sz="3600" dirty="0">
                  <a:solidFill>
                    <a:srgbClr val="000666"/>
                  </a:solidFill>
                  <a:latin typeface="Raleway Bold"/>
                </a:rPr>
                <a:t>7. Houdt </a:t>
              </a:r>
              <a:r>
                <a:rPr lang="en-US" sz="3600" dirty="0" err="1">
                  <a:solidFill>
                    <a:srgbClr val="000666"/>
                  </a:solidFill>
                  <a:latin typeface="Raleway Bold"/>
                </a:rPr>
                <a:t>periodiek</a:t>
              </a:r>
              <a:r>
                <a:rPr lang="en-US" sz="3600" dirty="0">
                  <a:solidFill>
                    <a:srgbClr val="000666"/>
                  </a:solidFill>
                  <a:latin typeface="Raleway Bold"/>
                </a:rPr>
                <a:t> contact met de </a:t>
              </a:r>
              <a:r>
                <a:rPr lang="en-US" sz="3600" dirty="0" err="1">
                  <a:solidFill>
                    <a:srgbClr val="000666"/>
                  </a:solidFill>
                  <a:latin typeface="Raleway Bold"/>
                </a:rPr>
                <a:t>klant</a:t>
              </a:r>
              <a:r>
                <a:rPr lang="en-US" sz="3600" dirty="0">
                  <a:solidFill>
                    <a:srgbClr val="000666"/>
                  </a:solidFill>
                  <a:latin typeface="Raleway Bold"/>
                </a:rPr>
                <a:t> om te </a:t>
              </a:r>
              <a:r>
                <a:rPr lang="en-US" sz="3600" dirty="0" err="1">
                  <a:solidFill>
                    <a:srgbClr val="000666"/>
                  </a:solidFill>
                  <a:latin typeface="Raleway Bold"/>
                </a:rPr>
                <a:t>kijken</a:t>
              </a:r>
              <a:r>
                <a:rPr lang="en-US" sz="3600" dirty="0">
                  <a:solidFill>
                    <a:srgbClr val="000666"/>
                  </a:solidFill>
                  <a:latin typeface="Raleway Bold"/>
                </a:rPr>
                <a:t> of de </a:t>
              </a:r>
              <a:r>
                <a:rPr lang="en-US" sz="3600" dirty="0" err="1">
                  <a:solidFill>
                    <a:srgbClr val="000666"/>
                  </a:solidFill>
                  <a:latin typeface="Raleway Bold"/>
                </a:rPr>
                <a:t>uitkering</a:t>
              </a:r>
              <a:r>
                <a:rPr lang="en-US" sz="3600" dirty="0">
                  <a:solidFill>
                    <a:srgbClr val="000666"/>
                  </a:solidFill>
                  <a:latin typeface="Raleway Bold"/>
                </a:rPr>
                <a:t> </a:t>
              </a:r>
              <a:r>
                <a:rPr lang="en-US" sz="3600" dirty="0" err="1">
                  <a:solidFill>
                    <a:srgbClr val="000666"/>
                  </a:solidFill>
                  <a:latin typeface="Raleway Bold"/>
                </a:rPr>
                <a:t>nog</a:t>
              </a:r>
              <a:r>
                <a:rPr lang="en-US" sz="3600" dirty="0">
                  <a:solidFill>
                    <a:srgbClr val="000666"/>
                  </a:solidFill>
                  <a:latin typeface="Raleway Bold"/>
                </a:rPr>
                <a:t> </a:t>
              </a:r>
              <a:r>
                <a:rPr lang="en-US" sz="3600" dirty="0" err="1">
                  <a:solidFill>
                    <a:srgbClr val="000666"/>
                  </a:solidFill>
                  <a:latin typeface="Raleway Bold"/>
                </a:rPr>
                <a:t>passend</a:t>
              </a:r>
              <a:r>
                <a:rPr lang="en-US" sz="3600" dirty="0">
                  <a:solidFill>
                    <a:srgbClr val="000666"/>
                  </a:solidFill>
                  <a:latin typeface="Raleway Bold"/>
                </a:rPr>
                <a:t> is</a:t>
              </a:r>
            </a:p>
          </p:txBody>
        </p:sp>
        <p:sp>
          <p:nvSpPr>
            <p:cNvPr id="6" name="TextBox 6"/>
            <p:cNvSpPr txBox="1"/>
            <p:nvPr/>
          </p:nvSpPr>
          <p:spPr>
            <a:xfrm>
              <a:off x="0" y="2542430"/>
              <a:ext cx="11773223" cy="5555490"/>
            </a:xfrm>
            <a:prstGeom prst="rect">
              <a:avLst/>
            </a:prstGeom>
          </p:spPr>
          <p:txBody>
            <a:bodyPr lIns="0" tIns="0" rIns="0" bIns="0" rtlCol="0" anchor="t">
              <a:spAutoFit/>
            </a:bodyPr>
            <a:lstStyle/>
            <a:p>
              <a:pPr marL="342900" lvl="0" indent="-342900">
                <a:lnSpc>
                  <a:spcPts val="3760"/>
                </a:lnSpc>
                <a:buFont typeface="Arial" panose="020B0604020202020204" pitchFamily="34" charset="0"/>
                <a:buChar char="•"/>
              </a:pPr>
              <a:r>
                <a:rPr lang="en-US" sz="2350" dirty="0" err="1">
                  <a:solidFill>
                    <a:srgbClr val="000666"/>
                  </a:solidFill>
                  <a:latin typeface="Raleway"/>
                </a:rPr>
                <a:t>Bereken</a:t>
              </a:r>
              <a:r>
                <a:rPr lang="en-US" sz="2350" dirty="0">
                  <a:solidFill>
                    <a:srgbClr val="000666"/>
                  </a:solidFill>
                  <a:latin typeface="Raleway"/>
                </a:rPr>
                <a:t> de </a:t>
              </a:r>
              <a:r>
                <a:rPr lang="en-US" sz="2350" dirty="0" err="1">
                  <a:solidFill>
                    <a:srgbClr val="000666"/>
                  </a:solidFill>
                  <a:latin typeface="Raleway"/>
                </a:rPr>
                <a:t>jaar</a:t>
              </a:r>
              <a:r>
                <a:rPr lang="en-US" sz="2350" dirty="0">
                  <a:solidFill>
                    <a:srgbClr val="000666"/>
                  </a:solidFill>
                  <a:latin typeface="Raleway"/>
                </a:rPr>
                <a:t>- en </a:t>
              </a:r>
              <a:r>
                <a:rPr lang="en-US" sz="2350" dirty="0" err="1">
                  <a:solidFill>
                    <a:srgbClr val="000666"/>
                  </a:solidFill>
                  <a:latin typeface="Raleway"/>
                </a:rPr>
                <a:t>reserveringsruimte</a:t>
              </a:r>
              <a:r>
                <a:rPr lang="en-US" sz="2350" dirty="0">
                  <a:solidFill>
                    <a:srgbClr val="000666"/>
                  </a:solidFill>
                  <a:latin typeface="Raleway"/>
                </a:rPr>
                <a:t> en </a:t>
              </a:r>
              <a:r>
                <a:rPr lang="en-US" sz="2350" dirty="0" err="1">
                  <a:solidFill>
                    <a:srgbClr val="000666"/>
                  </a:solidFill>
                  <a:latin typeface="Raleway"/>
                </a:rPr>
                <a:t>bepaal</a:t>
              </a:r>
              <a:r>
                <a:rPr lang="en-US" sz="2350" dirty="0">
                  <a:solidFill>
                    <a:srgbClr val="000666"/>
                  </a:solidFill>
                  <a:latin typeface="Raleway"/>
                </a:rPr>
                <a:t> (</a:t>
              </a:r>
              <a:r>
                <a:rPr lang="en-US" sz="2350" dirty="0" err="1">
                  <a:solidFill>
                    <a:srgbClr val="000666"/>
                  </a:solidFill>
                  <a:latin typeface="Raleway"/>
                </a:rPr>
                <a:t>periodieke</a:t>
              </a:r>
              <a:r>
                <a:rPr lang="en-US" sz="2350" dirty="0">
                  <a:solidFill>
                    <a:srgbClr val="000666"/>
                  </a:solidFill>
                  <a:latin typeface="Raleway"/>
                </a:rPr>
                <a:t>) </a:t>
              </a:r>
              <a:r>
                <a:rPr lang="en-US" sz="2350" dirty="0" err="1">
                  <a:solidFill>
                    <a:srgbClr val="000666"/>
                  </a:solidFill>
                  <a:latin typeface="Raleway"/>
                </a:rPr>
                <a:t>stortingen</a:t>
              </a:r>
              <a:endParaRPr lang="en-US" sz="2350" dirty="0">
                <a:solidFill>
                  <a:srgbClr val="000666"/>
                </a:solidFill>
                <a:latin typeface="Raleway"/>
              </a:endParaRPr>
            </a:p>
            <a:p>
              <a:pPr marL="342900" lvl="0" indent="-342900">
                <a:lnSpc>
                  <a:spcPts val="3760"/>
                </a:lnSpc>
                <a:buFont typeface="Arial" panose="020B0604020202020204" pitchFamily="34" charset="0"/>
                <a:buChar char="•"/>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Controleer</a:t>
              </a:r>
              <a:r>
                <a:rPr lang="en-US" sz="2350" dirty="0">
                  <a:solidFill>
                    <a:srgbClr val="000666"/>
                  </a:solidFill>
                  <a:latin typeface="Raleway"/>
                </a:rPr>
                <a:t> of de </a:t>
              </a:r>
              <a:r>
                <a:rPr lang="en-US" sz="2350" dirty="0" err="1">
                  <a:solidFill>
                    <a:srgbClr val="000666"/>
                  </a:solidFill>
                  <a:latin typeface="Raleway"/>
                </a:rPr>
                <a:t>beleggingsdoelstelling</a:t>
              </a:r>
              <a:r>
                <a:rPr lang="en-US" sz="2350" dirty="0">
                  <a:solidFill>
                    <a:srgbClr val="000666"/>
                  </a:solidFill>
                  <a:latin typeface="Raleway"/>
                </a:rPr>
                <a:t> is </a:t>
              </a:r>
              <a:r>
                <a:rPr lang="en-US" sz="2350" dirty="0" err="1">
                  <a:solidFill>
                    <a:srgbClr val="000666"/>
                  </a:solidFill>
                  <a:latin typeface="Raleway"/>
                </a:rPr>
                <a:t>veranderd</a:t>
              </a:r>
              <a:endParaRPr lang="en-US" sz="2350" dirty="0">
                <a:solidFill>
                  <a:srgbClr val="000666"/>
                </a:solidFill>
                <a:latin typeface="Raleway"/>
              </a:endParaRPr>
            </a:p>
            <a:p>
              <a:pPr marL="342900" lvl="0" indent="-342900">
                <a:lnSpc>
                  <a:spcPts val="3760"/>
                </a:lnSpc>
                <a:buFont typeface="Arial" panose="020B0604020202020204" pitchFamily="34" charset="0"/>
                <a:buChar char="•"/>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a:solidFill>
                    <a:srgbClr val="000666"/>
                  </a:solidFill>
                  <a:latin typeface="Raleway"/>
                </a:rPr>
                <a:t>Stel </a:t>
              </a:r>
              <a:r>
                <a:rPr lang="en-US" sz="2350" dirty="0" err="1">
                  <a:solidFill>
                    <a:srgbClr val="000666"/>
                  </a:solidFill>
                  <a:latin typeface="Raleway"/>
                </a:rPr>
                <a:t>tijdig</a:t>
              </a:r>
              <a:r>
                <a:rPr lang="en-US" sz="2350" dirty="0">
                  <a:solidFill>
                    <a:srgbClr val="000666"/>
                  </a:solidFill>
                  <a:latin typeface="Raleway"/>
                </a:rPr>
                <a:t> </a:t>
              </a:r>
              <a:r>
                <a:rPr lang="en-US" sz="2350" dirty="0" err="1">
                  <a:solidFill>
                    <a:srgbClr val="000666"/>
                  </a:solidFill>
                  <a:latin typeface="Raleway"/>
                </a:rPr>
                <a:t>offertes</a:t>
              </a:r>
              <a:r>
                <a:rPr lang="en-US" sz="2350" dirty="0">
                  <a:solidFill>
                    <a:srgbClr val="000666"/>
                  </a:solidFill>
                  <a:latin typeface="Raleway"/>
                </a:rPr>
                <a:t> op voor de </a:t>
              </a:r>
              <a:r>
                <a:rPr lang="en-US" sz="2350" dirty="0" err="1">
                  <a:solidFill>
                    <a:srgbClr val="000666"/>
                  </a:solidFill>
                  <a:latin typeface="Raleway"/>
                </a:rPr>
                <a:t>uitkerende</a:t>
              </a:r>
              <a:r>
                <a:rPr lang="en-US" sz="2350" dirty="0">
                  <a:solidFill>
                    <a:srgbClr val="000666"/>
                  </a:solidFill>
                  <a:latin typeface="Raleway"/>
                </a:rPr>
                <a:t> </a:t>
              </a:r>
              <a:r>
                <a:rPr lang="en-US" sz="2350" dirty="0" err="1">
                  <a:solidFill>
                    <a:srgbClr val="000666"/>
                  </a:solidFill>
                  <a:latin typeface="Raleway"/>
                </a:rPr>
                <a:t>fase</a:t>
              </a:r>
              <a:endParaRPr lang="en-US" sz="2350" dirty="0">
                <a:solidFill>
                  <a:srgbClr val="000666"/>
                </a:solidFill>
                <a:latin typeface="Raleway"/>
              </a:endParaRPr>
            </a:p>
            <a:p>
              <a:pPr marL="342900" lvl="0" indent="-342900">
                <a:lnSpc>
                  <a:spcPts val="3760"/>
                </a:lnSpc>
                <a:buFont typeface="Arial" panose="020B0604020202020204" pitchFamily="34" charset="0"/>
                <a:buChar char="•"/>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Controleer</a:t>
              </a:r>
              <a:r>
                <a:rPr lang="en-US" sz="2350" dirty="0">
                  <a:solidFill>
                    <a:srgbClr val="000666"/>
                  </a:solidFill>
                  <a:latin typeface="Raleway"/>
                </a:rPr>
                <a:t> </a:t>
              </a:r>
              <a:r>
                <a:rPr lang="en-US" sz="2350" dirty="0" err="1">
                  <a:solidFill>
                    <a:srgbClr val="000666"/>
                  </a:solidFill>
                  <a:latin typeface="Raleway"/>
                </a:rPr>
                <a:t>periodiek</a:t>
              </a:r>
              <a:r>
                <a:rPr lang="en-US" sz="2350" dirty="0">
                  <a:solidFill>
                    <a:srgbClr val="000666"/>
                  </a:solidFill>
                  <a:latin typeface="Raleway"/>
                </a:rPr>
                <a:t> of de </a:t>
              </a:r>
              <a:r>
                <a:rPr lang="en-US" sz="2350" dirty="0" err="1">
                  <a:solidFill>
                    <a:srgbClr val="000666"/>
                  </a:solidFill>
                  <a:latin typeface="Raleway"/>
                </a:rPr>
                <a:t>gekozen</a:t>
              </a:r>
              <a:r>
                <a:rPr lang="en-US" sz="2350" dirty="0">
                  <a:solidFill>
                    <a:srgbClr val="000666"/>
                  </a:solidFill>
                  <a:latin typeface="Raleway"/>
                </a:rPr>
                <a:t> </a:t>
              </a:r>
              <a:r>
                <a:rPr lang="en-US" sz="2350" dirty="0" err="1">
                  <a:solidFill>
                    <a:srgbClr val="000666"/>
                  </a:solidFill>
                  <a:latin typeface="Raleway"/>
                </a:rPr>
                <a:t>uitkering</a:t>
              </a:r>
              <a:r>
                <a:rPr lang="en-US" sz="2350" dirty="0">
                  <a:solidFill>
                    <a:srgbClr val="000666"/>
                  </a:solidFill>
                  <a:latin typeface="Raleway"/>
                </a:rPr>
                <a:t>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passend</a:t>
              </a:r>
              <a:r>
                <a:rPr lang="en-US" sz="2350" dirty="0">
                  <a:solidFill>
                    <a:srgbClr val="000666"/>
                  </a:solidFill>
                  <a:latin typeface="Raleway"/>
                </a:rPr>
                <a:t> is</a:t>
              </a:r>
            </a:p>
            <a:p>
              <a:pPr marL="342900" lvl="0" indent="-342900">
                <a:lnSpc>
                  <a:spcPts val="3760"/>
                </a:lnSpc>
                <a:buFont typeface="Arial" panose="020B0604020202020204" pitchFamily="34" charset="0"/>
                <a:buChar char="•"/>
              </a:pPr>
              <a:endParaRPr lang="en-US" sz="2350" dirty="0">
                <a:solidFill>
                  <a:srgbClr val="000666"/>
                </a:solidFill>
                <a:latin typeface="Raleway"/>
              </a:endParaRPr>
            </a:p>
            <a:p>
              <a:pPr marL="342900" lvl="0" indent="-342900">
                <a:lnSpc>
                  <a:spcPts val="3760"/>
                </a:lnSpc>
                <a:buFont typeface="Arial" panose="020B0604020202020204" pitchFamily="34" charset="0"/>
                <a:buChar char="•"/>
              </a:pPr>
              <a:r>
                <a:rPr lang="en-US" sz="2350" dirty="0" err="1">
                  <a:solidFill>
                    <a:srgbClr val="000666"/>
                  </a:solidFill>
                  <a:latin typeface="Raleway"/>
                </a:rPr>
                <a:t>Betrek</a:t>
              </a:r>
              <a:r>
                <a:rPr lang="en-US" sz="2350" dirty="0">
                  <a:solidFill>
                    <a:srgbClr val="000666"/>
                  </a:solidFill>
                  <a:latin typeface="Raleway"/>
                </a:rPr>
                <a:t> </a:t>
              </a:r>
              <a:r>
                <a:rPr lang="en-US" sz="2350" dirty="0" err="1">
                  <a:solidFill>
                    <a:srgbClr val="000666"/>
                  </a:solidFill>
                  <a:latin typeface="Raleway"/>
                </a:rPr>
                <a:t>vererving</a:t>
              </a:r>
              <a:r>
                <a:rPr lang="en-US" sz="2350" dirty="0">
                  <a:solidFill>
                    <a:srgbClr val="000666"/>
                  </a:solidFill>
                  <a:latin typeface="Raleway"/>
                </a:rPr>
                <a:t>/estate planning </a:t>
              </a:r>
              <a:r>
                <a:rPr lang="en-US" sz="2350" dirty="0" err="1">
                  <a:solidFill>
                    <a:srgbClr val="000666"/>
                  </a:solidFill>
                  <a:latin typeface="Raleway"/>
                </a:rPr>
                <a:t>ook</a:t>
              </a:r>
              <a:r>
                <a:rPr lang="en-US" sz="2350" dirty="0">
                  <a:solidFill>
                    <a:srgbClr val="000666"/>
                  </a:solidFill>
                  <a:latin typeface="Raleway"/>
                </a:rPr>
                <a:t> </a:t>
              </a:r>
              <a:r>
                <a:rPr lang="en-US" sz="2350" dirty="0" err="1">
                  <a:solidFill>
                    <a:srgbClr val="000666"/>
                  </a:solidFill>
                  <a:latin typeface="Raleway"/>
                </a:rPr>
                <a:t>bij</a:t>
              </a:r>
              <a:r>
                <a:rPr lang="en-US" sz="2350" dirty="0">
                  <a:solidFill>
                    <a:srgbClr val="000666"/>
                  </a:solidFill>
                  <a:latin typeface="Raleway"/>
                </a:rPr>
                <a:t> de </a:t>
              </a:r>
              <a:r>
                <a:rPr lang="en-US" sz="2350" dirty="0" err="1">
                  <a:solidFill>
                    <a:srgbClr val="000666"/>
                  </a:solidFill>
                  <a:latin typeface="Raleway"/>
                </a:rPr>
                <a:t>advisering</a:t>
              </a:r>
              <a:endParaRPr lang="en-US" sz="2350" dirty="0">
                <a:solidFill>
                  <a:srgbClr val="000666"/>
                </a:solidFill>
                <a:latin typeface="Raleway"/>
              </a:endParaRPr>
            </a:p>
            <a:p>
              <a:pPr marL="342900" lvl="0" indent="-342900">
                <a:lnSpc>
                  <a:spcPts val="3760"/>
                </a:lnSpc>
                <a:buFont typeface="Arial" panose="020B0604020202020204" pitchFamily="34" charset="0"/>
                <a:buChar char="•"/>
              </a:pPr>
              <a:endParaRPr lang="nl-NL" sz="2350" dirty="0">
                <a:solidFill>
                  <a:srgbClr val="000666"/>
                </a:solidFill>
                <a:latin typeface="Raleway"/>
              </a:endParaRPr>
            </a:p>
          </p:txBody>
        </p:sp>
      </p:gr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4" name="Freeform 12">
            <a:extLst>
              <a:ext uri="{FF2B5EF4-FFF2-40B4-BE49-F238E27FC236}">
                <a16:creationId xmlns="" xmlns:a16="http://schemas.microsoft.com/office/drawing/2014/main" id="{DF3BA5EE-9F16-E376-E690-5997DE913BBE}"/>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AEBFC378-4D3E-CA96-D7CE-3AE16B4322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BBEC9DD0-DB8C-B16F-0CB5-F48C3FEB5B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673AAFB4-5B36-62EC-46D8-21EB8DE71B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4036900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037" y="-20757"/>
            <a:ext cx="19517795" cy="10818803"/>
            <a:chOff x="0" y="0"/>
            <a:chExt cx="26023726" cy="14425071"/>
          </a:xfrm>
        </p:grpSpPr>
        <p:pic>
          <p:nvPicPr>
            <p:cNvPr id="3" name="Picture 3"/>
            <p:cNvPicPr>
              <a:picLocks noChangeAspect="1"/>
            </p:cNvPicPr>
            <p:nvPr/>
          </p:nvPicPr>
          <p:blipFill>
            <a:blip r:embed="rId2"/>
            <a:srcRect l="14847" r="14847"/>
            <a:stretch>
              <a:fillRect/>
            </a:stretch>
          </p:blipFill>
          <p:spPr>
            <a:xfrm>
              <a:off x="0" y="0"/>
              <a:ext cx="26023726" cy="14425071"/>
            </a:xfrm>
            <a:prstGeom prst="rect">
              <a:avLst/>
            </a:prstGeom>
          </p:spPr>
        </p:pic>
      </p:grpSp>
      <p:sp>
        <p:nvSpPr>
          <p:cNvPr id="5" name="Titel 1">
            <a:extLst>
              <a:ext uri="{FF2B5EF4-FFF2-40B4-BE49-F238E27FC236}">
                <a16:creationId xmlns="" xmlns:a16="http://schemas.microsoft.com/office/drawing/2014/main" id="{F8E2DB20-83AC-243A-7E5C-431ECC9B54CE}"/>
              </a:ext>
            </a:extLst>
          </p:cNvPr>
          <p:cNvSpPr txBox="1">
            <a:spLocks/>
          </p:cNvSpPr>
          <p:nvPr/>
        </p:nvSpPr>
        <p:spPr>
          <a:xfrm>
            <a:off x="405709" y="3228462"/>
            <a:ext cx="16878302" cy="109894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rgbClr val="002060"/>
                </a:solidFill>
                <a:latin typeface="Raleway" panose="020B0503030101060003" pitchFamily="34" charset="0"/>
              </a:rPr>
              <a:t>Plan vrijblijvend een verdere kennismaking</a:t>
            </a:r>
          </a:p>
        </p:txBody>
      </p:sp>
      <p:pic>
        <p:nvPicPr>
          <p:cNvPr id="14" name="Afbeelding 13">
            <a:extLst>
              <a:ext uri="{FF2B5EF4-FFF2-40B4-BE49-F238E27FC236}">
                <a16:creationId xmlns="" xmlns:a16="http://schemas.microsoft.com/office/drawing/2014/main" id="{479E1306-F853-9E12-0FBD-1BF0605CF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316" y="1451475"/>
            <a:ext cx="9633368" cy="828470"/>
          </a:xfrm>
          <a:prstGeom prst="rect">
            <a:avLst/>
          </a:prstGeom>
        </p:spPr>
      </p:pic>
      <p:pic>
        <p:nvPicPr>
          <p:cNvPr id="8" name="Afbeelding 7" descr="Afbeelding met patroon, plein, Symmetrie, pixel&#10;&#10;Automatisch gegenereerde beschrijving">
            <a:extLst>
              <a:ext uri="{FF2B5EF4-FFF2-40B4-BE49-F238E27FC236}">
                <a16:creationId xmlns="" xmlns:a16="http://schemas.microsoft.com/office/drawing/2014/main" id="{F60F1E5F-E937-EA6E-F7B0-A59AE9610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4878" y="4343626"/>
            <a:ext cx="2679964" cy="2679964"/>
          </a:xfrm>
          <a:prstGeom prst="rect">
            <a:avLst/>
          </a:prstGeom>
        </p:spPr>
      </p:pic>
      <p:sp>
        <p:nvSpPr>
          <p:cNvPr id="12" name="Titel 1">
            <a:extLst>
              <a:ext uri="{FF2B5EF4-FFF2-40B4-BE49-F238E27FC236}">
                <a16:creationId xmlns="" xmlns:a16="http://schemas.microsoft.com/office/drawing/2014/main" id="{9E03D2A5-719D-C216-BD58-4F22AEE1537B}"/>
              </a:ext>
            </a:extLst>
          </p:cNvPr>
          <p:cNvSpPr txBox="1">
            <a:spLocks/>
          </p:cNvSpPr>
          <p:nvPr/>
        </p:nvSpPr>
        <p:spPr>
          <a:xfrm>
            <a:off x="704849" y="7323842"/>
            <a:ext cx="16878302" cy="113757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rgbClr val="002060"/>
                </a:solidFill>
                <a:latin typeface="Raleway" panose="020B0503030101060003" pitchFamily="34" charset="0"/>
              </a:rPr>
              <a:t>Hartelijk dank voor de aandacht!</a:t>
            </a:r>
          </a:p>
        </p:txBody>
      </p:sp>
      <p:pic>
        <p:nvPicPr>
          <p:cNvPr id="6" name="Afbeelding 5">
            <a:extLst>
              <a:ext uri="{FF2B5EF4-FFF2-40B4-BE49-F238E27FC236}">
                <a16:creationId xmlns="" xmlns:a16="http://schemas.microsoft.com/office/drawing/2014/main" id="{BCA41EFB-7CDA-04BE-DDF5-46C93F3D979C}"/>
              </a:ext>
            </a:extLst>
          </p:cNvPr>
          <p:cNvPicPr>
            <a:picLocks noChangeAspect="1"/>
          </p:cNvPicPr>
          <p:nvPr/>
        </p:nvPicPr>
        <p:blipFill>
          <a:blip r:embed="rId5"/>
          <a:stretch>
            <a:fillRect/>
          </a:stretch>
        </p:blipFill>
        <p:spPr>
          <a:xfrm>
            <a:off x="7637392" y="4451892"/>
            <a:ext cx="2476942" cy="2476942"/>
          </a:xfrm>
          <a:prstGeom prst="rect">
            <a:avLst/>
          </a:prstGeom>
        </p:spPr>
      </p:pic>
    </p:spTree>
    <p:extLst>
      <p:ext uri="{BB962C8B-B14F-4D97-AF65-F5344CB8AC3E}">
        <p14:creationId xmlns:p14="http://schemas.microsoft.com/office/powerpoint/2010/main" val="1363753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(2)</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1436291"/>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Van Beek is 71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 AOW is €90.000,- per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echtgenote</a:t>
            </a:r>
            <a:r>
              <a:rPr lang="en-US" sz="2350" dirty="0">
                <a:solidFill>
                  <a:srgbClr val="000066"/>
                </a:solidFill>
                <a:latin typeface="Raleway"/>
              </a:rPr>
              <a:t> is 60 en </a:t>
            </a:r>
            <a:r>
              <a:rPr lang="en-US" sz="2350" dirty="0" err="1">
                <a:solidFill>
                  <a:srgbClr val="000066"/>
                </a:solidFill>
                <a:latin typeface="Raleway"/>
              </a:rPr>
              <a:t>zij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klein</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is </a:t>
            </a:r>
            <a:r>
              <a:rPr lang="en-US" sz="2350" dirty="0" err="1">
                <a:solidFill>
                  <a:srgbClr val="000066"/>
                </a:solidFill>
                <a:latin typeface="Raleway"/>
              </a:rPr>
              <a:t>voorheen</a:t>
            </a:r>
            <a:r>
              <a:rPr lang="en-US" sz="2350" dirty="0">
                <a:solidFill>
                  <a:srgbClr val="000066"/>
                </a:solidFill>
                <a:latin typeface="Raleway"/>
              </a:rPr>
              <a:t> </a:t>
            </a:r>
            <a:r>
              <a:rPr lang="en-US" sz="2350" dirty="0" err="1">
                <a:solidFill>
                  <a:srgbClr val="000066"/>
                </a:solidFill>
                <a:latin typeface="Raleway"/>
              </a:rPr>
              <a:t>gescheiden</a:t>
            </a:r>
            <a:r>
              <a:rPr lang="en-US" sz="2350" dirty="0">
                <a:solidFill>
                  <a:srgbClr val="000066"/>
                </a:solidFill>
                <a:latin typeface="Raleway"/>
              </a:rPr>
              <a:t> en het </a:t>
            </a:r>
            <a:r>
              <a:rPr lang="en-US" sz="2350" dirty="0" err="1">
                <a:solidFill>
                  <a:srgbClr val="000066"/>
                </a:solidFill>
                <a:latin typeface="Raleway"/>
              </a:rPr>
              <a:t>partnerpensioen</a:t>
            </a:r>
            <a:r>
              <a:rPr lang="en-US" sz="2350" dirty="0">
                <a:solidFill>
                  <a:srgbClr val="000066"/>
                </a:solidFill>
                <a:latin typeface="Raleway"/>
              </a:rPr>
              <a:t> </a:t>
            </a:r>
            <a:r>
              <a:rPr lang="en-US" sz="2350" dirty="0" err="1">
                <a:solidFill>
                  <a:srgbClr val="000066"/>
                </a:solidFill>
                <a:latin typeface="Raleway"/>
              </a:rPr>
              <a:t>gaat</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de ex-</a:t>
            </a:r>
            <a:r>
              <a:rPr lang="en-US" sz="2350" dirty="0" err="1">
                <a:solidFill>
                  <a:srgbClr val="000066"/>
                </a:solidFill>
                <a:latin typeface="Raleway"/>
              </a:rPr>
              <a:t>echtgenote</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lijfrentekapitaal</a:t>
            </a:r>
            <a:r>
              <a:rPr lang="en-US" sz="2350" dirty="0">
                <a:solidFill>
                  <a:srgbClr val="000066"/>
                </a:solidFill>
                <a:latin typeface="Raleway"/>
              </a:rPr>
              <a:t> van €450.000,-.</a:t>
            </a:r>
          </a:p>
        </p:txBody>
      </p:sp>
      <p:sp>
        <p:nvSpPr>
          <p:cNvPr id="7" name="TextBox 6">
            <a:extLst>
              <a:ext uri="{FF2B5EF4-FFF2-40B4-BE49-F238E27FC236}">
                <a16:creationId xmlns="" xmlns:a16="http://schemas.microsoft.com/office/drawing/2014/main" id="{307E225B-014E-8777-A124-49AEA213F38C}"/>
              </a:ext>
            </a:extLst>
          </p:cNvPr>
          <p:cNvSpPr txBox="1"/>
          <p:nvPr/>
        </p:nvSpPr>
        <p:spPr>
          <a:xfrm>
            <a:off x="1409722" y="4626913"/>
            <a:ext cx="10620109" cy="370230"/>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p:txBody>
      </p:sp>
      <p:sp>
        <p:nvSpPr>
          <p:cNvPr id="4" name="Freeform 12">
            <a:extLst>
              <a:ext uri="{FF2B5EF4-FFF2-40B4-BE49-F238E27FC236}">
                <a16:creationId xmlns="" xmlns:a16="http://schemas.microsoft.com/office/drawing/2014/main" id="{31598F50-3DF6-3A9E-560F-D7D7158740E7}"/>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8832853D-EF57-D40E-8A9F-8B2BDD75E7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A6452A4A-15B3-7914-3022-7D03672B49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4D45A00D-BD31-6A0B-C9EF-A401F80C05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1942451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(2)</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1436291"/>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Van Beek is 71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 AOW is €90.000,- per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echtgenote</a:t>
            </a:r>
            <a:r>
              <a:rPr lang="en-US" sz="2350" dirty="0">
                <a:solidFill>
                  <a:srgbClr val="000066"/>
                </a:solidFill>
                <a:latin typeface="Raleway"/>
              </a:rPr>
              <a:t> is 60 en </a:t>
            </a:r>
            <a:r>
              <a:rPr lang="en-US" sz="2350" dirty="0" err="1">
                <a:solidFill>
                  <a:srgbClr val="000066"/>
                </a:solidFill>
                <a:latin typeface="Raleway"/>
              </a:rPr>
              <a:t>zij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klein</a:t>
            </a:r>
            <a:r>
              <a:rPr lang="en-US" sz="2350" dirty="0">
                <a:solidFill>
                  <a:srgbClr val="000066"/>
                </a:solidFill>
                <a:latin typeface="Raleway"/>
              </a:rPr>
              <a:t> </a:t>
            </a:r>
            <a:r>
              <a:rPr lang="en-US" sz="2350" dirty="0" err="1">
                <a:solidFill>
                  <a:srgbClr val="000066"/>
                </a:solidFill>
                <a:latin typeface="Raleway"/>
              </a:rPr>
              <a:t>pensioen</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is </a:t>
            </a:r>
            <a:r>
              <a:rPr lang="en-US" sz="2350" dirty="0" err="1">
                <a:solidFill>
                  <a:srgbClr val="000066"/>
                </a:solidFill>
                <a:latin typeface="Raleway"/>
              </a:rPr>
              <a:t>voorheen</a:t>
            </a:r>
            <a:r>
              <a:rPr lang="en-US" sz="2350" dirty="0">
                <a:solidFill>
                  <a:srgbClr val="000066"/>
                </a:solidFill>
                <a:latin typeface="Raleway"/>
              </a:rPr>
              <a:t> </a:t>
            </a:r>
            <a:r>
              <a:rPr lang="en-US" sz="2350" dirty="0" err="1">
                <a:solidFill>
                  <a:srgbClr val="000066"/>
                </a:solidFill>
                <a:latin typeface="Raleway"/>
              </a:rPr>
              <a:t>gescheiden</a:t>
            </a:r>
            <a:r>
              <a:rPr lang="en-US" sz="2350" dirty="0">
                <a:solidFill>
                  <a:srgbClr val="000066"/>
                </a:solidFill>
                <a:latin typeface="Raleway"/>
              </a:rPr>
              <a:t> en het </a:t>
            </a:r>
            <a:r>
              <a:rPr lang="en-US" sz="2350" dirty="0" err="1">
                <a:solidFill>
                  <a:srgbClr val="000066"/>
                </a:solidFill>
                <a:latin typeface="Raleway"/>
              </a:rPr>
              <a:t>partnerpensioen</a:t>
            </a:r>
            <a:r>
              <a:rPr lang="en-US" sz="2350" dirty="0">
                <a:solidFill>
                  <a:srgbClr val="000066"/>
                </a:solidFill>
                <a:latin typeface="Raleway"/>
              </a:rPr>
              <a:t> </a:t>
            </a:r>
            <a:r>
              <a:rPr lang="en-US" sz="2350" dirty="0" err="1">
                <a:solidFill>
                  <a:srgbClr val="000066"/>
                </a:solidFill>
                <a:latin typeface="Raleway"/>
              </a:rPr>
              <a:t>gaat</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de ex-</a:t>
            </a:r>
            <a:r>
              <a:rPr lang="en-US" sz="2350" dirty="0" err="1">
                <a:solidFill>
                  <a:srgbClr val="000066"/>
                </a:solidFill>
                <a:latin typeface="Raleway"/>
              </a:rPr>
              <a:t>echtgenote</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lijfrentekapitaal</a:t>
            </a:r>
            <a:r>
              <a:rPr lang="en-US" sz="2350" dirty="0">
                <a:solidFill>
                  <a:srgbClr val="000066"/>
                </a:solidFill>
                <a:latin typeface="Raleway"/>
              </a:rPr>
              <a:t> van €450.000,-.</a:t>
            </a:r>
          </a:p>
        </p:txBody>
      </p:sp>
      <p:sp>
        <p:nvSpPr>
          <p:cNvPr id="7" name="TextBox 6">
            <a:extLst>
              <a:ext uri="{FF2B5EF4-FFF2-40B4-BE49-F238E27FC236}">
                <a16:creationId xmlns="" xmlns:a16="http://schemas.microsoft.com/office/drawing/2014/main" id="{307E225B-014E-8777-A124-49AEA213F38C}"/>
              </a:ext>
            </a:extLst>
          </p:cNvPr>
          <p:cNvSpPr txBox="1"/>
          <p:nvPr/>
        </p:nvSpPr>
        <p:spPr>
          <a:xfrm>
            <a:off x="1409722" y="4626913"/>
            <a:ext cx="10620109" cy="5140766"/>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a:p>
            <a:pPr>
              <a:lnSpc>
                <a:spcPts val="3149"/>
              </a:lnSpc>
            </a:pPr>
            <a:endParaRPr lang="en-US" sz="2350" dirty="0">
              <a:solidFill>
                <a:srgbClr val="000066"/>
              </a:solidFill>
              <a:latin typeface="Raleway Italics"/>
            </a:endParaRPr>
          </a:p>
          <a:p>
            <a:pPr marL="453390" lvl="1" indent="-226695">
              <a:lnSpc>
                <a:spcPts val="3149"/>
              </a:lnSpc>
              <a:buFont typeface="Arial"/>
              <a:buChar char="•"/>
            </a:pPr>
            <a:r>
              <a:rPr lang="en-US" sz="2350" dirty="0" err="1">
                <a:solidFill>
                  <a:srgbClr val="000066"/>
                </a:solidFill>
                <a:latin typeface="Raleway"/>
              </a:rPr>
              <a:t>Lijfrentekapitaal</a:t>
            </a:r>
            <a:r>
              <a:rPr lang="en-US" sz="2350" dirty="0">
                <a:solidFill>
                  <a:srgbClr val="000066"/>
                </a:solidFill>
                <a:latin typeface="Raleway"/>
              </a:rPr>
              <a:t> </a:t>
            </a:r>
            <a:r>
              <a:rPr lang="en-US" sz="2350" dirty="0" err="1">
                <a:solidFill>
                  <a:srgbClr val="000066"/>
                </a:solidFill>
                <a:latin typeface="Raleway"/>
              </a:rPr>
              <a:t>uitkeren</a:t>
            </a:r>
            <a:r>
              <a:rPr lang="en-US" sz="2350" dirty="0">
                <a:solidFill>
                  <a:srgbClr val="000066"/>
                </a:solidFill>
                <a:latin typeface="Raleway"/>
              </a:rPr>
              <a:t> via Doelbeleggen met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looptijd</a:t>
            </a:r>
            <a:r>
              <a:rPr lang="en-US" sz="2350" dirty="0">
                <a:solidFill>
                  <a:srgbClr val="000066"/>
                </a:solidFill>
                <a:latin typeface="Raleway"/>
              </a:rPr>
              <a:t> van 40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startuitkering</a:t>
            </a:r>
            <a:r>
              <a:rPr lang="en-US" sz="2350" dirty="0">
                <a:solidFill>
                  <a:srgbClr val="000066"/>
                </a:solidFill>
                <a:latin typeface="Raleway"/>
              </a:rPr>
              <a:t> van €11.250,-. </a:t>
            </a:r>
            <a:r>
              <a:rPr lang="en-US" sz="2350" dirty="0" err="1">
                <a:solidFill>
                  <a:srgbClr val="000066"/>
                </a:solidFill>
                <a:latin typeface="Raleway"/>
              </a:rPr>
              <a:t>Jaarlijks</a:t>
            </a:r>
            <a:r>
              <a:rPr lang="en-US" sz="2350" dirty="0">
                <a:solidFill>
                  <a:srgbClr val="000066"/>
                </a:solidFill>
                <a:latin typeface="Raleway"/>
              </a:rPr>
              <a:t> </a:t>
            </a:r>
            <a:r>
              <a:rPr lang="en-US" sz="2350" dirty="0" err="1">
                <a:solidFill>
                  <a:srgbClr val="000066"/>
                </a:solidFill>
                <a:latin typeface="Raleway"/>
              </a:rPr>
              <a:t>daalt</a:t>
            </a:r>
            <a:r>
              <a:rPr lang="en-US" sz="2350" dirty="0">
                <a:solidFill>
                  <a:srgbClr val="000066"/>
                </a:solidFill>
                <a:latin typeface="Raleway"/>
              </a:rPr>
              <a:t> of </a:t>
            </a:r>
            <a:r>
              <a:rPr lang="en-US" sz="2350" dirty="0" err="1">
                <a:solidFill>
                  <a:srgbClr val="000066"/>
                </a:solidFill>
                <a:latin typeface="Raleway"/>
              </a:rPr>
              <a:t>stijgt</a:t>
            </a:r>
            <a:r>
              <a:rPr lang="en-US" sz="2350" dirty="0">
                <a:solidFill>
                  <a:srgbClr val="000066"/>
                </a:solidFill>
                <a:latin typeface="Raleway"/>
              </a:rPr>
              <a:t> de </a:t>
            </a:r>
            <a:r>
              <a:rPr lang="en-US" sz="2350" dirty="0" err="1">
                <a:solidFill>
                  <a:srgbClr val="000066"/>
                </a:solidFill>
                <a:latin typeface="Raleway"/>
              </a:rPr>
              <a:t>uitkering</a:t>
            </a:r>
            <a:r>
              <a:rPr lang="en-US" sz="2350" dirty="0">
                <a:solidFill>
                  <a:srgbClr val="000066"/>
                </a:solidFill>
                <a:latin typeface="Raleway"/>
              </a:rPr>
              <a:t> met het </a:t>
            </a:r>
            <a:r>
              <a:rPr lang="en-US" sz="2350" dirty="0" err="1">
                <a:solidFill>
                  <a:srgbClr val="000066"/>
                </a:solidFill>
                <a:latin typeface="Raleway"/>
              </a:rPr>
              <a:t>daadwerkelijk</a:t>
            </a:r>
            <a:r>
              <a:rPr lang="en-US" sz="2350" dirty="0">
                <a:solidFill>
                  <a:srgbClr val="000066"/>
                </a:solidFill>
                <a:latin typeface="Raleway"/>
              </a:rPr>
              <a:t> </a:t>
            </a:r>
            <a:r>
              <a:rPr lang="en-US" sz="2350" dirty="0" err="1">
                <a:solidFill>
                  <a:srgbClr val="000066"/>
                </a:solidFill>
                <a:latin typeface="Raleway"/>
              </a:rPr>
              <a:t>behaalde</a:t>
            </a:r>
            <a:r>
              <a:rPr lang="en-US" sz="2350" dirty="0">
                <a:solidFill>
                  <a:srgbClr val="000066"/>
                </a:solidFill>
                <a:latin typeface="Raleway"/>
              </a:rPr>
              <a:t> </a:t>
            </a:r>
            <a:r>
              <a:rPr lang="en-US" sz="2350" dirty="0" err="1">
                <a:solidFill>
                  <a:srgbClr val="000066"/>
                </a:solidFill>
                <a:latin typeface="Raleway"/>
              </a:rPr>
              <a:t>rendement</a:t>
            </a:r>
            <a:endParaRPr lang="en-US" sz="2350" dirty="0">
              <a:solidFill>
                <a:srgbClr val="000066"/>
              </a:solidFill>
              <a:latin typeface="Raleway"/>
            </a:endParaRPr>
          </a:p>
          <a:p>
            <a:pPr marL="453390" lvl="1" indent="-226695">
              <a:lnSpc>
                <a:spcPts val="3149"/>
              </a:lnSpc>
              <a:buFont typeface="Arial"/>
              <a:buChar char="•"/>
            </a:pPr>
            <a:endParaRPr lang="en-US" sz="2350" dirty="0">
              <a:solidFill>
                <a:srgbClr val="000066"/>
              </a:solidFill>
              <a:latin typeface="Raleway"/>
            </a:endParaRPr>
          </a:p>
          <a:p>
            <a:pPr marL="453390" lvl="1" indent="-226695">
              <a:lnSpc>
                <a:spcPts val="3149"/>
              </a:lnSpc>
              <a:buFont typeface="Arial"/>
              <a:buChar char="•"/>
            </a:pPr>
            <a:r>
              <a:rPr lang="en-US" sz="2350" dirty="0">
                <a:solidFill>
                  <a:srgbClr val="000066"/>
                </a:solidFill>
                <a:latin typeface="Raleway"/>
              </a:rPr>
              <a:t>Na </a:t>
            </a:r>
            <a:r>
              <a:rPr lang="en-US" sz="2350" dirty="0" err="1">
                <a:solidFill>
                  <a:srgbClr val="000066"/>
                </a:solidFill>
                <a:latin typeface="Raleway"/>
              </a:rPr>
              <a:t>overlijden</a:t>
            </a:r>
            <a:r>
              <a:rPr lang="en-US" sz="2350" dirty="0">
                <a:solidFill>
                  <a:srgbClr val="000066"/>
                </a:solidFill>
                <a:latin typeface="Raleway"/>
              </a:rPr>
              <a:t> (</a:t>
            </a:r>
            <a:r>
              <a:rPr lang="en-US" sz="2350" dirty="0" err="1">
                <a:solidFill>
                  <a:srgbClr val="000066"/>
                </a:solidFill>
                <a:latin typeface="Raleway"/>
              </a:rPr>
              <a:t>stel</a:t>
            </a:r>
            <a:r>
              <a:rPr lang="en-US" sz="2350" dirty="0">
                <a:solidFill>
                  <a:srgbClr val="000066"/>
                </a:solidFill>
                <a:latin typeface="Raleway"/>
              </a:rPr>
              <a:t> 85 </a:t>
            </a:r>
            <a:r>
              <a:rPr lang="en-US" sz="2350" dirty="0" err="1">
                <a:solidFill>
                  <a:srgbClr val="000066"/>
                </a:solidFill>
                <a:latin typeface="Raleway"/>
              </a:rPr>
              <a:t>jaar</a:t>
            </a:r>
            <a:r>
              <a:rPr lang="en-US" sz="2350" dirty="0">
                <a:solidFill>
                  <a:srgbClr val="000066"/>
                </a:solidFill>
                <a:latin typeface="Raleway"/>
              </a:rPr>
              <a:t>) is </a:t>
            </a:r>
            <a:r>
              <a:rPr lang="en-US" sz="2350" dirty="0" err="1">
                <a:solidFill>
                  <a:srgbClr val="000066"/>
                </a:solidFill>
                <a:latin typeface="Raleway"/>
              </a:rPr>
              <a:t>nog</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groot</a:t>
            </a:r>
            <a:r>
              <a:rPr lang="en-US" sz="2350" dirty="0">
                <a:solidFill>
                  <a:srgbClr val="000066"/>
                </a:solidFill>
                <a:latin typeface="Raleway"/>
              </a:rPr>
              <a:t> </a:t>
            </a:r>
            <a:r>
              <a:rPr lang="en-US" sz="2350" dirty="0" err="1">
                <a:solidFill>
                  <a:srgbClr val="000066"/>
                </a:solidFill>
                <a:latin typeface="Raleway"/>
              </a:rPr>
              <a:t>deel</a:t>
            </a:r>
            <a:r>
              <a:rPr lang="en-US" sz="2350" dirty="0">
                <a:solidFill>
                  <a:srgbClr val="000066"/>
                </a:solidFill>
                <a:latin typeface="Raleway"/>
              </a:rPr>
              <a:t> van het </a:t>
            </a:r>
            <a:r>
              <a:rPr lang="en-US" sz="2350" dirty="0" err="1">
                <a:solidFill>
                  <a:srgbClr val="000066"/>
                </a:solidFill>
                <a:latin typeface="Raleway"/>
              </a:rPr>
              <a:t>lijfrentekapitaal</a:t>
            </a:r>
            <a:r>
              <a:rPr lang="en-US" sz="2350" dirty="0">
                <a:solidFill>
                  <a:srgbClr val="000066"/>
                </a:solidFill>
                <a:latin typeface="Raleway"/>
              </a:rPr>
              <a:t> </a:t>
            </a:r>
            <a:r>
              <a:rPr lang="en-US" sz="2350" dirty="0" err="1">
                <a:solidFill>
                  <a:srgbClr val="000066"/>
                </a:solidFill>
                <a:latin typeface="Raleway"/>
              </a:rPr>
              <a:t>beschikbaar</a:t>
            </a:r>
            <a:r>
              <a:rPr lang="en-US" sz="2350" dirty="0">
                <a:solidFill>
                  <a:srgbClr val="000066"/>
                </a:solidFill>
                <a:latin typeface="Raleway"/>
              </a:rPr>
              <a:t> voor </a:t>
            </a:r>
            <a:r>
              <a:rPr lang="en-US" sz="2350" dirty="0" err="1">
                <a:solidFill>
                  <a:srgbClr val="000066"/>
                </a:solidFill>
                <a:latin typeface="Raleway"/>
              </a:rPr>
              <a:t>huidige</a:t>
            </a:r>
            <a:r>
              <a:rPr lang="en-US" sz="2350" dirty="0">
                <a:solidFill>
                  <a:srgbClr val="000066"/>
                </a:solidFill>
                <a:latin typeface="Raleway"/>
              </a:rPr>
              <a:t> </a:t>
            </a:r>
            <a:r>
              <a:rPr lang="en-US" sz="2350" dirty="0" err="1">
                <a:solidFill>
                  <a:srgbClr val="000066"/>
                </a:solidFill>
                <a:latin typeface="Raleway"/>
              </a:rPr>
              <a:t>echtgenote</a:t>
            </a:r>
            <a:endParaRPr lang="en-US" sz="2350" dirty="0">
              <a:solidFill>
                <a:srgbClr val="000066"/>
              </a:solidFill>
              <a:latin typeface="Raleway"/>
            </a:endParaRPr>
          </a:p>
          <a:p>
            <a:pPr marL="453390" lvl="1" indent="-226695">
              <a:lnSpc>
                <a:spcPts val="3149"/>
              </a:lnSpc>
              <a:buFont typeface="Arial"/>
              <a:buChar char="•"/>
            </a:pPr>
            <a:endParaRPr lang="en-US" sz="2350" dirty="0">
              <a:solidFill>
                <a:srgbClr val="000066"/>
              </a:solidFill>
              <a:latin typeface="Raleway"/>
            </a:endParaRPr>
          </a:p>
          <a:p>
            <a:pPr marL="453390" lvl="1" indent="-226695">
              <a:lnSpc>
                <a:spcPts val="3149"/>
              </a:lnSpc>
              <a:buFont typeface="Arial"/>
              <a:buChar char="•"/>
            </a:pPr>
            <a:r>
              <a:rPr lang="en-US" sz="2350" dirty="0" err="1">
                <a:solidFill>
                  <a:srgbClr val="000066"/>
                </a:solidFill>
                <a:latin typeface="Raleway"/>
              </a:rPr>
              <a:t>Bij</a:t>
            </a:r>
            <a:r>
              <a:rPr lang="en-US" sz="2350" dirty="0">
                <a:solidFill>
                  <a:srgbClr val="000066"/>
                </a:solidFill>
                <a:latin typeface="Raleway"/>
              </a:rPr>
              <a:t> </a:t>
            </a:r>
            <a:r>
              <a:rPr lang="en-US" sz="2350" dirty="0" err="1">
                <a:solidFill>
                  <a:srgbClr val="000066"/>
                </a:solidFill>
                <a:latin typeface="Raleway"/>
              </a:rPr>
              <a:t>haar</a:t>
            </a:r>
            <a:r>
              <a:rPr lang="en-US" sz="2350" dirty="0">
                <a:solidFill>
                  <a:srgbClr val="000066"/>
                </a:solidFill>
                <a:latin typeface="Raleway"/>
              </a:rPr>
              <a:t> </a:t>
            </a:r>
            <a:r>
              <a:rPr lang="en-US" sz="2350" dirty="0" err="1">
                <a:solidFill>
                  <a:srgbClr val="000066"/>
                </a:solidFill>
                <a:latin typeface="Raleway"/>
              </a:rPr>
              <a:t>wordt</a:t>
            </a:r>
            <a:r>
              <a:rPr lang="en-US" sz="2350" dirty="0">
                <a:solidFill>
                  <a:srgbClr val="000066"/>
                </a:solidFill>
                <a:latin typeface="Raleway"/>
              </a:rPr>
              <a:t> de </a:t>
            </a:r>
            <a:r>
              <a:rPr lang="en-US" sz="2350" dirty="0" err="1">
                <a:solidFill>
                  <a:srgbClr val="000066"/>
                </a:solidFill>
                <a:latin typeface="Raleway"/>
              </a:rPr>
              <a:t>uitkering</a:t>
            </a:r>
            <a:r>
              <a:rPr lang="en-US" sz="2350" dirty="0">
                <a:solidFill>
                  <a:srgbClr val="000066"/>
                </a:solidFill>
                <a:latin typeface="Raleway"/>
              </a:rPr>
              <a:t> </a:t>
            </a:r>
            <a:r>
              <a:rPr lang="en-US" sz="2350" dirty="0" err="1">
                <a:solidFill>
                  <a:srgbClr val="000066"/>
                </a:solidFill>
                <a:latin typeface="Raleway"/>
              </a:rPr>
              <a:t>relatief</a:t>
            </a:r>
            <a:r>
              <a:rPr lang="en-US" sz="2350" dirty="0">
                <a:solidFill>
                  <a:srgbClr val="000066"/>
                </a:solidFill>
                <a:latin typeface="Raleway"/>
              </a:rPr>
              <a:t> </a:t>
            </a:r>
            <a:r>
              <a:rPr lang="en-US" sz="2350" dirty="0" err="1">
                <a:solidFill>
                  <a:srgbClr val="000066"/>
                </a:solidFill>
                <a:latin typeface="Raleway"/>
              </a:rPr>
              <a:t>laag</a:t>
            </a:r>
            <a:r>
              <a:rPr lang="en-US" sz="2350" dirty="0">
                <a:solidFill>
                  <a:srgbClr val="000066"/>
                </a:solidFill>
                <a:latin typeface="Raleway"/>
              </a:rPr>
              <a:t> </a:t>
            </a:r>
            <a:r>
              <a:rPr lang="en-US" sz="2350" dirty="0" err="1">
                <a:solidFill>
                  <a:srgbClr val="000066"/>
                </a:solidFill>
                <a:latin typeface="Raleway"/>
              </a:rPr>
              <a:t>belast</a:t>
            </a:r>
            <a:r>
              <a:rPr lang="en-US" sz="2350" dirty="0">
                <a:solidFill>
                  <a:srgbClr val="000066"/>
                </a:solidFill>
                <a:latin typeface="Raleway"/>
              </a:rPr>
              <a:t>. Zij </a:t>
            </a:r>
            <a:r>
              <a:rPr lang="en-US" sz="2350" dirty="0" err="1">
                <a:solidFill>
                  <a:srgbClr val="000066"/>
                </a:solidFill>
                <a:latin typeface="Raleway"/>
              </a:rPr>
              <a:t>kan</a:t>
            </a:r>
            <a:r>
              <a:rPr lang="en-US" sz="2350" dirty="0">
                <a:solidFill>
                  <a:srgbClr val="000066"/>
                </a:solidFill>
                <a:latin typeface="Raleway"/>
              </a:rPr>
              <a:t> de </a:t>
            </a:r>
            <a:r>
              <a:rPr lang="en-US" sz="2350" dirty="0" err="1">
                <a:solidFill>
                  <a:srgbClr val="000066"/>
                </a:solidFill>
                <a:latin typeface="Raleway"/>
              </a:rPr>
              <a:t>uitkering</a:t>
            </a:r>
            <a:r>
              <a:rPr lang="en-US" sz="2350" dirty="0">
                <a:solidFill>
                  <a:srgbClr val="000066"/>
                </a:solidFill>
                <a:latin typeface="Raleway"/>
              </a:rPr>
              <a:t> </a:t>
            </a:r>
            <a:r>
              <a:rPr lang="en-US" sz="2350" dirty="0" err="1">
                <a:solidFill>
                  <a:srgbClr val="000066"/>
                </a:solidFill>
                <a:latin typeface="Raleway"/>
              </a:rPr>
              <a:t>nog</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wens </a:t>
            </a:r>
            <a:r>
              <a:rPr lang="en-US" sz="2350" dirty="0" err="1">
                <a:solidFill>
                  <a:srgbClr val="000066"/>
                </a:solidFill>
                <a:latin typeface="Raleway"/>
              </a:rPr>
              <a:t>aanpassen</a:t>
            </a:r>
            <a:endParaRPr lang="en-US" sz="2350" dirty="0">
              <a:solidFill>
                <a:srgbClr val="000066"/>
              </a:solidFill>
              <a:latin typeface="Raleway"/>
            </a:endParaRPr>
          </a:p>
          <a:p>
            <a:pPr>
              <a:lnSpc>
                <a:spcPts val="3149"/>
              </a:lnSpc>
            </a:pPr>
            <a:endParaRPr lang="en-US" sz="2350" dirty="0">
              <a:solidFill>
                <a:srgbClr val="000066"/>
              </a:solidFill>
              <a:latin typeface="Raleway"/>
            </a:endParaRPr>
          </a:p>
          <a:p>
            <a:pPr>
              <a:lnSpc>
                <a:spcPts val="3149"/>
              </a:lnSpc>
            </a:pPr>
            <a:endParaRPr lang="en-US" sz="2350" b="1" dirty="0">
              <a:solidFill>
                <a:srgbClr val="000066"/>
              </a:solidFill>
              <a:latin typeface="Raleway Italics"/>
            </a:endParaRPr>
          </a:p>
        </p:txBody>
      </p:sp>
      <p:sp>
        <p:nvSpPr>
          <p:cNvPr id="4" name="Freeform 12">
            <a:extLst>
              <a:ext uri="{FF2B5EF4-FFF2-40B4-BE49-F238E27FC236}">
                <a16:creationId xmlns="" xmlns:a16="http://schemas.microsoft.com/office/drawing/2014/main" id="{0F187058-E1A4-564D-585E-2BE1EF734BDF}"/>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5DD701C6-AFDA-9CC7-F6FE-95804C6DB6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58AA9B25-E992-A72C-3AD8-D3AE032E24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BC08A31B-592B-20D7-2822-EAD185BBCE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747995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(3)</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6463308"/>
          </a:xfrm>
          <a:prstGeom prst="rect">
            <a:avLst/>
          </a:prstGeom>
        </p:spPr>
        <p:txBody>
          <a:bodyPr lIns="0" tIns="0" rIns="0" bIns="0" rtlCol="0" anchor="t">
            <a:spAutoFit/>
          </a:bodyPr>
          <a:lstStyle/>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Dhr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Vermolen</a:t>
            </a:r>
            <a:r>
              <a:rPr kumimoji="0" lang="en-US" sz="2350" b="0" i="0" u="none" strike="noStrike" kern="1200" cap="none" spc="0" normalizeH="0" baseline="0" noProof="0" dirty="0">
                <a:ln>
                  <a:noFill/>
                </a:ln>
                <a:solidFill>
                  <a:srgbClr val="000066"/>
                </a:solidFill>
                <a:effectLst/>
                <a:uLnTx/>
                <a:uFillTx/>
                <a:latin typeface="Raleway"/>
                <a:ea typeface="+mn-ea"/>
                <a:cs typeface="+mn-cs"/>
              </a:rPr>
              <a:t> is DGA,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tandarts</a:t>
            </a:r>
            <a:r>
              <a:rPr kumimoji="0" lang="en-US" sz="2350" b="0" i="0" u="none" strike="noStrike" kern="1200" cap="none" spc="0" normalizeH="0" baseline="0" noProof="0" dirty="0">
                <a:ln>
                  <a:noFill/>
                </a:ln>
                <a:solidFill>
                  <a:srgbClr val="000066"/>
                </a:solidFill>
                <a:effectLst/>
                <a:uLnTx/>
                <a:uFillTx/>
                <a:latin typeface="Raleway"/>
                <a:ea typeface="+mn-ea"/>
                <a:cs typeface="+mn-cs"/>
              </a:rPr>
              <a:t> en 62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gehuwd</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heeft</a:t>
            </a:r>
            <a:r>
              <a:rPr kumimoji="0" lang="en-US" sz="2350" b="0" i="0" u="none" strike="noStrike" kern="1200" cap="none" spc="0" normalizeH="0" baseline="0" noProof="0" dirty="0">
                <a:ln>
                  <a:noFill/>
                </a:ln>
                <a:solidFill>
                  <a:srgbClr val="000066"/>
                </a:solidFill>
                <a:effectLst/>
                <a:uLnTx/>
                <a:uFillTx/>
                <a:latin typeface="Raleway"/>
                <a:ea typeface="+mn-ea"/>
                <a:cs typeface="+mn-cs"/>
              </a:rPr>
              <a:t> 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kinderen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voornemens</a:t>
            </a:r>
            <a:r>
              <a:rPr kumimoji="0" lang="en-US" sz="2350" b="0" i="0" u="none" strike="noStrike" kern="1200" cap="none" spc="0" normalizeH="0" baseline="0" noProof="0" dirty="0">
                <a:ln>
                  <a:noFill/>
                </a:ln>
                <a:solidFill>
                  <a:srgbClr val="000066"/>
                </a:solidFill>
                <a:effectLst/>
                <a:uLnTx/>
                <a:uFillTx/>
                <a:latin typeface="Raleway"/>
                <a:ea typeface="+mn-ea"/>
                <a:cs typeface="+mn-cs"/>
              </a:rPr>
              <a:t> om nu al met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te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gaan</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wil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graag</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zijn</a:t>
            </a:r>
            <a:r>
              <a:rPr kumimoji="0" lang="en-US" sz="2350" b="0" i="0" u="none" strike="noStrike" kern="1200" cap="none" spc="0" normalizeH="0" baseline="0" noProof="0" dirty="0">
                <a:ln>
                  <a:noFill/>
                </a:ln>
                <a:solidFill>
                  <a:srgbClr val="000066"/>
                </a:solidFill>
                <a:effectLst/>
                <a:uLnTx/>
                <a:uFillTx/>
                <a:latin typeface="Raleway"/>
                <a:ea typeface="+mn-ea"/>
                <a:cs typeface="+mn-cs"/>
              </a:rPr>
              <a:t> BV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liquideren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beschikt</a:t>
            </a:r>
            <a:r>
              <a:rPr kumimoji="0" lang="en-US" sz="2350" b="0" i="0" u="none" strike="noStrike" kern="1200" cap="none" spc="0" normalizeH="0" baseline="0" noProof="0" dirty="0">
                <a:ln>
                  <a:noFill/>
                </a:ln>
                <a:solidFill>
                  <a:srgbClr val="000066"/>
                </a:solidFill>
                <a:effectLst/>
                <a:uLnTx/>
                <a:uFillTx/>
                <a:latin typeface="Raleway"/>
                <a:ea typeface="+mn-ea"/>
                <a:cs typeface="+mn-cs"/>
              </a:rPr>
              <a:t> over de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volgende</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vermogensbestanddelen</a:t>
            </a:r>
            <a:r>
              <a:rPr kumimoji="0" lang="en-US" sz="2350" b="0" i="0" u="none" strike="noStrike" kern="1200" cap="none" spc="0" normalizeH="0" baseline="0" noProof="0" dirty="0">
                <a:ln>
                  <a:noFill/>
                </a:ln>
                <a:solidFill>
                  <a:srgbClr val="000066"/>
                </a:solidFill>
                <a:effectLst/>
                <a:uLnTx/>
                <a:uFillTx/>
                <a:latin typeface="Raleway"/>
                <a:ea typeface="+mn-ea"/>
                <a:cs typeface="+mn-cs"/>
              </a:rPr>
              <a:t>:</a:t>
            </a: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Box 3				€ 600.000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EV BV				€ 50.000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Eigen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woning</a:t>
            </a:r>
            <a:r>
              <a:rPr kumimoji="0" lang="en-US" sz="2350" b="0" i="0" u="none" strike="noStrike" kern="1200" cap="none" spc="0" normalizeH="0" baseline="0" noProof="0" dirty="0">
                <a:ln>
                  <a:noFill/>
                </a:ln>
                <a:solidFill>
                  <a:srgbClr val="000066"/>
                </a:solidFill>
                <a:effectLst/>
                <a:uLnTx/>
                <a:uFillTx/>
                <a:latin typeface="Raleway"/>
                <a:ea typeface="+mn-ea"/>
                <a:cs typeface="+mn-cs"/>
              </a:rPr>
              <a:t>			€ 500.000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Hypotheek			€ 100.000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aflossingsvrij</a:t>
            </a: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Stamrecht</a:t>
            </a:r>
            <a:r>
              <a:rPr kumimoji="0" lang="en-US" sz="2350" b="0" i="0" u="none" strike="noStrike" kern="1200" cap="none" spc="0" normalizeH="0" baseline="0" noProof="0" dirty="0">
                <a:ln>
                  <a:noFill/>
                </a:ln>
                <a:solidFill>
                  <a:srgbClr val="000066"/>
                </a:solidFill>
                <a:effectLst/>
                <a:uLnTx/>
                <a:uFillTx/>
                <a:latin typeface="Raleway"/>
                <a:ea typeface="+mn-ea"/>
                <a:cs typeface="+mn-cs"/>
              </a:rPr>
              <a:t> in BV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vóór</a:t>
            </a:r>
            <a:r>
              <a:rPr kumimoji="0" lang="en-US" sz="2350" b="0" i="0" u="none" strike="noStrike" kern="1200" cap="none" spc="0" normalizeH="0" baseline="0" noProof="0" dirty="0">
                <a:ln>
                  <a:noFill/>
                </a:ln>
                <a:solidFill>
                  <a:srgbClr val="000066"/>
                </a:solidFill>
                <a:effectLst/>
                <a:uLnTx/>
                <a:uFillTx/>
                <a:latin typeface="Raleway"/>
                <a:ea typeface="+mn-ea"/>
                <a:cs typeface="+mn-cs"/>
              </a:rPr>
              <a:t> 2006	€ 90.000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ODV-</a:t>
            </a:r>
            <a:r>
              <a:rPr kumimoji="0" lang="en-US" sz="2350" b="0" i="0" u="none" strike="noStrike" kern="1200" cap="none" spc="0" normalizeH="0" baseline="0" noProof="0">
                <a:ln>
                  <a:noFill/>
                </a:ln>
                <a:solidFill>
                  <a:srgbClr val="000066"/>
                </a:solidFill>
                <a:effectLst/>
                <a:uLnTx/>
                <a:uFillTx/>
                <a:latin typeface="Raleway"/>
                <a:ea typeface="+mn-ea"/>
                <a:cs typeface="+mn-cs"/>
              </a:rPr>
              <a:t>kapitaal</a:t>
            </a:r>
            <a:r>
              <a:rPr kumimoji="0" lang="en-US" sz="2350" b="0" i="0" u="none" strike="noStrike" kern="1200" cap="none" spc="0" normalizeH="0" baseline="0" noProof="0" dirty="0">
                <a:ln>
                  <a:noFill/>
                </a:ln>
                <a:solidFill>
                  <a:srgbClr val="000066"/>
                </a:solidFill>
                <a:effectLst/>
                <a:uLnTx/>
                <a:uFillTx/>
                <a:latin typeface="Raleway"/>
                <a:ea typeface="+mn-ea"/>
                <a:cs typeface="+mn-cs"/>
              </a:rPr>
              <a:t>			€ 220.000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Lijfrentepolissen</a:t>
            </a:r>
            <a:r>
              <a:rPr kumimoji="0" lang="en-US" sz="2350" b="0" i="0" u="none" strike="noStrike" kern="1200" cap="none" spc="0" normalizeH="0" baseline="0" noProof="0" dirty="0">
                <a:ln>
                  <a:noFill/>
                </a:ln>
                <a:solidFill>
                  <a:srgbClr val="000066"/>
                </a:solidFill>
                <a:effectLst/>
                <a:uLnTx/>
                <a:uFillTx/>
                <a:latin typeface="Raleway"/>
                <a:ea typeface="+mn-ea"/>
                <a:cs typeface="+mn-cs"/>
              </a:rPr>
              <a:t>			€ 60.000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Banksparen			€ 30.000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Pensioenkapitaal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verzekeraar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€ 100.000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eindleeftijd</a:t>
            </a:r>
            <a:r>
              <a:rPr kumimoji="0" lang="en-US" sz="2350" b="0" i="0" u="none" strike="noStrike" kern="1200" cap="none" spc="0" normalizeH="0" baseline="0" noProof="0" dirty="0">
                <a:ln>
                  <a:noFill/>
                </a:ln>
                <a:solidFill>
                  <a:srgbClr val="000066"/>
                </a:solidFill>
                <a:effectLst/>
                <a:uLnTx/>
                <a:uFillTx/>
                <a:latin typeface="Raleway"/>
                <a:ea typeface="+mn-ea"/>
                <a:cs typeface="+mn-cs"/>
              </a:rPr>
              <a:t> 67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Pensioen SPT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vanaf</a:t>
            </a:r>
            <a:r>
              <a:rPr kumimoji="0" lang="en-US" sz="2350" b="0" i="0" u="none" strike="noStrike" kern="1200" cap="none" spc="0" normalizeH="0" baseline="0" noProof="0" dirty="0">
                <a:ln>
                  <a:noFill/>
                </a:ln>
                <a:solidFill>
                  <a:srgbClr val="000066"/>
                </a:solidFill>
                <a:effectLst/>
                <a:uLnTx/>
                <a:uFillTx/>
                <a:latin typeface="Raleway"/>
                <a:ea typeface="+mn-ea"/>
                <a:cs typeface="+mn-cs"/>
              </a:rPr>
              <a:t> 67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€ 40.000 per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AOW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vanaf</a:t>
            </a:r>
            <a:r>
              <a:rPr kumimoji="0" lang="en-US" sz="2350" b="0" i="0" u="none" strike="noStrike" kern="1200" cap="none" spc="0" normalizeH="0" baseline="0" noProof="0" dirty="0">
                <a:ln>
                  <a:noFill/>
                </a:ln>
                <a:solidFill>
                  <a:srgbClr val="000066"/>
                </a:solidFill>
                <a:effectLst/>
                <a:uLnTx/>
                <a:uFillTx/>
                <a:latin typeface="Raleway"/>
                <a:ea typeface="+mn-ea"/>
                <a:cs typeface="+mn-cs"/>
              </a:rPr>
              <a:t> 67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€ 12,300 per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endParaRPr lang="en-US" sz="2350" dirty="0">
              <a:solidFill>
                <a:srgbClr val="000066"/>
              </a:solidFill>
              <a:latin typeface="Raleway"/>
            </a:endParaRPr>
          </a:p>
          <a:p>
            <a:pPr marR="0" lvl="0" algn="l" defTabSz="914400" rtl="0" eaLnBrk="1" fontAlgn="auto" latinLnBrk="0" hangingPunct="1">
              <a:lnSpc>
                <a:spcPts val="2842"/>
              </a:lnSpc>
              <a:spcBef>
                <a:spcPts val="0"/>
              </a:spcBef>
              <a:spcAft>
                <a:spcPts val="0"/>
              </a:spcAft>
              <a:buClrTx/>
              <a:buSzTx/>
              <a:tabLst/>
              <a:defRPr/>
            </a:pPr>
            <a:r>
              <a:rPr lang="en-US" sz="2350" b="1" i="1" dirty="0" err="1">
                <a:solidFill>
                  <a:srgbClr val="000066"/>
                </a:solidFill>
                <a:latin typeface="Raleway"/>
              </a:rPr>
              <a:t>Adviestraject</a:t>
            </a:r>
            <a:r>
              <a:rPr lang="en-US" sz="2350" b="1" i="1" dirty="0">
                <a:solidFill>
                  <a:srgbClr val="000066"/>
                </a:solidFill>
                <a:latin typeface="Raleway"/>
              </a:rPr>
              <a:t>?</a:t>
            </a:r>
            <a:endParaRPr kumimoji="0" lang="en-US" sz="2350" b="1" i="1"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p:txBody>
      </p:sp>
      <p:sp>
        <p:nvSpPr>
          <p:cNvPr id="4" name="Freeform 12">
            <a:extLst>
              <a:ext uri="{FF2B5EF4-FFF2-40B4-BE49-F238E27FC236}">
                <a16:creationId xmlns="" xmlns:a16="http://schemas.microsoft.com/office/drawing/2014/main" id="{6690A961-EF94-1A63-2B42-4EC2120D583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3E2CDB1A-D033-CB91-9A15-9A9D280DD0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186F8722-FBDD-A4D6-89F8-7B2CDDC260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4D962C3B-C753-DEAA-F310-17C18F07A9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43984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8BDBA30-DE2C-AB98-E821-D59F461A49F7}"/>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3E67FA4A-588C-B52D-F60A-14BBE433F806}"/>
              </a:ext>
            </a:extLst>
          </p:cNvPr>
          <p:cNvSpPr txBox="1"/>
          <p:nvPr/>
        </p:nvSpPr>
        <p:spPr>
          <a:xfrm>
            <a:off x="766768" y="1164118"/>
            <a:ext cx="12339632" cy="857542"/>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grpSp>
        <p:nvGrpSpPr>
          <p:cNvPr id="9" name="Group 9">
            <a:extLst>
              <a:ext uri="{FF2B5EF4-FFF2-40B4-BE49-F238E27FC236}">
                <a16:creationId xmlns="" xmlns:a16="http://schemas.microsoft.com/office/drawing/2014/main" id="{3E2B1282-8A54-5C6A-538A-5FA7B013FD06}"/>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9BB67A7E-80E5-DC52-5B73-DC899491B22C}"/>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6860D170-4B7D-6733-8E13-708E2E0B965C}"/>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94CF6C5F-7365-FF95-B16A-6AD7FE721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5A0C757D-9D5E-E51A-10F5-0FCA8B56F67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BDD9E6A5-AA04-B95F-CDDB-DBF2F003DE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4F390520-29B7-B5F0-6FD6-C53FAD5B1D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4E16F642-3C00-99F3-B9D8-11C341B6CB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98A02F9C-81C3-35E7-ABE2-3843EBC78ED6}"/>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E36C5E3F-1D21-D1B1-9C61-708571C8E3E1}"/>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Afbeelding 1" descr="Afbeelding met tekst, schermopname, Lettertype, diagram&#10;&#10;Automatisch gegenereerde beschrijving">
            <a:extLst>
              <a:ext uri="{FF2B5EF4-FFF2-40B4-BE49-F238E27FC236}">
                <a16:creationId xmlns="" xmlns:a16="http://schemas.microsoft.com/office/drawing/2014/main" id="{CDF62F82-393F-BC24-110A-33712E7CD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4" y="2208736"/>
            <a:ext cx="10060800" cy="7545600"/>
          </a:xfrm>
          <a:prstGeom prst="rect">
            <a:avLst/>
          </a:prstGeom>
        </p:spPr>
      </p:pic>
    </p:spTree>
    <p:extLst>
      <p:ext uri="{BB962C8B-B14F-4D97-AF65-F5344CB8AC3E}">
        <p14:creationId xmlns:p14="http://schemas.microsoft.com/office/powerpoint/2010/main" val="137457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(3)</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4308872"/>
          </a:xfrm>
          <a:prstGeom prst="rect">
            <a:avLst/>
          </a:prstGeom>
        </p:spPr>
        <p:txBody>
          <a:bodyPr lIns="0" tIns="0" rIns="0" bIns="0" rtlCol="0" anchor="t">
            <a:spAutoFit/>
          </a:bodyPr>
          <a:lstStyle/>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Dhr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Vermolen</a:t>
            </a:r>
            <a:r>
              <a:rPr kumimoji="0" lang="en-US" sz="2350" b="0" i="0" u="none" strike="noStrike" kern="1200" cap="none" spc="0" normalizeH="0" baseline="0" noProof="0" dirty="0">
                <a:ln>
                  <a:noFill/>
                </a:ln>
                <a:solidFill>
                  <a:srgbClr val="000066"/>
                </a:solidFill>
                <a:effectLst/>
                <a:uLnTx/>
                <a:uFillTx/>
                <a:latin typeface="Raleway"/>
                <a:ea typeface="+mn-ea"/>
                <a:cs typeface="+mn-cs"/>
              </a:rPr>
              <a:t> is DGA,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tandarts</a:t>
            </a:r>
            <a:r>
              <a:rPr kumimoji="0" lang="en-US" sz="2350" b="0" i="0" u="none" strike="noStrike" kern="1200" cap="none" spc="0" normalizeH="0" baseline="0" noProof="0" dirty="0">
                <a:ln>
                  <a:noFill/>
                </a:ln>
                <a:solidFill>
                  <a:srgbClr val="000066"/>
                </a:solidFill>
                <a:effectLst/>
                <a:uLnTx/>
                <a:uFillTx/>
                <a:latin typeface="Raleway"/>
                <a:ea typeface="+mn-ea"/>
                <a:cs typeface="+mn-cs"/>
              </a:rPr>
              <a:t> en 62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gehuwd</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heeft</a:t>
            </a:r>
            <a:r>
              <a:rPr kumimoji="0" lang="en-US" sz="2350" b="0" i="0" u="none" strike="noStrike" kern="1200" cap="none" spc="0" normalizeH="0" baseline="0" noProof="0" dirty="0">
                <a:ln>
                  <a:noFill/>
                </a:ln>
                <a:solidFill>
                  <a:srgbClr val="000066"/>
                </a:solidFill>
                <a:effectLst/>
                <a:uLnTx/>
                <a:uFillTx/>
                <a:latin typeface="Raleway"/>
                <a:ea typeface="+mn-ea"/>
                <a:cs typeface="+mn-cs"/>
              </a:rPr>
              <a:t> 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kinderen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voornemens</a:t>
            </a:r>
            <a:r>
              <a:rPr kumimoji="0" lang="en-US" sz="2350" b="0" i="0" u="none" strike="noStrike" kern="1200" cap="none" spc="0" normalizeH="0" baseline="0" noProof="0" dirty="0">
                <a:ln>
                  <a:noFill/>
                </a:ln>
                <a:solidFill>
                  <a:srgbClr val="000066"/>
                </a:solidFill>
                <a:effectLst/>
                <a:uLnTx/>
                <a:uFillTx/>
                <a:latin typeface="Raleway"/>
                <a:ea typeface="+mn-ea"/>
                <a:cs typeface="+mn-cs"/>
              </a:rPr>
              <a:t> om nu al met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te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gaan</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wil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graag</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zijn</a:t>
            </a:r>
            <a:r>
              <a:rPr kumimoji="0" lang="en-US" sz="2350" b="0" i="0" u="none" strike="noStrike" kern="1200" cap="none" spc="0" normalizeH="0" baseline="0" noProof="0" dirty="0">
                <a:ln>
                  <a:noFill/>
                </a:ln>
                <a:solidFill>
                  <a:srgbClr val="000066"/>
                </a:solidFill>
                <a:effectLst/>
                <a:uLnTx/>
                <a:uFillTx/>
                <a:latin typeface="Raleway"/>
                <a:ea typeface="+mn-ea"/>
                <a:cs typeface="+mn-cs"/>
              </a:rPr>
              <a:t> BV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liquideren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1" i="1" u="none" strike="noStrike" kern="1200" cap="none" spc="0" normalizeH="0" baseline="0" noProof="0" dirty="0" err="1">
                <a:ln>
                  <a:noFill/>
                </a:ln>
                <a:solidFill>
                  <a:srgbClr val="000066"/>
                </a:solidFill>
                <a:effectLst/>
                <a:uLnTx/>
                <a:uFillTx/>
                <a:latin typeface="Raleway"/>
                <a:ea typeface="+mn-ea"/>
                <a:cs typeface="+mn-cs"/>
              </a:rPr>
              <a:t>Actiepunten</a:t>
            </a:r>
            <a:r>
              <a:rPr kumimoji="0" lang="en-US" sz="2350" b="1" i="1" u="none" strike="noStrike" kern="1200" cap="none" spc="0" normalizeH="0" baseline="0" noProof="0" dirty="0">
                <a:ln>
                  <a:noFill/>
                </a:ln>
                <a:solidFill>
                  <a:srgbClr val="000066"/>
                </a:solidFill>
                <a:effectLst/>
                <a:uLnTx/>
                <a:uFillTx/>
                <a:latin typeface="Raleway"/>
                <a:ea typeface="+mn-ea"/>
                <a:cs typeface="+mn-cs"/>
              </a:rPr>
              <a:t>:</a:t>
            </a: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1"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Pensioenkapitaal</a:t>
            </a:r>
            <a:r>
              <a:rPr kumimoji="0" lang="en-US" sz="2350" b="0" i="0" u="none" strike="noStrike" kern="1200" cap="none" spc="0" normalizeH="0" baseline="0" noProof="0" dirty="0">
                <a:ln>
                  <a:noFill/>
                </a:ln>
                <a:solidFill>
                  <a:srgbClr val="000066"/>
                </a:solidFill>
                <a:effectLst/>
                <a:uLnTx/>
                <a:uFillTx/>
                <a:latin typeface="Raleway"/>
                <a:ea typeface="+mn-ea"/>
                <a:cs typeface="+mn-cs"/>
              </a:rPr>
              <a:t> € 100.000 	-&gt;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overbruggingspensioen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5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€ 20.000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Stamrecht</a:t>
            </a:r>
            <a:r>
              <a:rPr kumimoji="0" lang="en-US" sz="2350" b="0" i="0" u="none" strike="noStrike" kern="1200" cap="none" spc="0" normalizeH="0" baseline="0" noProof="0" dirty="0">
                <a:ln>
                  <a:noFill/>
                </a:ln>
                <a:solidFill>
                  <a:srgbClr val="000066"/>
                </a:solidFill>
                <a:effectLst/>
                <a:uLnTx/>
                <a:uFillTx/>
                <a:latin typeface="Raleway"/>
                <a:ea typeface="+mn-ea"/>
                <a:cs typeface="+mn-cs"/>
              </a:rPr>
              <a:t> € 90.000		-&gt;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overbruggingslijfrente</a:t>
            </a:r>
            <a:r>
              <a:rPr kumimoji="0" lang="en-US" sz="2350" b="0" i="0" u="none" strike="noStrike" kern="1200" cap="none" spc="0" normalizeH="0" baseline="0" noProof="0" dirty="0">
                <a:ln>
                  <a:noFill/>
                </a:ln>
                <a:solidFill>
                  <a:srgbClr val="000066"/>
                </a:solidFill>
                <a:effectLst/>
                <a:uLnTx/>
                <a:uFillTx/>
                <a:latin typeface="Raleway"/>
                <a:ea typeface="+mn-ea"/>
                <a:cs typeface="+mn-cs"/>
              </a:rPr>
              <a:t> 5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€ 18.000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Pensioen 67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€ 40.000	-&gt;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vervroegen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naar</a:t>
            </a:r>
            <a:r>
              <a:rPr kumimoji="0" lang="en-US" sz="2350" b="0" i="0" u="none" strike="noStrike" kern="1200" cap="none" spc="0" normalizeH="0" baseline="0" noProof="0" dirty="0">
                <a:ln>
                  <a:noFill/>
                </a:ln>
                <a:solidFill>
                  <a:srgbClr val="000066"/>
                </a:solidFill>
                <a:effectLst/>
                <a:uLnTx/>
                <a:uFillTx/>
                <a:latin typeface="Raleway"/>
                <a:ea typeface="+mn-ea"/>
                <a:cs typeface="+mn-cs"/>
              </a:rPr>
              <a:t> 62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€31.700</a:t>
            </a: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ODV € 220.000			-&gt;</a:t>
            </a:r>
            <a:r>
              <a:rPr lang="en-US" sz="2350" dirty="0">
                <a:solidFill>
                  <a:srgbClr val="000066"/>
                </a:solidFill>
                <a:latin typeface="Raleway"/>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afstorten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naar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beleggingslijfrente</a:t>
            </a: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Lijfrentekapitalen</a:t>
            </a:r>
            <a:r>
              <a:rPr kumimoji="0" lang="en-US" sz="2350" b="0" i="0" u="none" strike="noStrike" kern="1200" cap="none" spc="0" normalizeH="0" baseline="0" noProof="0" dirty="0">
                <a:ln>
                  <a:noFill/>
                </a:ln>
                <a:solidFill>
                  <a:srgbClr val="000066"/>
                </a:solidFill>
                <a:effectLst/>
                <a:uLnTx/>
                <a:uFillTx/>
                <a:latin typeface="Raleway"/>
                <a:ea typeface="+mn-ea"/>
                <a:cs typeface="+mn-cs"/>
              </a:rPr>
              <a:t> € 60.000 	-&gt;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afstorten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naar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beleggingslijfrente</a:t>
            </a: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342900" marR="0" lvl="0" indent="-342900" algn="l" defTabSz="914400" rtl="0" eaLnBrk="1" fontAlgn="auto" latinLnBrk="0" hangingPunct="1">
              <a:lnSpc>
                <a:spcPts val="2842"/>
              </a:lnSpc>
              <a:spcBef>
                <a:spcPts val="0"/>
              </a:spcBef>
              <a:spcAft>
                <a:spcPts val="0"/>
              </a:spcAft>
              <a:buClrTx/>
              <a:buSzTx/>
              <a:buFont typeface="Arial" panose="020B0604020202020204" pitchFamily="34" charset="0"/>
              <a:buChar char="•"/>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Banksparen € 30.000		-&gt;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afstorten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naar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beleggingslijfrente</a:t>
            </a: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p:txBody>
      </p:sp>
      <p:sp>
        <p:nvSpPr>
          <p:cNvPr id="4" name="Freeform 12">
            <a:extLst>
              <a:ext uri="{FF2B5EF4-FFF2-40B4-BE49-F238E27FC236}">
                <a16:creationId xmlns="" xmlns:a16="http://schemas.microsoft.com/office/drawing/2014/main" id="{C8E828B2-A86D-1882-69AE-7BE52958461F}"/>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2E3675F5-8E56-A68E-913C-1E6E0F86DB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566401F2-5F6A-E7E9-F6D4-1CCB58C751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79EF24DD-3E5B-4D08-4023-AA04A028D7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987288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(3)</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3"/>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3949799"/>
          </a:xfrm>
          <a:prstGeom prst="rect">
            <a:avLst/>
          </a:prstGeom>
        </p:spPr>
        <p:txBody>
          <a:bodyPr lIns="0" tIns="0" rIns="0" bIns="0" rtlCol="0" anchor="t">
            <a:spAutoFit/>
          </a:bodyPr>
          <a:lstStyle/>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Dhr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Vermolen</a:t>
            </a:r>
            <a:r>
              <a:rPr kumimoji="0" lang="en-US" sz="2350" b="0" i="0" u="none" strike="noStrike" kern="1200" cap="none" spc="0" normalizeH="0" baseline="0" noProof="0" dirty="0">
                <a:ln>
                  <a:noFill/>
                </a:ln>
                <a:solidFill>
                  <a:srgbClr val="000066"/>
                </a:solidFill>
                <a:effectLst/>
                <a:uLnTx/>
                <a:uFillTx/>
                <a:latin typeface="Raleway"/>
                <a:ea typeface="+mn-ea"/>
                <a:cs typeface="+mn-cs"/>
              </a:rPr>
              <a:t> is DGA,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tandarts</a:t>
            </a:r>
            <a:r>
              <a:rPr kumimoji="0" lang="en-US" sz="2350" b="0" i="0" u="none" strike="noStrike" kern="1200" cap="none" spc="0" normalizeH="0" baseline="0" noProof="0" dirty="0">
                <a:ln>
                  <a:noFill/>
                </a:ln>
                <a:solidFill>
                  <a:srgbClr val="000066"/>
                </a:solidFill>
                <a:effectLst/>
                <a:uLnTx/>
                <a:uFillTx/>
                <a:latin typeface="Raleway"/>
                <a:ea typeface="+mn-ea"/>
                <a:cs typeface="+mn-cs"/>
              </a:rPr>
              <a:t> en 62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gehuwd</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heeft</a:t>
            </a:r>
            <a:r>
              <a:rPr kumimoji="0" lang="en-US" sz="2350" b="0" i="0" u="none" strike="noStrike" kern="1200" cap="none" spc="0" normalizeH="0" baseline="0" noProof="0" dirty="0">
                <a:ln>
                  <a:noFill/>
                </a:ln>
                <a:solidFill>
                  <a:srgbClr val="000066"/>
                </a:solidFill>
                <a:effectLst/>
                <a:uLnTx/>
                <a:uFillTx/>
                <a:latin typeface="Raleway"/>
                <a:ea typeface="+mn-ea"/>
                <a:cs typeface="+mn-cs"/>
              </a:rPr>
              <a:t> 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kinderen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voornemens</a:t>
            </a:r>
            <a:r>
              <a:rPr kumimoji="0" lang="en-US" sz="2350" b="0" i="0" u="none" strike="noStrike" kern="1200" cap="none" spc="0" normalizeH="0" baseline="0" noProof="0" dirty="0">
                <a:ln>
                  <a:noFill/>
                </a:ln>
                <a:solidFill>
                  <a:srgbClr val="000066"/>
                </a:solidFill>
                <a:effectLst/>
                <a:uLnTx/>
                <a:uFillTx/>
                <a:latin typeface="Raleway"/>
                <a:ea typeface="+mn-ea"/>
                <a:cs typeface="+mn-cs"/>
              </a:rPr>
              <a:t> om nu al met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te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gaan</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wil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graag</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zijn</a:t>
            </a:r>
            <a:r>
              <a:rPr kumimoji="0" lang="en-US" sz="2350" b="0" i="0" u="none" strike="noStrike" kern="1200" cap="none" spc="0" normalizeH="0" baseline="0" noProof="0" dirty="0">
                <a:ln>
                  <a:noFill/>
                </a:ln>
                <a:solidFill>
                  <a:srgbClr val="000066"/>
                </a:solidFill>
                <a:effectLst/>
                <a:uLnTx/>
                <a:uFillTx/>
                <a:latin typeface="Raleway"/>
                <a:ea typeface="+mn-ea"/>
                <a:cs typeface="+mn-cs"/>
              </a:rPr>
              <a:t> BV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liquideren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1" i="0" u="none" strike="noStrike" kern="1200" cap="none" spc="0" normalizeH="0" baseline="0" noProof="0" dirty="0" err="1">
                <a:ln>
                  <a:noFill/>
                </a:ln>
                <a:solidFill>
                  <a:srgbClr val="000066"/>
                </a:solidFill>
                <a:effectLst/>
                <a:uLnTx/>
                <a:uFillTx/>
                <a:latin typeface="Raleway"/>
                <a:ea typeface="+mn-ea"/>
                <a:cs typeface="+mn-cs"/>
              </a:rPr>
              <a:t>Pensioensituatie</a:t>
            </a:r>
            <a:r>
              <a:rPr kumimoji="0" lang="en-US" sz="2350" b="1" i="0" u="none" strike="noStrike" kern="1200" cap="none" spc="0" normalizeH="0" baseline="0" noProof="0" dirty="0">
                <a:ln>
                  <a:noFill/>
                </a:ln>
                <a:solidFill>
                  <a:srgbClr val="000066"/>
                </a:solidFill>
                <a:effectLst/>
                <a:uLnTx/>
                <a:uFillTx/>
                <a:latin typeface="Raleway"/>
                <a:ea typeface="+mn-ea"/>
                <a:cs typeface="+mn-cs"/>
              </a:rPr>
              <a:t> </a:t>
            </a:r>
            <a:r>
              <a:rPr kumimoji="0" lang="en-US" sz="2350" b="1" i="0" u="none" strike="noStrike" kern="1200" cap="none" spc="0" normalizeH="0" baseline="0" noProof="0" dirty="0" err="1">
                <a:ln>
                  <a:noFill/>
                </a:ln>
                <a:solidFill>
                  <a:srgbClr val="000066"/>
                </a:solidFill>
                <a:effectLst/>
                <a:uLnTx/>
                <a:uFillTx/>
                <a:latin typeface="Raleway"/>
                <a:ea typeface="+mn-ea"/>
                <a:cs typeface="+mn-cs"/>
              </a:rPr>
              <a:t>vanaf</a:t>
            </a:r>
            <a:r>
              <a:rPr kumimoji="0" lang="en-US" sz="2350" b="1" i="0" u="none" strike="noStrike" kern="1200" cap="none" spc="0" normalizeH="0" baseline="0" noProof="0" dirty="0">
                <a:ln>
                  <a:noFill/>
                </a:ln>
                <a:solidFill>
                  <a:srgbClr val="000066"/>
                </a:solidFill>
                <a:effectLst/>
                <a:uLnTx/>
                <a:uFillTx/>
                <a:latin typeface="Raleway"/>
                <a:ea typeface="+mn-ea"/>
                <a:cs typeface="+mn-cs"/>
              </a:rPr>
              <a:t> 62 tot 67 </a:t>
            </a:r>
            <a:r>
              <a:rPr kumimoji="0" lang="en-US" sz="2350" b="1" i="0" u="none" strike="noStrike" kern="1200" cap="none" spc="0" normalizeH="0" baseline="0" noProof="0" dirty="0" err="1">
                <a:ln>
                  <a:noFill/>
                </a:ln>
                <a:solidFill>
                  <a:srgbClr val="000066"/>
                </a:solidFill>
                <a:effectLst/>
                <a:uLnTx/>
                <a:uFillTx/>
                <a:latin typeface="Raleway"/>
                <a:ea typeface="+mn-ea"/>
                <a:cs typeface="+mn-cs"/>
              </a:rPr>
              <a:t>jaar</a:t>
            </a:r>
            <a:endParaRPr kumimoji="0" lang="en-US" sz="2350" b="1"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1"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Overbruggingslijfrente</a:t>
            </a:r>
            <a:r>
              <a:rPr kumimoji="0" lang="en-US" sz="2350" b="0" i="0" u="none" strike="noStrike" kern="1200" cap="none" spc="0" normalizeH="0" baseline="0" noProof="0" dirty="0">
                <a:ln>
                  <a:noFill/>
                </a:ln>
                <a:solidFill>
                  <a:srgbClr val="000066"/>
                </a:solidFill>
                <a:effectLst/>
                <a:uLnTx/>
                <a:uFillTx/>
                <a:latin typeface="Raleway"/>
                <a:ea typeface="+mn-ea"/>
                <a:cs typeface="+mn-cs"/>
              </a:rPr>
              <a:t> 5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€ 18.000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Overbruggingspensioen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5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€ 20.000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Vervroegd</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SPT				€ 31.700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							-----------</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Totaal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bruto</a:t>
            </a:r>
            <a:r>
              <a:rPr kumimoji="0" lang="en-US" sz="2350" b="0" i="0" u="none" strike="noStrike" kern="1200" cap="none" spc="0" normalizeH="0" baseline="0" noProof="0" dirty="0">
                <a:ln>
                  <a:noFill/>
                </a:ln>
                <a:solidFill>
                  <a:srgbClr val="000066"/>
                </a:solidFill>
                <a:effectLst/>
                <a:uLnTx/>
                <a:uFillTx/>
                <a:latin typeface="Raleway"/>
                <a:ea typeface="+mn-ea"/>
                <a:cs typeface="+mn-cs"/>
              </a:rPr>
              <a:t> per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€ 69.700</a:t>
            </a:r>
          </a:p>
        </p:txBody>
      </p:sp>
      <p:sp>
        <p:nvSpPr>
          <p:cNvPr id="4" name="Freeform 12">
            <a:extLst>
              <a:ext uri="{FF2B5EF4-FFF2-40B4-BE49-F238E27FC236}">
                <a16:creationId xmlns="" xmlns:a16="http://schemas.microsoft.com/office/drawing/2014/main" id="{A577E77E-E4EC-48EF-2678-E6900FFDBBBC}"/>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0CA5BF8D-0DB1-745D-D183-C9C8563029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2C5AAAE8-621C-7821-55A7-D52C9FBF45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278F5DC4-AE26-3D34-772E-3AF3FDF6F8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1732429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(3)</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3"/>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4308872"/>
          </a:xfrm>
          <a:prstGeom prst="rect">
            <a:avLst/>
          </a:prstGeom>
        </p:spPr>
        <p:txBody>
          <a:bodyPr lIns="0" tIns="0" rIns="0" bIns="0" rtlCol="0" anchor="t">
            <a:spAutoFit/>
          </a:bodyPr>
          <a:lstStyle/>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Dhr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Vermolen</a:t>
            </a:r>
            <a:r>
              <a:rPr kumimoji="0" lang="en-US" sz="2350" b="0" i="0" u="none" strike="noStrike" kern="1200" cap="none" spc="0" normalizeH="0" baseline="0" noProof="0" dirty="0">
                <a:ln>
                  <a:noFill/>
                </a:ln>
                <a:solidFill>
                  <a:srgbClr val="000066"/>
                </a:solidFill>
                <a:effectLst/>
                <a:uLnTx/>
                <a:uFillTx/>
                <a:latin typeface="Raleway"/>
                <a:ea typeface="+mn-ea"/>
                <a:cs typeface="+mn-cs"/>
              </a:rPr>
              <a:t> is DGA,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tandarts</a:t>
            </a:r>
            <a:r>
              <a:rPr kumimoji="0" lang="en-US" sz="2350" b="0" i="0" u="none" strike="noStrike" kern="1200" cap="none" spc="0" normalizeH="0" baseline="0" noProof="0" dirty="0">
                <a:ln>
                  <a:noFill/>
                </a:ln>
                <a:solidFill>
                  <a:srgbClr val="000066"/>
                </a:solidFill>
                <a:effectLst/>
                <a:uLnTx/>
                <a:uFillTx/>
                <a:latin typeface="Raleway"/>
                <a:ea typeface="+mn-ea"/>
                <a:cs typeface="+mn-cs"/>
              </a:rPr>
              <a:t> en 62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gehuwd</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heeft</a:t>
            </a:r>
            <a:r>
              <a:rPr kumimoji="0" lang="en-US" sz="2350" b="0" i="0" u="none" strike="noStrike" kern="1200" cap="none" spc="0" normalizeH="0" baseline="0" noProof="0" dirty="0">
                <a:ln>
                  <a:noFill/>
                </a:ln>
                <a:solidFill>
                  <a:srgbClr val="000066"/>
                </a:solidFill>
                <a:effectLst/>
                <a:uLnTx/>
                <a:uFillTx/>
                <a:latin typeface="Raleway"/>
                <a:ea typeface="+mn-ea"/>
                <a:cs typeface="+mn-cs"/>
              </a:rPr>
              <a:t> 2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kinderen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Hij</a:t>
            </a:r>
            <a:r>
              <a:rPr kumimoji="0" lang="en-US" sz="2350" b="0" i="0" u="none" strike="noStrike" kern="1200" cap="none" spc="0" normalizeH="0" baseline="0" noProof="0" dirty="0">
                <a:ln>
                  <a:noFill/>
                </a:ln>
                <a:solidFill>
                  <a:srgbClr val="000066"/>
                </a:solidFill>
                <a:effectLst/>
                <a:uLnTx/>
                <a:uFillTx/>
                <a:latin typeface="Raleway"/>
                <a:ea typeface="+mn-ea"/>
                <a:cs typeface="+mn-cs"/>
              </a:rPr>
              <a:t> is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voornemens</a:t>
            </a:r>
            <a:r>
              <a:rPr kumimoji="0" lang="en-US" sz="2350" b="0" i="0" u="none" strike="noStrike" kern="1200" cap="none" spc="0" normalizeH="0" baseline="0" noProof="0" dirty="0">
                <a:ln>
                  <a:noFill/>
                </a:ln>
                <a:solidFill>
                  <a:srgbClr val="000066"/>
                </a:solidFill>
                <a:effectLst/>
                <a:uLnTx/>
                <a:uFillTx/>
                <a:latin typeface="Raleway"/>
                <a:ea typeface="+mn-ea"/>
                <a:cs typeface="+mn-cs"/>
              </a:rPr>
              <a:t> om nu al met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pensioen</a:t>
            </a:r>
            <a:r>
              <a:rPr kumimoji="0" lang="en-US" sz="2350" b="0" i="0" u="none" strike="noStrike" kern="1200" cap="none" spc="0" normalizeH="0" baseline="0" noProof="0" dirty="0">
                <a:ln>
                  <a:noFill/>
                </a:ln>
                <a:solidFill>
                  <a:srgbClr val="000066"/>
                </a:solidFill>
                <a:effectLst/>
                <a:uLnTx/>
                <a:uFillTx/>
                <a:latin typeface="Raleway"/>
                <a:ea typeface="+mn-ea"/>
                <a:cs typeface="+mn-cs"/>
              </a:rPr>
              <a:t> te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gaan</a:t>
            </a:r>
            <a:r>
              <a:rPr kumimoji="0" lang="en-US" sz="2350" b="0" i="0" u="none" strike="noStrike" kern="1200" cap="none" spc="0" normalizeH="0" baseline="0" noProof="0" dirty="0">
                <a:ln>
                  <a:noFill/>
                </a:ln>
                <a:solidFill>
                  <a:srgbClr val="000066"/>
                </a:solidFill>
                <a:effectLst/>
                <a:uLnTx/>
                <a:uFillTx/>
                <a:latin typeface="Raleway"/>
                <a:ea typeface="+mn-ea"/>
                <a:cs typeface="+mn-cs"/>
              </a:rPr>
              <a:t> en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wil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graag</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zijn</a:t>
            </a:r>
            <a:r>
              <a:rPr kumimoji="0" lang="en-US" sz="2350" b="0" i="0" u="none" strike="noStrike" kern="1200" cap="none" spc="0" normalizeH="0" baseline="0" noProof="0" dirty="0">
                <a:ln>
                  <a:noFill/>
                </a:ln>
                <a:solidFill>
                  <a:srgbClr val="000066"/>
                </a:solidFill>
                <a:effectLst/>
                <a:uLnTx/>
                <a:uFillTx/>
                <a:latin typeface="Raleway"/>
                <a:ea typeface="+mn-ea"/>
                <a:cs typeface="+mn-cs"/>
              </a:rPr>
              <a:t> BV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liquideren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0"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1" i="0" u="none" strike="noStrike" kern="1200" cap="none" spc="0" normalizeH="0" baseline="0" noProof="0" dirty="0" err="1">
                <a:ln>
                  <a:noFill/>
                </a:ln>
                <a:solidFill>
                  <a:srgbClr val="000066"/>
                </a:solidFill>
                <a:effectLst/>
                <a:uLnTx/>
                <a:uFillTx/>
                <a:latin typeface="Raleway"/>
                <a:ea typeface="+mn-ea"/>
                <a:cs typeface="+mn-cs"/>
              </a:rPr>
              <a:t>Pensioensituatie</a:t>
            </a:r>
            <a:r>
              <a:rPr kumimoji="0" lang="en-US" sz="2350" b="1" i="0" u="none" strike="noStrike" kern="1200" cap="none" spc="0" normalizeH="0" baseline="0" noProof="0" dirty="0">
                <a:ln>
                  <a:noFill/>
                </a:ln>
                <a:solidFill>
                  <a:srgbClr val="000066"/>
                </a:solidFill>
                <a:effectLst/>
                <a:uLnTx/>
                <a:uFillTx/>
                <a:latin typeface="Raleway"/>
                <a:ea typeface="+mn-ea"/>
                <a:cs typeface="+mn-cs"/>
              </a:rPr>
              <a:t> </a:t>
            </a:r>
            <a:r>
              <a:rPr kumimoji="0" lang="en-US" sz="2350" b="1" i="0" u="none" strike="noStrike" kern="1200" cap="none" spc="0" normalizeH="0" baseline="0" noProof="0" dirty="0" err="1">
                <a:ln>
                  <a:noFill/>
                </a:ln>
                <a:solidFill>
                  <a:srgbClr val="000066"/>
                </a:solidFill>
                <a:effectLst/>
                <a:uLnTx/>
                <a:uFillTx/>
                <a:latin typeface="Raleway"/>
                <a:ea typeface="+mn-ea"/>
                <a:cs typeface="+mn-cs"/>
              </a:rPr>
              <a:t>vanaf</a:t>
            </a:r>
            <a:r>
              <a:rPr kumimoji="0" lang="en-US" sz="2350" b="1" i="0" u="none" strike="noStrike" kern="1200" cap="none" spc="0" normalizeH="0" baseline="0" noProof="0" dirty="0">
                <a:ln>
                  <a:noFill/>
                </a:ln>
                <a:solidFill>
                  <a:srgbClr val="000066"/>
                </a:solidFill>
                <a:effectLst/>
                <a:uLnTx/>
                <a:uFillTx/>
                <a:latin typeface="Raleway"/>
                <a:ea typeface="+mn-ea"/>
                <a:cs typeface="+mn-cs"/>
              </a:rPr>
              <a:t> 67 </a:t>
            </a:r>
            <a:r>
              <a:rPr kumimoji="0" lang="en-US" sz="2350" b="1" i="0" u="none" strike="noStrike" kern="1200" cap="none" spc="0" normalizeH="0" baseline="0" noProof="0" dirty="0" err="1">
                <a:ln>
                  <a:noFill/>
                </a:ln>
                <a:solidFill>
                  <a:srgbClr val="000066"/>
                </a:solidFill>
                <a:effectLst/>
                <a:uLnTx/>
                <a:uFillTx/>
                <a:latin typeface="Raleway"/>
                <a:ea typeface="+mn-ea"/>
                <a:cs typeface="+mn-cs"/>
              </a:rPr>
              <a:t>jaar</a:t>
            </a:r>
            <a:endParaRPr kumimoji="0" lang="en-US" sz="2350" b="1"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endParaRPr kumimoji="0" lang="en-US" sz="2350" b="1" i="0" u="none" strike="noStrike" kern="1200" cap="none" spc="0" normalizeH="0" baseline="0" noProof="0" dirty="0">
              <a:ln>
                <a:noFill/>
              </a:ln>
              <a:solidFill>
                <a:srgbClr val="000066"/>
              </a:solidFill>
              <a:effectLst/>
              <a:uLnTx/>
              <a:uFillTx/>
              <a:latin typeface="Raleway"/>
              <a:ea typeface="+mn-ea"/>
              <a:cs typeface="+mn-cs"/>
            </a:endParaRP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AOW					 		€ 12.300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Pensioen SPT					€ 31.700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ODV-</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lijfrente</a:t>
            </a:r>
            <a:r>
              <a:rPr kumimoji="0" lang="en-US" sz="2350" b="0" i="0" u="none" strike="noStrike" kern="1200" cap="none" spc="0" normalizeH="0" baseline="0" noProof="0" dirty="0">
                <a:ln>
                  <a:noFill/>
                </a:ln>
                <a:solidFill>
                  <a:srgbClr val="000066"/>
                </a:solidFill>
                <a:effectLst/>
                <a:uLnTx/>
                <a:uFillTx/>
                <a:latin typeface="Raleway"/>
                <a:ea typeface="+mn-ea"/>
                <a:cs typeface="+mn-cs"/>
              </a:rPr>
              <a:t>-</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banksparen</a:t>
            </a:r>
            <a:r>
              <a:rPr kumimoji="0" lang="en-US" sz="2350" b="0" i="0" u="none" strike="noStrike" kern="1200" cap="none" spc="0" normalizeH="0" baseline="0" noProof="0" dirty="0">
                <a:ln>
                  <a:noFill/>
                </a:ln>
                <a:solidFill>
                  <a:srgbClr val="000066"/>
                </a:solidFill>
                <a:effectLst/>
                <a:uLnTx/>
                <a:uFillTx/>
                <a:latin typeface="Raleway"/>
                <a:ea typeface="+mn-ea"/>
                <a:cs typeface="+mn-cs"/>
              </a:rPr>
              <a:t> €360.000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Uitkeren</a:t>
            </a:r>
            <a:r>
              <a:rPr kumimoji="0" lang="en-US" sz="2350" b="0" i="0" u="none" strike="noStrike" kern="1200" cap="none" spc="0" normalizeH="0" baseline="0" noProof="0" dirty="0">
                <a:ln>
                  <a:noFill/>
                </a:ln>
                <a:solidFill>
                  <a:srgbClr val="000066"/>
                </a:solidFill>
                <a:effectLst/>
                <a:uLnTx/>
                <a:uFillTx/>
                <a:latin typeface="Raleway"/>
                <a:ea typeface="+mn-ea"/>
                <a:cs typeface="+mn-cs"/>
              </a:rPr>
              <a:t> in 25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bij</a:t>
            </a:r>
            <a:r>
              <a:rPr kumimoji="0" lang="en-US" sz="2350" b="0" i="0" u="none" strike="noStrike" kern="1200" cap="none" spc="0" normalizeH="0" baseline="0" noProof="0" dirty="0">
                <a:ln>
                  <a:noFill/>
                </a:ln>
                <a:solidFill>
                  <a:srgbClr val="000066"/>
                </a:solidFill>
                <a:effectLst/>
                <a:uLnTx/>
                <a:uFillTx/>
                <a:latin typeface="Raleway"/>
                <a:ea typeface="+mn-ea"/>
                <a:cs typeface="+mn-cs"/>
              </a:rPr>
              <a:t> 4%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rendement</a:t>
            </a:r>
            <a:r>
              <a:rPr kumimoji="0" lang="en-US" sz="2350" b="0" i="0" u="none" strike="noStrike" kern="1200" cap="none" spc="0" normalizeH="0" baseline="0" noProof="0" dirty="0">
                <a:ln>
                  <a:noFill/>
                </a:ln>
                <a:solidFill>
                  <a:srgbClr val="000066"/>
                </a:solidFill>
                <a:effectLst/>
                <a:uLnTx/>
                <a:uFillTx/>
                <a:latin typeface="Raleway"/>
                <a:ea typeface="+mn-ea"/>
                <a:cs typeface="+mn-cs"/>
              </a:rPr>
              <a:t>		€ 23.000</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a:ln>
                  <a:noFill/>
                </a:ln>
                <a:solidFill>
                  <a:srgbClr val="000066"/>
                </a:solidFill>
                <a:effectLst/>
                <a:uLnTx/>
                <a:uFillTx/>
                <a:latin typeface="Raleway"/>
                <a:ea typeface="+mn-ea"/>
                <a:cs typeface="+mn-cs"/>
              </a:rPr>
              <a:t>							-----------</a:t>
            </a:r>
          </a:p>
          <a:p>
            <a:pPr marL="0" marR="0" lvl="0" indent="0" algn="l" defTabSz="914400" rtl="0" eaLnBrk="1" fontAlgn="auto" latinLnBrk="0" hangingPunct="1">
              <a:lnSpc>
                <a:spcPts val="2842"/>
              </a:lnSpc>
              <a:spcBef>
                <a:spcPts val="0"/>
              </a:spcBef>
              <a:spcAft>
                <a:spcPts val="0"/>
              </a:spcAft>
              <a:buClrTx/>
              <a:buSzTx/>
              <a:buFontTx/>
              <a:buNone/>
              <a:tabLst/>
              <a:defRPr/>
            </a:pPr>
            <a:r>
              <a:rPr kumimoji="0" lang="en-US" sz="2350" b="0" i="0" u="none" strike="noStrike" kern="1200" cap="none" spc="0" normalizeH="0" baseline="0" noProof="0" dirty="0" err="1">
                <a:ln>
                  <a:noFill/>
                </a:ln>
                <a:solidFill>
                  <a:srgbClr val="000066"/>
                </a:solidFill>
                <a:effectLst/>
                <a:uLnTx/>
                <a:uFillTx/>
                <a:latin typeface="Raleway"/>
                <a:ea typeface="+mn-ea"/>
                <a:cs typeface="+mn-cs"/>
              </a:rPr>
              <a:t>Totaal</a:t>
            </a:r>
            <a:r>
              <a:rPr kumimoji="0" lang="en-US" sz="2350" b="0" i="0" u="none" strike="noStrike" kern="1200" cap="none" spc="0" normalizeH="0" baseline="0" noProof="0" dirty="0">
                <a:ln>
                  <a:noFill/>
                </a:ln>
                <a:solidFill>
                  <a:srgbClr val="000066"/>
                </a:solidFill>
                <a:effectLst/>
                <a:uLnTx/>
                <a:uFillTx/>
                <a:latin typeface="Raleway"/>
                <a:ea typeface="+mn-ea"/>
                <a:cs typeface="+mn-cs"/>
              </a:rPr>
              <a:t>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bruto</a:t>
            </a:r>
            <a:r>
              <a:rPr kumimoji="0" lang="en-US" sz="2350" b="0" i="0" u="none" strike="noStrike" kern="1200" cap="none" spc="0" normalizeH="0" baseline="0" noProof="0" dirty="0">
                <a:ln>
                  <a:noFill/>
                </a:ln>
                <a:solidFill>
                  <a:srgbClr val="000066"/>
                </a:solidFill>
                <a:effectLst/>
                <a:uLnTx/>
                <a:uFillTx/>
                <a:latin typeface="Raleway"/>
                <a:ea typeface="+mn-ea"/>
                <a:cs typeface="+mn-cs"/>
              </a:rPr>
              <a:t> per </a:t>
            </a:r>
            <a:r>
              <a:rPr kumimoji="0" lang="en-US" sz="2350" b="0" i="0" u="none" strike="noStrike" kern="1200" cap="none" spc="0" normalizeH="0" baseline="0" noProof="0" dirty="0" err="1">
                <a:ln>
                  <a:noFill/>
                </a:ln>
                <a:solidFill>
                  <a:srgbClr val="000066"/>
                </a:solidFill>
                <a:effectLst/>
                <a:uLnTx/>
                <a:uFillTx/>
                <a:latin typeface="Raleway"/>
                <a:ea typeface="+mn-ea"/>
                <a:cs typeface="+mn-cs"/>
              </a:rPr>
              <a:t>jaar</a:t>
            </a:r>
            <a:r>
              <a:rPr kumimoji="0" lang="en-US" sz="2350" b="0" i="0" u="none" strike="noStrike" kern="1200" cap="none" spc="0" normalizeH="0" baseline="0" noProof="0" dirty="0">
                <a:ln>
                  <a:noFill/>
                </a:ln>
                <a:solidFill>
                  <a:srgbClr val="000066"/>
                </a:solidFill>
                <a:effectLst/>
                <a:uLnTx/>
                <a:uFillTx/>
                <a:latin typeface="Raleway"/>
                <a:ea typeface="+mn-ea"/>
                <a:cs typeface="+mn-cs"/>
              </a:rPr>
              <a:t>				 € 67.000</a:t>
            </a:r>
          </a:p>
        </p:txBody>
      </p:sp>
      <p:sp>
        <p:nvSpPr>
          <p:cNvPr id="4" name="Freeform 12">
            <a:extLst>
              <a:ext uri="{FF2B5EF4-FFF2-40B4-BE49-F238E27FC236}">
                <a16:creationId xmlns="" xmlns:a16="http://schemas.microsoft.com/office/drawing/2014/main" id="{F9BE0463-A68A-A338-9D57-78FD14AE2E1C}"/>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5"/>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F3FFBEC2-42AA-0C4E-53B4-8414A33DBC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partners Vermogensbeheer Ontvangt 5 Sterren Van Finner.nl">
            <a:extLst>
              <a:ext uri="{FF2B5EF4-FFF2-40B4-BE49-F238E27FC236}">
                <a16:creationId xmlns="" xmlns:a16="http://schemas.microsoft.com/office/drawing/2014/main" id="{65B0D3C8-17F3-50F7-5597-B10B10EA4F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tekst, Lettertype, logo, symbool&#10;&#10;Automatisch gegenereerde beschrijving">
            <a:extLst>
              <a:ext uri="{FF2B5EF4-FFF2-40B4-BE49-F238E27FC236}">
                <a16:creationId xmlns="" xmlns:a16="http://schemas.microsoft.com/office/drawing/2014/main" id="{2A768814-A250-733D-2F00-2B7539E47D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2668897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(4)</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2154436"/>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Jansen is </a:t>
            </a:r>
            <a:r>
              <a:rPr lang="en-US" sz="2350" dirty="0" err="1">
                <a:solidFill>
                  <a:srgbClr val="000066"/>
                </a:solidFill>
                <a:latin typeface="Raleway"/>
              </a:rPr>
              <a:t>ondernemer</a:t>
            </a:r>
            <a:r>
              <a:rPr lang="en-US" sz="2350" dirty="0">
                <a:solidFill>
                  <a:srgbClr val="000066"/>
                </a:solidFill>
                <a:latin typeface="Raleway"/>
              </a:rPr>
              <a:t> en 69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woont</a:t>
            </a:r>
            <a:r>
              <a:rPr lang="en-US" sz="2350" dirty="0">
                <a:solidFill>
                  <a:srgbClr val="000066"/>
                </a:solidFill>
                <a:latin typeface="Raleway"/>
              </a:rPr>
              <a:t> in </a:t>
            </a:r>
            <a:r>
              <a:rPr lang="en-US" sz="2350" dirty="0" err="1">
                <a:solidFill>
                  <a:srgbClr val="000066"/>
                </a:solidFill>
                <a:latin typeface="Raleway"/>
              </a:rPr>
              <a:t>Spanje</a:t>
            </a:r>
            <a:r>
              <a:rPr lang="en-US" sz="2350" dirty="0">
                <a:solidFill>
                  <a:srgbClr val="000066"/>
                </a:solidFill>
                <a:latin typeface="Raleway"/>
              </a:rPr>
              <a:t> en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redelijk</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en </a:t>
            </a:r>
            <a:r>
              <a:rPr lang="en-US" sz="2350" dirty="0" err="1">
                <a:solidFill>
                  <a:srgbClr val="000066"/>
                </a:solidFill>
                <a:latin typeface="Raleway"/>
              </a:rPr>
              <a:t>pensioen</a:t>
            </a:r>
            <a:r>
              <a:rPr lang="en-US" sz="2350" dirty="0">
                <a:solidFill>
                  <a:srgbClr val="000066"/>
                </a:solidFill>
                <a:latin typeface="Raleway"/>
              </a:rPr>
              <a:t> </a:t>
            </a:r>
            <a:r>
              <a:rPr lang="en-US" sz="2350" dirty="0" err="1">
                <a:solidFill>
                  <a:srgbClr val="000066"/>
                </a:solidFill>
                <a:latin typeface="Raleway"/>
              </a:rPr>
              <a:t>opgebouwd</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is </a:t>
            </a:r>
            <a:r>
              <a:rPr lang="en-US" sz="2350" dirty="0" err="1">
                <a:solidFill>
                  <a:srgbClr val="000066"/>
                </a:solidFill>
                <a:latin typeface="Raleway"/>
              </a:rPr>
              <a:t>gehuwd</a:t>
            </a:r>
            <a:r>
              <a:rPr lang="en-US" sz="2350" dirty="0">
                <a:solidFill>
                  <a:srgbClr val="000066"/>
                </a:solidFill>
                <a:latin typeface="Raleway"/>
              </a:rPr>
              <a:t> en </a:t>
            </a:r>
            <a:r>
              <a:rPr lang="en-US" sz="2350" dirty="0" err="1">
                <a:solidFill>
                  <a:srgbClr val="000066"/>
                </a:solidFill>
                <a:latin typeface="Raleway"/>
              </a:rPr>
              <a:t>heeft</a:t>
            </a:r>
            <a:r>
              <a:rPr lang="en-US" sz="2350" dirty="0">
                <a:solidFill>
                  <a:srgbClr val="000066"/>
                </a:solidFill>
                <a:latin typeface="Raleway"/>
              </a:rPr>
              <a:t> 2 </a:t>
            </a:r>
            <a:r>
              <a:rPr lang="en-US" sz="2350" dirty="0" err="1">
                <a:solidFill>
                  <a:srgbClr val="000066"/>
                </a:solidFill>
                <a:latin typeface="Raleway"/>
              </a:rPr>
              <a:t>kinderen</a:t>
            </a:r>
            <a:r>
              <a:rPr lang="en-US" sz="2350" dirty="0">
                <a:solidFill>
                  <a:srgbClr val="000066"/>
                </a:solidFill>
                <a:latin typeface="Raleway"/>
              </a:rPr>
              <a:t>. In </a:t>
            </a:r>
            <a:r>
              <a:rPr lang="en-US" sz="2350" dirty="0" err="1">
                <a:solidFill>
                  <a:srgbClr val="000066"/>
                </a:solidFill>
                <a:latin typeface="Raleway"/>
              </a:rPr>
              <a:t>zijn</a:t>
            </a:r>
            <a:r>
              <a:rPr lang="en-US" sz="2350" dirty="0">
                <a:solidFill>
                  <a:srgbClr val="000066"/>
                </a:solidFill>
                <a:latin typeface="Raleway"/>
              </a:rPr>
              <a:t> BV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ODV-</a:t>
            </a:r>
            <a:r>
              <a:rPr lang="en-US" sz="2350" dirty="0" err="1">
                <a:solidFill>
                  <a:srgbClr val="000066"/>
                </a:solidFill>
                <a:latin typeface="Raleway"/>
              </a:rPr>
              <a:t>kapitaal</a:t>
            </a:r>
            <a:r>
              <a:rPr lang="en-US" sz="2350" dirty="0">
                <a:solidFill>
                  <a:srgbClr val="000066"/>
                </a:solidFill>
                <a:latin typeface="Raleway"/>
              </a:rPr>
              <a:t> van €550.000,-, in de </a:t>
            </a:r>
            <a:r>
              <a:rPr lang="en-US" sz="2350" dirty="0" err="1">
                <a:solidFill>
                  <a:srgbClr val="000066"/>
                </a:solidFill>
                <a:latin typeface="Raleway"/>
              </a:rPr>
              <a:t>uitkeringsfase</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wil</a:t>
            </a:r>
            <a:r>
              <a:rPr lang="en-US" sz="2350" dirty="0">
                <a:solidFill>
                  <a:srgbClr val="000066"/>
                </a:solidFill>
                <a:latin typeface="Raleway"/>
              </a:rPr>
              <a:t> </a:t>
            </a:r>
            <a:r>
              <a:rPr lang="en-US" sz="2350" dirty="0" err="1">
                <a:solidFill>
                  <a:srgbClr val="000066"/>
                </a:solidFill>
                <a:latin typeface="Raleway"/>
              </a:rPr>
              <a:t>graag</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BV </a:t>
            </a:r>
            <a:r>
              <a:rPr lang="en-US" sz="2350" dirty="0" err="1">
                <a:solidFill>
                  <a:srgbClr val="000066"/>
                </a:solidFill>
                <a:latin typeface="Raleway"/>
              </a:rPr>
              <a:t>gaan</a:t>
            </a:r>
            <a:r>
              <a:rPr lang="en-US" sz="2350" dirty="0">
                <a:solidFill>
                  <a:srgbClr val="000066"/>
                </a:solidFill>
                <a:latin typeface="Raleway"/>
              </a:rPr>
              <a:t> </a:t>
            </a:r>
            <a:r>
              <a:rPr lang="en-US" sz="2350" dirty="0" err="1">
                <a:solidFill>
                  <a:srgbClr val="000066"/>
                </a:solidFill>
                <a:latin typeface="Raleway"/>
              </a:rPr>
              <a:t>liquideren</a:t>
            </a:r>
            <a:r>
              <a:rPr lang="en-US" sz="2350" dirty="0">
                <a:solidFill>
                  <a:srgbClr val="000066"/>
                </a:solidFill>
                <a:latin typeface="Raleway"/>
              </a:rPr>
              <a:t> en </a:t>
            </a:r>
            <a:r>
              <a:rPr lang="en-US" sz="2350" dirty="0" err="1">
                <a:solidFill>
                  <a:srgbClr val="000066"/>
                </a:solidFill>
                <a:latin typeface="Raleway"/>
              </a:rPr>
              <a:t>gunstig</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a:t>
            </a:r>
            <a:r>
              <a:rPr lang="en-US" sz="2350" dirty="0" err="1">
                <a:solidFill>
                  <a:srgbClr val="000066"/>
                </a:solidFill>
                <a:latin typeface="Raleway"/>
              </a:rPr>
              <a:t>nalaten</a:t>
            </a:r>
            <a:r>
              <a:rPr lang="en-US" sz="2350" dirty="0">
                <a:solidFill>
                  <a:srgbClr val="000066"/>
                </a:solidFill>
                <a:latin typeface="Raleway"/>
              </a:rPr>
              <a:t> </a:t>
            </a:r>
            <a:r>
              <a:rPr lang="en-US" sz="2350" dirty="0" err="1">
                <a:solidFill>
                  <a:srgbClr val="000066"/>
                </a:solidFill>
                <a:latin typeface="Raleway"/>
              </a:rPr>
              <a:t>aan</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kinderen</a:t>
            </a:r>
            <a:r>
              <a:rPr lang="en-US" sz="2350" dirty="0">
                <a:solidFill>
                  <a:srgbClr val="000066"/>
                </a:solidFill>
                <a:latin typeface="Raleway"/>
              </a:rPr>
              <a:t>.</a:t>
            </a:r>
          </a:p>
          <a:p>
            <a:pPr marL="0" lvl="0" indent="0" algn="l">
              <a:lnSpc>
                <a:spcPts val="2842"/>
              </a:lnSpc>
            </a:pPr>
            <a:endParaRPr lang="en-US" sz="2350" dirty="0">
              <a:solidFill>
                <a:srgbClr val="000066"/>
              </a:solidFill>
              <a:latin typeface="Raleway"/>
            </a:endParaRPr>
          </a:p>
        </p:txBody>
      </p:sp>
      <p:sp>
        <p:nvSpPr>
          <p:cNvPr id="7" name="TextBox 6">
            <a:extLst>
              <a:ext uri="{FF2B5EF4-FFF2-40B4-BE49-F238E27FC236}">
                <a16:creationId xmlns="" xmlns:a16="http://schemas.microsoft.com/office/drawing/2014/main" id="{307E225B-014E-8777-A124-49AEA213F38C}"/>
              </a:ext>
            </a:extLst>
          </p:cNvPr>
          <p:cNvSpPr txBox="1"/>
          <p:nvPr/>
        </p:nvSpPr>
        <p:spPr>
          <a:xfrm>
            <a:off x="1409722" y="4883167"/>
            <a:ext cx="10620109" cy="370230"/>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p:txBody>
      </p:sp>
      <p:sp>
        <p:nvSpPr>
          <p:cNvPr id="4" name="Freeform 12">
            <a:extLst>
              <a:ext uri="{FF2B5EF4-FFF2-40B4-BE49-F238E27FC236}">
                <a16:creationId xmlns="" xmlns:a16="http://schemas.microsoft.com/office/drawing/2014/main" id="{B7DCB459-291A-9984-58F0-BFBC64570D22}"/>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BD3D25C6-1D91-AAB9-3FA7-97C07369C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7229B221-8435-224F-1E8C-C4F8E85E5B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C6B8DDF8-A4AA-FD79-AEA5-246A36BF2F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83242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60620"/>
          </a:xfrm>
          <a:prstGeom prst="rect">
            <a:avLst/>
          </a:prstGeom>
        </p:spPr>
        <p:txBody>
          <a:bodyPr lIns="0" tIns="0" rIns="0" bIns="0" rtlCol="0" anchor="t">
            <a:spAutoFit/>
          </a:bodyPr>
          <a:lstStyle/>
          <a:p>
            <a:pPr>
              <a:lnSpc>
                <a:spcPts val="7840"/>
              </a:lnSpc>
            </a:pPr>
            <a:r>
              <a:rPr lang="en-US" sz="3600" b="1" dirty="0" err="1">
                <a:solidFill>
                  <a:srgbClr val="000666"/>
                </a:solidFill>
                <a:latin typeface="Raleway Bold"/>
              </a:rPr>
              <a:t>Voorbeeldcasus</a:t>
            </a:r>
            <a:r>
              <a:rPr lang="en-US" sz="3600" b="1" dirty="0">
                <a:solidFill>
                  <a:srgbClr val="000666"/>
                </a:solidFill>
                <a:latin typeface="Raleway Bold"/>
              </a:rPr>
              <a:t> (4)</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2" name="AutoShape 2">
            <a:extLst>
              <a:ext uri="{FF2B5EF4-FFF2-40B4-BE49-F238E27FC236}">
                <a16:creationId xmlns="" xmlns:a16="http://schemas.microsoft.com/office/drawing/2014/main" id="{331FAFBA-8AE4-012B-C743-2C80006806E6}"/>
              </a:ext>
            </a:extLst>
          </p:cNvPr>
          <p:cNvSpPr/>
          <p:nvPr/>
        </p:nvSpPr>
        <p:spPr>
          <a:xfrm>
            <a:off x="1019643" y="2569505"/>
            <a:ext cx="11700070" cy="7311474"/>
          </a:xfrm>
          <a:prstGeom prst="rect">
            <a:avLst/>
          </a:prstGeom>
          <a:solidFill>
            <a:srgbClr val="DFF3FF">
              <a:alpha val="80784"/>
            </a:srgbClr>
          </a:solidFill>
          <a:ln cap="sq">
            <a:noFill/>
            <a:prstDash val="solid"/>
            <a:miter/>
          </a:ln>
        </p:spPr>
        <p:txBody>
          <a:bodyPr/>
          <a:lstStyle/>
          <a:p>
            <a:endParaRPr lang="nl-NL" dirty="0">
              <a:highlight>
                <a:srgbClr val="000080"/>
              </a:highlight>
            </a:endParaRPr>
          </a:p>
        </p:txBody>
      </p:sp>
      <p:sp>
        <p:nvSpPr>
          <p:cNvPr id="6" name="TextBox 5">
            <a:extLst>
              <a:ext uri="{FF2B5EF4-FFF2-40B4-BE49-F238E27FC236}">
                <a16:creationId xmlns="" xmlns:a16="http://schemas.microsoft.com/office/drawing/2014/main" id="{E28A3CA2-5416-CF25-8E4A-D7748F050DE6}"/>
              </a:ext>
            </a:extLst>
          </p:cNvPr>
          <p:cNvSpPr txBox="1"/>
          <p:nvPr/>
        </p:nvSpPr>
        <p:spPr>
          <a:xfrm>
            <a:off x="1409722" y="2728731"/>
            <a:ext cx="10741949" cy="2154436"/>
          </a:xfrm>
          <a:prstGeom prst="rect">
            <a:avLst/>
          </a:prstGeom>
        </p:spPr>
        <p:txBody>
          <a:bodyPr lIns="0" tIns="0" rIns="0" bIns="0" rtlCol="0" anchor="t">
            <a:spAutoFit/>
          </a:bodyPr>
          <a:lstStyle/>
          <a:p>
            <a:pPr marL="0" lvl="0" indent="0" algn="l">
              <a:lnSpc>
                <a:spcPts val="2842"/>
              </a:lnSpc>
            </a:pPr>
            <a:r>
              <a:rPr lang="en-US" sz="2350" dirty="0" err="1">
                <a:solidFill>
                  <a:srgbClr val="000066"/>
                </a:solidFill>
                <a:latin typeface="Raleway"/>
              </a:rPr>
              <a:t>Dhr</a:t>
            </a:r>
            <a:r>
              <a:rPr lang="en-US" sz="2350" dirty="0">
                <a:solidFill>
                  <a:srgbClr val="000066"/>
                </a:solidFill>
                <a:latin typeface="Raleway"/>
              </a:rPr>
              <a:t>. Jansen is </a:t>
            </a:r>
            <a:r>
              <a:rPr lang="en-US" sz="2350" dirty="0" err="1">
                <a:solidFill>
                  <a:srgbClr val="000066"/>
                </a:solidFill>
                <a:latin typeface="Raleway"/>
              </a:rPr>
              <a:t>ondernemer</a:t>
            </a:r>
            <a:r>
              <a:rPr lang="en-US" sz="2350" dirty="0">
                <a:solidFill>
                  <a:srgbClr val="000066"/>
                </a:solidFill>
                <a:latin typeface="Raleway"/>
              </a:rPr>
              <a:t> en 69 </a:t>
            </a:r>
            <a:r>
              <a:rPr lang="en-US" sz="2350" dirty="0" err="1">
                <a:solidFill>
                  <a:srgbClr val="000066"/>
                </a:solidFill>
                <a:latin typeface="Raleway"/>
              </a:rPr>
              <a:t>jaar</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woont</a:t>
            </a:r>
            <a:r>
              <a:rPr lang="en-US" sz="2350" dirty="0">
                <a:solidFill>
                  <a:srgbClr val="000066"/>
                </a:solidFill>
                <a:latin typeface="Raleway"/>
              </a:rPr>
              <a:t> in </a:t>
            </a:r>
            <a:r>
              <a:rPr lang="en-US" sz="2350" dirty="0" err="1">
                <a:solidFill>
                  <a:srgbClr val="000066"/>
                </a:solidFill>
                <a:latin typeface="Raleway"/>
              </a:rPr>
              <a:t>Spanje</a:t>
            </a:r>
            <a:r>
              <a:rPr lang="en-US" sz="2350" dirty="0">
                <a:solidFill>
                  <a:srgbClr val="000066"/>
                </a:solidFill>
                <a:latin typeface="Raleway"/>
              </a:rPr>
              <a:t> en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redelijk</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en </a:t>
            </a:r>
            <a:r>
              <a:rPr lang="en-US" sz="2350" dirty="0" err="1">
                <a:solidFill>
                  <a:srgbClr val="000066"/>
                </a:solidFill>
                <a:latin typeface="Raleway"/>
              </a:rPr>
              <a:t>pensioen</a:t>
            </a:r>
            <a:r>
              <a:rPr lang="en-US" sz="2350" dirty="0">
                <a:solidFill>
                  <a:srgbClr val="000066"/>
                </a:solidFill>
                <a:latin typeface="Raleway"/>
              </a:rPr>
              <a:t> </a:t>
            </a:r>
            <a:r>
              <a:rPr lang="en-US" sz="2350" dirty="0" err="1">
                <a:solidFill>
                  <a:srgbClr val="000066"/>
                </a:solidFill>
                <a:latin typeface="Raleway"/>
              </a:rPr>
              <a:t>opgebouwd</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is </a:t>
            </a:r>
            <a:r>
              <a:rPr lang="en-US" sz="2350" dirty="0" err="1">
                <a:solidFill>
                  <a:srgbClr val="000066"/>
                </a:solidFill>
                <a:latin typeface="Raleway"/>
              </a:rPr>
              <a:t>gehuwd</a:t>
            </a:r>
            <a:r>
              <a:rPr lang="en-US" sz="2350" dirty="0">
                <a:solidFill>
                  <a:srgbClr val="000066"/>
                </a:solidFill>
                <a:latin typeface="Raleway"/>
              </a:rPr>
              <a:t> en </a:t>
            </a:r>
            <a:r>
              <a:rPr lang="en-US" sz="2350" dirty="0" err="1">
                <a:solidFill>
                  <a:srgbClr val="000066"/>
                </a:solidFill>
                <a:latin typeface="Raleway"/>
              </a:rPr>
              <a:t>heeft</a:t>
            </a:r>
            <a:r>
              <a:rPr lang="en-US" sz="2350" dirty="0">
                <a:solidFill>
                  <a:srgbClr val="000066"/>
                </a:solidFill>
                <a:latin typeface="Raleway"/>
              </a:rPr>
              <a:t> 2 </a:t>
            </a:r>
            <a:r>
              <a:rPr lang="en-US" sz="2350" dirty="0" err="1">
                <a:solidFill>
                  <a:srgbClr val="000066"/>
                </a:solidFill>
                <a:latin typeface="Raleway"/>
              </a:rPr>
              <a:t>kinderen</a:t>
            </a:r>
            <a:r>
              <a:rPr lang="en-US" sz="2350" dirty="0">
                <a:solidFill>
                  <a:srgbClr val="000066"/>
                </a:solidFill>
                <a:latin typeface="Raleway"/>
              </a:rPr>
              <a:t>. In </a:t>
            </a:r>
            <a:r>
              <a:rPr lang="en-US" sz="2350" dirty="0" err="1">
                <a:solidFill>
                  <a:srgbClr val="000066"/>
                </a:solidFill>
                <a:latin typeface="Raleway"/>
              </a:rPr>
              <a:t>zijn</a:t>
            </a:r>
            <a:r>
              <a:rPr lang="en-US" sz="2350" dirty="0">
                <a:solidFill>
                  <a:srgbClr val="000066"/>
                </a:solidFill>
                <a:latin typeface="Raleway"/>
              </a:rPr>
              <a:t> BV </a:t>
            </a:r>
            <a:r>
              <a:rPr lang="en-US" sz="2350" dirty="0" err="1">
                <a:solidFill>
                  <a:srgbClr val="000066"/>
                </a:solidFill>
                <a:latin typeface="Raleway"/>
              </a:rPr>
              <a:t>heeft</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een</a:t>
            </a:r>
            <a:r>
              <a:rPr lang="en-US" sz="2350" dirty="0">
                <a:solidFill>
                  <a:srgbClr val="000066"/>
                </a:solidFill>
                <a:latin typeface="Raleway"/>
              </a:rPr>
              <a:t> ODV-</a:t>
            </a:r>
            <a:r>
              <a:rPr lang="en-US" sz="2350" dirty="0" err="1">
                <a:solidFill>
                  <a:srgbClr val="000066"/>
                </a:solidFill>
                <a:latin typeface="Raleway"/>
              </a:rPr>
              <a:t>kapitaal</a:t>
            </a:r>
            <a:r>
              <a:rPr lang="en-US" sz="2350" dirty="0">
                <a:solidFill>
                  <a:srgbClr val="000066"/>
                </a:solidFill>
                <a:latin typeface="Raleway"/>
              </a:rPr>
              <a:t> van €550.000,-, in de </a:t>
            </a:r>
            <a:r>
              <a:rPr lang="en-US" sz="2350" dirty="0" err="1">
                <a:solidFill>
                  <a:srgbClr val="000066"/>
                </a:solidFill>
                <a:latin typeface="Raleway"/>
              </a:rPr>
              <a:t>uitkeringsfase</a:t>
            </a:r>
            <a:r>
              <a:rPr lang="en-US" sz="2350" dirty="0">
                <a:solidFill>
                  <a:srgbClr val="000066"/>
                </a:solidFill>
                <a:latin typeface="Raleway"/>
              </a:rPr>
              <a:t>. </a:t>
            </a:r>
            <a:r>
              <a:rPr lang="en-US" sz="2350" dirty="0" err="1">
                <a:solidFill>
                  <a:srgbClr val="000066"/>
                </a:solidFill>
                <a:latin typeface="Raleway"/>
              </a:rPr>
              <a:t>Hij</a:t>
            </a:r>
            <a:r>
              <a:rPr lang="en-US" sz="2350" dirty="0">
                <a:solidFill>
                  <a:srgbClr val="000066"/>
                </a:solidFill>
                <a:latin typeface="Raleway"/>
              </a:rPr>
              <a:t> </a:t>
            </a:r>
            <a:r>
              <a:rPr lang="en-US" sz="2350" dirty="0" err="1">
                <a:solidFill>
                  <a:srgbClr val="000066"/>
                </a:solidFill>
                <a:latin typeface="Raleway"/>
              </a:rPr>
              <a:t>wil</a:t>
            </a:r>
            <a:r>
              <a:rPr lang="en-US" sz="2350" dirty="0">
                <a:solidFill>
                  <a:srgbClr val="000066"/>
                </a:solidFill>
                <a:latin typeface="Raleway"/>
              </a:rPr>
              <a:t> </a:t>
            </a:r>
            <a:r>
              <a:rPr lang="en-US" sz="2350" dirty="0" err="1">
                <a:solidFill>
                  <a:srgbClr val="000066"/>
                </a:solidFill>
                <a:latin typeface="Raleway"/>
              </a:rPr>
              <a:t>graag</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BV </a:t>
            </a:r>
            <a:r>
              <a:rPr lang="en-US" sz="2350" dirty="0" err="1">
                <a:solidFill>
                  <a:srgbClr val="000066"/>
                </a:solidFill>
                <a:latin typeface="Raleway"/>
              </a:rPr>
              <a:t>gaan</a:t>
            </a:r>
            <a:r>
              <a:rPr lang="en-US" sz="2350" dirty="0">
                <a:solidFill>
                  <a:srgbClr val="000066"/>
                </a:solidFill>
                <a:latin typeface="Raleway"/>
              </a:rPr>
              <a:t> </a:t>
            </a:r>
            <a:r>
              <a:rPr lang="en-US" sz="2350" dirty="0" err="1">
                <a:solidFill>
                  <a:srgbClr val="000066"/>
                </a:solidFill>
                <a:latin typeface="Raleway"/>
              </a:rPr>
              <a:t>liquideren</a:t>
            </a:r>
            <a:r>
              <a:rPr lang="en-US" sz="2350" dirty="0">
                <a:solidFill>
                  <a:srgbClr val="000066"/>
                </a:solidFill>
                <a:latin typeface="Raleway"/>
              </a:rPr>
              <a:t> en </a:t>
            </a:r>
            <a:r>
              <a:rPr lang="en-US" sz="2350" dirty="0" err="1">
                <a:solidFill>
                  <a:srgbClr val="000066"/>
                </a:solidFill>
                <a:latin typeface="Raleway"/>
              </a:rPr>
              <a:t>gunstig</a:t>
            </a:r>
            <a:r>
              <a:rPr lang="en-US" sz="2350" dirty="0">
                <a:solidFill>
                  <a:srgbClr val="000066"/>
                </a:solidFill>
                <a:latin typeface="Raleway"/>
              </a:rPr>
              <a:t> </a:t>
            </a:r>
            <a:r>
              <a:rPr lang="en-US" sz="2350" dirty="0" err="1">
                <a:solidFill>
                  <a:srgbClr val="000066"/>
                </a:solidFill>
                <a:latin typeface="Raleway"/>
              </a:rPr>
              <a:t>vermogen</a:t>
            </a:r>
            <a:r>
              <a:rPr lang="en-US" sz="2350" dirty="0">
                <a:solidFill>
                  <a:srgbClr val="000066"/>
                </a:solidFill>
                <a:latin typeface="Raleway"/>
              </a:rPr>
              <a:t> </a:t>
            </a:r>
            <a:r>
              <a:rPr lang="en-US" sz="2350" dirty="0" err="1">
                <a:solidFill>
                  <a:srgbClr val="000066"/>
                </a:solidFill>
                <a:latin typeface="Raleway"/>
              </a:rPr>
              <a:t>nalaten</a:t>
            </a:r>
            <a:r>
              <a:rPr lang="en-US" sz="2350" dirty="0">
                <a:solidFill>
                  <a:srgbClr val="000066"/>
                </a:solidFill>
                <a:latin typeface="Raleway"/>
              </a:rPr>
              <a:t> </a:t>
            </a:r>
            <a:r>
              <a:rPr lang="en-US" sz="2350" dirty="0" err="1">
                <a:solidFill>
                  <a:srgbClr val="000066"/>
                </a:solidFill>
                <a:latin typeface="Raleway"/>
              </a:rPr>
              <a:t>aan</a:t>
            </a:r>
            <a:r>
              <a:rPr lang="en-US" sz="2350" dirty="0">
                <a:solidFill>
                  <a:srgbClr val="000066"/>
                </a:solidFill>
                <a:latin typeface="Raleway"/>
              </a:rPr>
              <a:t>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kinderen</a:t>
            </a:r>
            <a:r>
              <a:rPr lang="en-US" sz="2350" dirty="0">
                <a:solidFill>
                  <a:srgbClr val="000066"/>
                </a:solidFill>
                <a:latin typeface="Raleway"/>
              </a:rPr>
              <a:t>.</a:t>
            </a:r>
          </a:p>
          <a:p>
            <a:pPr marL="0" lvl="0" indent="0" algn="l">
              <a:lnSpc>
                <a:spcPts val="2842"/>
              </a:lnSpc>
            </a:pPr>
            <a:endParaRPr lang="en-US" sz="2350" dirty="0">
              <a:solidFill>
                <a:srgbClr val="000066"/>
              </a:solidFill>
              <a:latin typeface="Raleway"/>
            </a:endParaRPr>
          </a:p>
        </p:txBody>
      </p:sp>
      <p:sp>
        <p:nvSpPr>
          <p:cNvPr id="7" name="TextBox 6">
            <a:extLst>
              <a:ext uri="{FF2B5EF4-FFF2-40B4-BE49-F238E27FC236}">
                <a16:creationId xmlns="" xmlns:a16="http://schemas.microsoft.com/office/drawing/2014/main" id="{307E225B-014E-8777-A124-49AEA213F38C}"/>
              </a:ext>
            </a:extLst>
          </p:cNvPr>
          <p:cNvSpPr txBox="1"/>
          <p:nvPr/>
        </p:nvSpPr>
        <p:spPr>
          <a:xfrm>
            <a:off x="1409722" y="4883167"/>
            <a:ext cx="10620109" cy="4743222"/>
          </a:xfrm>
          <a:prstGeom prst="rect">
            <a:avLst/>
          </a:prstGeom>
        </p:spPr>
        <p:txBody>
          <a:bodyPr lIns="0" tIns="0" rIns="0" bIns="0" rtlCol="0" anchor="t">
            <a:spAutoFit/>
          </a:bodyPr>
          <a:lstStyle/>
          <a:p>
            <a:pPr>
              <a:lnSpc>
                <a:spcPts val="3149"/>
              </a:lnSpc>
            </a:pPr>
            <a:r>
              <a:rPr lang="en-US" sz="2350" b="1" dirty="0" err="1">
                <a:solidFill>
                  <a:srgbClr val="000066"/>
                </a:solidFill>
                <a:latin typeface="Raleway Italics"/>
              </a:rPr>
              <a:t>Adviestraject</a:t>
            </a:r>
            <a:r>
              <a:rPr lang="en-US" sz="2350" b="1" dirty="0">
                <a:solidFill>
                  <a:srgbClr val="000066"/>
                </a:solidFill>
                <a:latin typeface="Raleway Italics"/>
              </a:rPr>
              <a:t>:</a:t>
            </a:r>
          </a:p>
          <a:p>
            <a:pPr>
              <a:lnSpc>
                <a:spcPts val="3149"/>
              </a:lnSpc>
            </a:pPr>
            <a:endParaRPr lang="en-US" sz="2350" dirty="0">
              <a:solidFill>
                <a:srgbClr val="000066"/>
              </a:solidFill>
              <a:latin typeface="Raleway Italics"/>
            </a:endParaRPr>
          </a:p>
          <a:p>
            <a:pPr marL="453390" lvl="1" indent="-226695">
              <a:lnSpc>
                <a:spcPts val="3149"/>
              </a:lnSpc>
              <a:buFont typeface="Arial"/>
              <a:buChar char="•"/>
            </a:pPr>
            <a:r>
              <a:rPr lang="en-US" sz="2350" dirty="0">
                <a:solidFill>
                  <a:srgbClr val="000066"/>
                </a:solidFill>
                <a:latin typeface="Raleway"/>
              </a:rPr>
              <a:t>ODV-</a:t>
            </a:r>
            <a:r>
              <a:rPr lang="en-US" sz="2350" dirty="0" err="1">
                <a:solidFill>
                  <a:srgbClr val="000066"/>
                </a:solidFill>
                <a:latin typeface="Raleway"/>
              </a:rPr>
              <a:t>kapitaal</a:t>
            </a:r>
            <a:r>
              <a:rPr lang="en-US" sz="2350" dirty="0">
                <a:solidFill>
                  <a:srgbClr val="000066"/>
                </a:solidFill>
                <a:latin typeface="Raleway"/>
              </a:rPr>
              <a:t> </a:t>
            </a:r>
            <a:r>
              <a:rPr lang="en-US" sz="2350" dirty="0" err="1">
                <a:solidFill>
                  <a:srgbClr val="000066"/>
                </a:solidFill>
                <a:latin typeface="Raleway"/>
              </a:rPr>
              <a:t>overhevelen</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Doelbeleggen; </a:t>
            </a:r>
            <a:r>
              <a:rPr lang="en-US" sz="2350" dirty="0" err="1">
                <a:solidFill>
                  <a:srgbClr val="000066"/>
                </a:solidFill>
                <a:latin typeface="Raleway"/>
              </a:rPr>
              <a:t>uitkering</a:t>
            </a:r>
            <a:r>
              <a:rPr lang="en-US" sz="2350" dirty="0">
                <a:solidFill>
                  <a:srgbClr val="000066"/>
                </a:solidFill>
                <a:latin typeface="Raleway"/>
              </a:rPr>
              <a:t> met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looptijd</a:t>
            </a:r>
            <a:r>
              <a:rPr lang="en-US" sz="2350" dirty="0">
                <a:solidFill>
                  <a:srgbClr val="000066"/>
                </a:solidFill>
                <a:latin typeface="Raleway"/>
              </a:rPr>
              <a:t> van 31 </a:t>
            </a:r>
            <a:r>
              <a:rPr lang="en-US" sz="2350" dirty="0" err="1">
                <a:solidFill>
                  <a:srgbClr val="000066"/>
                </a:solidFill>
                <a:latin typeface="Raleway"/>
              </a:rPr>
              <a:t>jaar</a:t>
            </a:r>
            <a:r>
              <a:rPr lang="en-US" sz="2350" dirty="0">
                <a:solidFill>
                  <a:srgbClr val="000066"/>
                </a:solidFill>
                <a:latin typeface="Raleway"/>
              </a:rPr>
              <a:t>. Ook </a:t>
            </a:r>
            <a:r>
              <a:rPr lang="en-US" sz="2350" dirty="0" err="1">
                <a:solidFill>
                  <a:srgbClr val="000066"/>
                </a:solidFill>
                <a:latin typeface="Raleway"/>
              </a:rPr>
              <a:t>mogelijk</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het </a:t>
            </a:r>
            <a:r>
              <a:rPr lang="en-US" sz="2350" dirty="0" err="1">
                <a:solidFill>
                  <a:srgbClr val="000066"/>
                </a:solidFill>
                <a:latin typeface="Raleway"/>
              </a:rPr>
              <a:t>buitenland</a:t>
            </a:r>
            <a:r>
              <a:rPr lang="en-US" sz="2350" dirty="0">
                <a:solidFill>
                  <a:srgbClr val="000066"/>
                </a:solidFill>
                <a:latin typeface="Raleway"/>
              </a:rPr>
              <a:t>.</a:t>
            </a:r>
          </a:p>
          <a:p>
            <a:pPr marL="453390" lvl="1" indent="-226695">
              <a:lnSpc>
                <a:spcPts val="3149"/>
              </a:lnSpc>
              <a:buFont typeface="Arial"/>
              <a:buChar char="•"/>
            </a:pPr>
            <a:r>
              <a:rPr lang="en-US" sz="2350" dirty="0" err="1">
                <a:solidFill>
                  <a:srgbClr val="000066"/>
                </a:solidFill>
                <a:latin typeface="Raleway"/>
              </a:rPr>
              <a:t>Doelstelling</a:t>
            </a:r>
            <a:r>
              <a:rPr lang="en-US" sz="2350" dirty="0">
                <a:solidFill>
                  <a:srgbClr val="000066"/>
                </a:solidFill>
                <a:latin typeface="Raleway"/>
              </a:rPr>
              <a:t> </a:t>
            </a:r>
            <a:r>
              <a:rPr lang="en-US" sz="2350" dirty="0" err="1">
                <a:solidFill>
                  <a:srgbClr val="000066"/>
                </a:solidFill>
                <a:latin typeface="Raleway"/>
              </a:rPr>
              <a:t>na</a:t>
            </a:r>
            <a:r>
              <a:rPr lang="en-US" sz="2350" dirty="0">
                <a:solidFill>
                  <a:srgbClr val="000066"/>
                </a:solidFill>
                <a:latin typeface="Raleway"/>
              </a:rPr>
              <a:t> </a:t>
            </a:r>
            <a:r>
              <a:rPr lang="en-US" sz="2350" dirty="0" err="1">
                <a:solidFill>
                  <a:srgbClr val="000066"/>
                </a:solidFill>
                <a:latin typeface="Raleway"/>
              </a:rPr>
              <a:t>overlijden</a:t>
            </a:r>
            <a:r>
              <a:rPr lang="en-US" sz="2350" dirty="0">
                <a:solidFill>
                  <a:srgbClr val="000066"/>
                </a:solidFill>
                <a:latin typeface="Raleway"/>
              </a:rPr>
              <a:t> </a:t>
            </a:r>
            <a:r>
              <a:rPr lang="en-US" sz="2350" dirty="0" err="1">
                <a:solidFill>
                  <a:srgbClr val="000066"/>
                </a:solidFill>
                <a:latin typeface="Raleway"/>
              </a:rPr>
              <a:t>uitkering</a:t>
            </a:r>
            <a:r>
              <a:rPr lang="en-US" sz="2350" dirty="0">
                <a:solidFill>
                  <a:srgbClr val="000066"/>
                </a:solidFill>
                <a:latin typeface="Raleway"/>
              </a:rPr>
              <a:t> </a:t>
            </a:r>
            <a:r>
              <a:rPr lang="en-US" sz="2350" dirty="0" err="1">
                <a:solidFill>
                  <a:srgbClr val="000066"/>
                </a:solidFill>
                <a:latin typeface="Raleway"/>
              </a:rPr>
              <a:t>meteen</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de </a:t>
            </a:r>
            <a:r>
              <a:rPr lang="en-US" sz="2350" dirty="0" err="1">
                <a:solidFill>
                  <a:srgbClr val="000066"/>
                </a:solidFill>
                <a:latin typeface="Raleway"/>
              </a:rPr>
              <a:t>kinderen</a:t>
            </a:r>
            <a:endParaRPr lang="en-US" sz="2350" dirty="0">
              <a:solidFill>
                <a:srgbClr val="000066"/>
              </a:solidFill>
              <a:latin typeface="Raleway"/>
            </a:endParaRPr>
          </a:p>
          <a:p>
            <a:pPr>
              <a:lnSpc>
                <a:spcPts val="3149"/>
              </a:lnSpc>
            </a:pPr>
            <a:r>
              <a:rPr lang="en-US" sz="2350" dirty="0">
                <a:solidFill>
                  <a:srgbClr val="000066"/>
                </a:solidFill>
                <a:latin typeface="Raleway"/>
              </a:rPr>
              <a:t>      </a:t>
            </a:r>
            <a:r>
              <a:rPr lang="en-US" sz="2350" dirty="0" err="1">
                <a:solidFill>
                  <a:srgbClr val="000066"/>
                </a:solidFill>
                <a:latin typeface="Raleway"/>
              </a:rPr>
              <a:t>Voordelen</a:t>
            </a:r>
            <a:r>
              <a:rPr lang="en-US" sz="2350" dirty="0">
                <a:solidFill>
                  <a:srgbClr val="000066"/>
                </a:solidFill>
                <a:latin typeface="Raleway"/>
              </a:rPr>
              <a:t>:</a:t>
            </a:r>
          </a:p>
          <a:p>
            <a:pPr>
              <a:lnSpc>
                <a:spcPts val="3149"/>
              </a:lnSpc>
            </a:pPr>
            <a:r>
              <a:rPr lang="en-US" sz="2350" dirty="0">
                <a:solidFill>
                  <a:srgbClr val="000066"/>
                </a:solidFill>
                <a:latin typeface="Raleway"/>
              </a:rPr>
              <a:t>	- </a:t>
            </a:r>
            <a:r>
              <a:rPr lang="en-US" sz="2350" dirty="0" err="1">
                <a:solidFill>
                  <a:srgbClr val="000066"/>
                </a:solidFill>
                <a:latin typeface="Raleway"/>
              </a:rPr>
              <a:t>Kinderen</a:t>
            </a:r>
            <a:r>
              <a:rPr lang="en-US" sz="2350" dirty="0">
                <a:solidFill>
                  <a:srgbClr val="000066"/>
                </a:solidFill>
                <a:latin typeface="Raleway"/>
              </a:rPr>
              <a:t> </a:t>
            </a:r>
            <a:r>
              <a:rPr lang="en-US" sz="2350" dirty="0" err="1">
                <a:solidFill>
                  <a:srgbClr val="000066"/>
                </a:solidFill>
                <a:latin typeface="Raleway"/>
              </a:rPr>
              <a:t>krijgen</a:t>
            </a:r>
            <a:r>
              <a:rPr lang="en-US" sz="2350" dirty="0">
                <a:solidFill>
                  <a:srgbClr val="000066"/>
                </a:solidFill>
                <a:latin typeface="Raleway"/>
              </a:rPr>
              <a:t> </a:t>
            </a:r>
            <a:r>
              <a:rPr lang="en-US" sz="2350" dirty="0" err="1">
                <a:solidFill>
                  <a:srgbClr val="000066"/>
                </a:solidFill>
                <a:latin typeface="Raleway"/>
              </a:rPr>
              <a:t>niet</a:t>
            </a:r>
            <a:r>
              <a:rPr lang="en-US" sz="2350" dirty="0">
                <a:solidFill>
                  <a:srgbClr val="000066"/>
                </a:solidFill>
                <a:latin typeface="Raleway"/>
              </a:rPr>
              <a:t> in 1 x </a:t>
            </a:r>
            <a:r>
              <a:rPr lang="en-US" sz="2350" dirty="0" err="1">
                <a:solidFill>
                  <a:srgbClr val="000066"/>
                </a:solidFill>
                <a:latin typeface="Raleway"/>
              </a:rPr>
              <a:t>een</a:t>
            </a:r>
            <a:r>
              <a:rPr lang="en-US" sz="2350" dirty="0">
                <a:solidFill>
                  <a:srgbClr val="000066"/>
                </a:solidFill>
                <a:latin typeface="Raleway"/>
              </a:rPr>
              <a:t> </a:t>
            </a:r>
            <a:r>
              <a:rPr lang="en-US" sz="2350" dirty="0" err="1">
                <a:solidFill>
                  <a:srgbClr val="000066"/>
                </a:solidFill>
                <a:latin typeface="Raleway"/>
              </a:rPr>
              <a:t>groot</a:t>
            </a:r>
            <a:r>
              <a:rPr lang="en-US" sz="2350" dirty="0">
                <a:solidFill>
                  <a:srgbClr val="000066"/>
                </a:solidFill>
                <a:latin typeface="Raleway"/>
              </a:rPr>
              <a:t> </a:t>
            </a:r>
            <a:r>
              <a:rPr lang="en-US" sz="2350" dirty="0" err="1">
                <a:solidFill>
                  <a:srgbClr val="000066"/>
                </a:solidFill>
                <a:latin typeface="Raleway"/>
              </a:rPr>
              <a:t>vermogen</a:t>
            </a:r>
            <a:endParaRPr lang="en-US" sz="2350" dirty="0">
              <a:solidFill>
                <a:srgbClr val="000066"/>
              </a:solidFill>
              <a:latin typeface="Raleway"/>
            </a:endParaRPr>
          </a:p>
          <a:p>
            <a:pPr>
              <a:lnSpc>
                <a:spcPts val="3149"/>
              </a:lnSpc>
            </a:pPr>
            <a:r>
              <a:rPr lang="en-US" sz="2350" dirty="0">
                <a:solidFill>
                  <a:srgbClr val="000066"/>
                </a:solidFill>
                <a:latin typeface="Raleway"/>
              </a:rPr>
              <a:t>	- </a:t>
            </a:r>
            <a:r>
              <a:rPr lang="en-US" sz="2350" dirty="0" err="1">
                <a:solidFill>
                  <a:srgbClr val="000066"/>
                </a:solidFill>
                <a:latin typeface="Raleway"/>
              </a:rPr>
              <a:t>Uitkering</a:t>
            </a:r>
            <a:r>
              <a:rPr lang="en-US" sz="2350" dirty="0">
                <a:solidFill>
                  <a:srgbClr val="000066"/>
                </a:solidFill>
                <a:latin typeface="Raleway"/>
              </a:rPr>
              <a:t> is </a:t>
            </a:r>
            <a:r>
              <a:rPr lang="en-US" sz="2350" dirty="0" err="1">
                <a:solidFill>
                  <a:srgbClr val="000066"/>
                </a:solidFill>
                <a:latin typeface="Raleway"/>
              </a:rPr>
              <a:t>vrij</a:t>
            </a:r>
            <a:r>
              <a:rPr lang="en-US" sz="2350" dirty="0">
                <a:solidFill>
                  <a:srgbClr val="000066"/>
                </a:solidFill>
                <a:latin typeface="Raleway"/>
              </a:rPr>
              <a:t> van </a:t>
            </a:r>
            <a:r>
              <a:rPr lang="en-US" sz="2350" dirty="0" err="1">
                <a:solidFill>
                  <a:srgbClr val="000066"/>
                </a:solidFill>
                <a:latin typeface="Raleway"/>
              </a:rPr>
              <a:t>erfbelasting</a:t>
            </a:r>
            <a:r>
              <a:rPr lang="en-US" sz="2350" dirty="0">
                <a:solidFill>
                  <a:srgbClr val="000066"/>
                </a:solidFill>
                <a:latin typeface="Raleway"/>
              </a:rPr>
              <a:t> (indirect </a:t>
            </a:r>
            <a:r>
              <a:rPr lang="en-US" sz="2350" dirty="0" err="1">
                <a:solidFill>
                  <a:srgbClr val="000066"/>
                </a:solidFill>
                <a:latin typeface="Raleway"/>
              </a:rPr>
              <a:t>besparing</a:t>
            </a:r>
            <a:r>
              <a:rPr lang="en-US" sz="2350" dirty="0">
                <a:solidFill>
                  <a:srgbClr val="000066"/>
                </a:solidFill>
                <a:latin typeface="Raleway"/>
              </a:rPr>
              <a:t> van 20%)</a:t>
            </a:r>
          </a:p>
          <a:p>
            <a:pPr>
              <a:lnSpc>
                <a:spcPts val="3149"/>
              </a:lnSpc>
            </a:pPr>
            <a:r>
              <a:rPr lang="en-US" sz="2350" dirty="0">
                <a:solidFill>
                  <a:srgbClr val="000066"/>
                </a:solidFill>
                <a:latin typeface="Raleway"/>
              </a:rPr>
              <a:t>	- </a:t>
            </a:r>
            <a:r>
              <a:rPr lang="en-US" sz="2350" dirty="0" err="1">
                <a:solidFill>
                  <a:srgbClr val="000066"/>
                </a:solidFill>
                <a:latin typeface="Raleway"/>
              </a:rPr>
              <a:t>Kinderen</a:t>
            </a:r>
            <a:r>
              <a:rPr lang="en-US" sz="2350" dirty="0">
                <a:solidFill>
                  <a:srgbClr val="000066"/>
                </a:solidFill>
                <a:latin typeface="Raleway"/>
              </a:rPr>
              <a:t> </a:t>
            </a:r>
            <a:r>
              <a:rPr lang="en-US" sz="2350" dirty="0" err="1">
                <a:solidFill>
                  <a:srgbClr val="000066"/>
                </a:solidFill>
                <a:latin typeface="Raleway"/>
              </a:rPr>
              <a:t>hebben</a:t>
            </a:r>
            <a:r>
              <a:rPr lang="en-US" sz="2350" dirty="0">
                <a:solidFill>
                  <a:srgbClr val="000066"/>
                </a:solidFill>
                <a:latin typeface="Raleway"/>
              </a:rPr>
              <a:t> (</a:t>
            </a:r>
            <a:r>
              <a:rPr lang="en-US" sz="2350" dirty="0" err="1">
                <a:solidFill>
                  <a:srgbClr val="000066"/>
                </a:solidFill>
                <a:latin typeface="Raleway"/>
              </a:rPr>
              <a:t>waarschijnlijk</a:t>
            </a:r>
            <a:r>
              <a:rPr lang="en-US" sz="2350" dirty="0">
                <a:solidFill>
                  <a:srgbClr val="000066"/>
                </a:solidFill>
                <a:latin typeface="Raleway"/>
              </a:rPr>
              <a:t>) lager IB-</a:t>
            </a:r>
            <a:r>
              <a:rPr lang="en-US" sz="2350" dirty="0" err="1">
                <a:solidFill>
                  <a:srgbClr val="000066"/>
                </a:solidFill>
                <a:latin typeface="Raleway"/>
              </a:rPr>
              <a:t>tarief</a:t>
            </a:r>
            <a:endParaRPr lang="en-US" sz="2350" dirty="0">
              <a:solidFill>
                <a:srgbClr val="000066"/>
              </a:solidFill>
              <a:latin typeface="Raleway"/>
            </a:endParaRPr>
          </a:p>
          <a:p>
            <a:pPr marL="342900" indent="-342900">
              <a:lnSpc>
                <a:spcPts val="3149"/>
              </a:lnSpc>
              <a:buFont typeface="Arial" panose="020B0604020202020204" pitchFamily="34" charset="0"/>
              <a:buChar char="•"/>
            </a:pPr>
            <a:r>
              <a:rPr lang="en-US" sz="2350" dirty="0" err="1">
                <a:solidFill>
                  <a:srgbClr val="000066"/>
                </a:solidFill>
                <a:latin typeface="Raleway"/>
              </a:rPr>
              <a:t>Hoeft</a:t>
            </a:r>
            <a:r>
              <a:rPr lang="en-US" sz="2350" dirty="0">
                <a:solidFill>
                  <a:srgbClr val="000066"/>
                </a:solidFill>
                <a:latin typeface="Raleway"/>
              </a:rPr>
              <a:t> </a:t>
            </a:r>
            <a:r>
              <a:rPr lang="en-US" sz="2350" dirty="0" err="1">
                <a:solidFill>
                  <a:srgbClr val="000066"/>
                </a:solidFill>
                <a:latin typeface="Raleway"/>
              </a:rPr>
              <a:t>geen</a:t>
            </a:r>
            <a:r>
              <a:rPr lang="en-US" sz="2350" dirty="0">
                <a:solidFill>
                  <a:srgbClr val="000066"/>
                </a:solidFill>
                <a:latin typeface="Raleway"/>
              </a:rPr>
              <a:t> </a:t>
            </a:r>
            <a:r>
              <a:rPr lang="en-US" sz="2350" dirty="0" err="1">
                <a:solidFill>
                  <a:srgbClr val="000066"/>
                </a:solidFill>
                <a:latin typeface="Raleway"/>
              </a:rPr>
              <a:t>definitieve</a:t>
            </a:r>
            <a:r>
              <a:rPr lang="en-US" sz="2350" dirty="0">
                <a:solidFill>
                  <a:srgbClr val="000066"/>
                </a:solidFill>
                <a:latin typeface="Raleway"/>
              </a:rPr>
              <a:t> </a:t>
            </a:r>
            <a:r>
              <a:rPr lang="en-US" sz="2350" dirty="0" err="1">
                <a:solidFill>
                  <a:srgbClr val="000066"/>
                </a:solidFill>
                <a:latin typeface="Raleway"/>
              </a:rPr>
              <a:t>keuze</a:t>
            </a:r>
            <a:r>
              <a:rPr lang="en-US" sz="2350" dirty="0">
                <a:solidFill>
                  <a:srgbClr val="000066"/>
                </a:solidFill>
                <a:latin typeface="Raleway"/>
              </a:rPr>
              <a:t> te </a:t>
            </a:r>
            <a:r>
              <a:rPr lang="en-US" sz="2350" dirty="0" err="1">
                <a:solidFill>
                  <a:srgbClr val="000066"/>
                </a:solidFill>
                <a:latin typeface="Raleway"/>
              </a:rPr>
              <a:t>zijn</a:t>
            </a:r>
            <a:r>
              <a:rPr lang="en-US" sz="2350" dirty="0">
                <a:solidFill>
                  <a:srgbClr val="000066"/>
                </a:solidFill>
                <a:latin typeface="Raleway"/>
              </a:rPr>
              <a:t>; </a:t>
            </a:r>
            <a:r>
              <a:rPr lang="en-US" sz="2350" dirty="0" err="1">
                <a:solidFill>
                  <a:srgbClr val="000066"/>
                </a:solidFill>
                <a:latin typeface="Raleway"/>
              </a:rPr>
              <a:t>looptijd</a:t>
            </a:r>
            <a:r>
              <a:rPr lang="en-US" sz="2350" dirty="0">
                <a:solidFill>
                  <a:srgbClr val="000066"/>
                </a:solidFill>
                <a:latin typeface="Raleway"/>
              </a:rPr>
              <a:t> </a:t>
            </a:r>
            <a:r>
              <a:rPr lang="en-US" sz="2350" dirty="0" err="1">
                <a:solidFill>
                  <a:srgbClr val="000066"/>
                </a:solidFill>
                <a:latin typeface="Raleway"/>
              </a:rPr>
              <a:t>kan</a:t>
            </a:r>
            <a:r>
              <a:rPr lang="en-US" sz="2350" dirty="0">
                <a:solidFill>
                  <a:srgbClr val="000066"/>
                </a:solidFill>
                <a:latin typeface="Raleway"/>
              </a:rPr>
              <a:t> </a:t>
            </a:r>
            <a:r>
              <a:rPr lang="en-US" sz="2350" dirty="0" err="1">
                <a:solidFill>
                  <a:srgbClr val="000066"/>
                </a:solidFill>
                <a:latin typeface="Raleway"/>
              </a:rPr>
              <a:t>naar</a:t>
            </a:r>
            <a:r>
              <a:rPr lang="en-US" sz="2350" dirty="0">
                <a:solidFill>
                  <a:srgbClr val="000066"/>
                </a:solidFill>
                <a:latin typeface="Raleway"/>
              </a:rPr>
              <a:t> </a:t>
            </a:r>
            <a:r>
              <a:rPr lang="en-US" sz="2350" dirty="0" err="1">
                <a:solidFill>
                  <a:srgbClr val="000066"/>
                </a:solidFill>
                <a:latin typeface="Raleway"/>
              </a:rPr>
              <a:t>behoefte</a:t>
            </a:r>
            <a:r>
              <a:rPr lang="en-US" sz="2350" dirty="0">
                <a:solidFill>
                  <a:srgbClr val="000066"/>
                </a:solidFill>
                <a:latin typeface="Raleway"/>
              </a:rPr>
              <a:t> </a:t>
            </a:r>
            <a:r>
              <a:rPr lang="en-US" sz="2350" dirty="0" err="1">
                <a:solidFill>
                  <a:srgbClr val="000066"/>
                </a:solidFill>
                <a:latin typeface="Raleway"/>
              </a:rPr>
              <a:t>worden</a:t>
            </a:r>
            <a:r>
              <a:rPr lang="en-US" sz="2350" dirty="0">
                <a:solidFill>
                  <a:srgbClr val="000066"/>
                </a:solidFill>
                <a:latin typeface="Raleway"/>
              </a:rPr>
              <a:t> </a:t>
            </a:r>
            <a:r>
              <a:rPr lang="en-US" sz="2350" dirty="0" err="1">
                <a:solidFill>
                  <a:srgbClr val="000066"/>
                </a:solidFill>
                <a:latin typeface="Raleway"/>
              </a:rPr>
              <a:t>aangepast</a:t>
            </a:r>
            <a:endParaRPr lang="en-US" sz="2350" dirty="0">
              <a:solidFill>
                <a:srgbClr val="000066"/>
              </a:solidFill>
              <a:latin typeface="Raleway"/>
            </a:endParaRPr>
          </a:p>
          <a:p>
            <a:pPr>
              <a:lnSpc>
                <a:spcPts val="3149"/>
              </a:lnSpc>
            </a:pPr>
            <a:endParaRPr lang="en-US" sz="2350" b="1" dirty="0">
              <a:solidFill>
                <a:srgbClr val="000066"/>
              </a:solidFill>
              <a:latin typeface="Raleway Italics"/>
            </a:endParaRPr>
          </a:p>
        </p:txBody>
      </p:sp>
      <p:sp>
        <p:nvSpPr>
          <p:cNvPr id="4" name="Freeform 12">
            <a:extLst>
              <a:ext uri="{FF2B5EF4-FFF2-40B4-BE49-F238E27FC236}">
                <a16:creationId xmlns="" xmlns:a16="http://schemas.microsoft.com/office/drawing/2014/main" id="{FCEE4347-8FDA-4B45-E714-97E37CC70277}"/>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5" name="Picture 4" descr="Doelbeleggen | Belegd door professionals">
            <a:extLst>
              <a:ext uri="{FF2B5EF4-FFF2-40B4-BE49-F238E27FC236}">
                <a16:creationId xmlns="" xmlns:a16="http://schemas.microsoft.com/office/drawing/2014/main" id="{3FC6AC4B-DAB3-0631-C6C1-176DEC25D2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partners Vermogensbeheer Ontvangt 5 Sterren Van Finner.nl">
            <a:extLst>
              <a:ext uri="{FF2B5EF4-FFF2-40B4-BE49-F238E27FC236}">
                <a16:creationId xmlns="" xmlns:a16="http://schemas.microsoft.com/office/drawing/2014/main" id="{CE59D697-D7BD-B628-ED91-FB0DB6122B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tekst, Lettertype, logo, symbool&#10;&#10;Automatisch gegenereerde beschrijving">
            <a:extLst>
              <a:ext uri="{FF2B5EF4-FFF2-40B4-BE49-F238E27FC236}">
                <a16:creationId xmlns="" xmlns:a16="http://schemas.microsoft.com/office/drawing/2014/main" id="{90E38E27-4287-77E5-4AEA-61C18A42D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Tree>
    <p:extLst>
      <p:ext uri="{BB962C8B-B14F-4D97-AF65-F5344CB8AC3E}">
        <p14:creationId xmlns:p14="http://schemas.microsoft.com/office/powerpoint/2010/main" val="32816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36642E0-D01C-7546-BED6-A359022B9641}"/>
            </a:ext>
          </a:extLst>
        </p:cNvPr>
        <p:cNvGrpSpPr/>
        <p:nvPr/>
      </p:nvGrpSpPr>
      <p:grpSpPr>
        <a:xfrm>
          <a:off x="0" y="0"/>
          <a:ext cx="0" cy="0"/>
          <a:chOff x="0" y="0"/>
          <a:chExt cx="0" cy="0"/>
        </a:xfrm>
      </p:grpSpPr>
      <p:grpSp>
        <p:nvGrpSpPr>
          <p:cNvPr id="2" name="Group 2">
            <a:extLst>
              <a:ext uri="{FF2B5EF4-FFF2-40B4-BE49-F238E27FC236}">
                <a16:creationId xmlns="" xmlns:a16="http://schemas.microsoft.com/office/drawing/2014/main" id="{A6DD5E4B-E4D4-2044-08D0-3CBF837014A0}"/>
              </a:ext>
            </a:extLst>
          </p:cNvPr>
          <p:cNvGrpSpPr/>
          <p:nvPr/>
        </p:nvGrpSpPr>
        <p:grpSpPr>
          <a:xfrm>
            <a:off x="-914037" y="-20757"/>
            <a:ext cx="19517795" cy="10818803"/>
            <a:chOff x="0" y="0"/>
            <a:chExt cx="26023726" cy="14425071"/>
          </a:xfrm>
        </p:grpSpPr>
        <p:pic>
          <p:nvPicPr>
            <p:cNvPr id="3" name="Picture 3">
              <a:extLst>
                <a:ext uri="{FF2B5EF4-FFF2-40B4-BE49-F238E27FC236}">
                  <a16:creationId xmlns="" xmlns:a16="http://schemas.microsoft.com/office/drawing/2014/main" id="{AB1EB8DF-A466-FF36-3352-1F6D6CA4A673}"/>
                </a:ext>
              </a:extLst>
            </p:cNvPr>
            <p:cNvPicPr>
              <a:picLocks noChangeAspect="1"/>
            </p:cNvPicPr>
            <p:nvPr/>
          </p:nvPicPr>
          <p:blipFill>
            <a:blip r:embed="rId2"/>
            <a:srcRect l="14847" r="14847"/>
            <a:stretch>
              <a:fillRect/>
            </a:stretch>
          </p:blipFill>
          <p:spPr>
            <a:xfrm>
              <a:off x="0" y="0"/>
              <a:ext cx="26023726" cy="14425071"/>
            </a:xfrm>
            <a:prstGeom prst="rect">
              <a:avLst/>
            </a:prstGeom>
          </p:spPr>
        </p:pic>
      </p:grpSp>
      <p:sp>
        <p:nvSpPr>
          <p:cNvPr id="5" name="Titel 1">
            <a:extLst>
              <a:ext uri="{FF2B5EF4-FFF2-40B4-BE49-F238E27FC236}">
                <a16:creationId xmlns="" xmlns:a16="http://schemas.microsoft.com/office/drawing/2014/main" id="{FFF0F7AA-ED03-BFEB-84D3-33812DFD77AE}"/>
              </a:ext>
            </a:extLst>
          </p:cNvPr>
          <p:cNvSpPr txBox="1">
            <a:spLocks/>
          </p:cNvSpPr>
          <p:nvPr/>
        </p:nvSpPr>
        <p:spPr>
          <a:xfrm>
            <a:off x="704849" y="3370028"/>
            <a:ext cx="16878302" cy="113757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rgbClr val="002060"/>
                </a:solidFill>
                <a:latin typeface="Raleway" panose="020B0503030101060003" pitchFamily="34" charset="0"/>
              </a:rPr>
              <a:t>Hartelijk dank voor de aandacht!</a:t>
            </a:r>
          </a:p>
        </p:txBody>
      </p:sp>
      <p:sp>
        <p:nvSpPr>
          <p:cNvPr id="10" name="Tekstvak 9">
            <a:extLst>
              <a:ext uri="{FF2B5EF4-FFF2-40B4-BE49-F238E27FC236}">
                <a16:creationId xmlns="" xmlns:a16="http://schemas.microsoft.com/office/drawing/2014/main" id="{551778F9-7881-D5F3-B0F9-68E93A80C875}"/>
              </a:ext>
            </a:extLst>
          </p:cNvPr>
          <p:cNvSpPr txBox="1"/>
          <p:nvPr/>
        </p:nvSpPr>
        <p:spPr>
          <a:xfrm>
            <a:off x="4327316" y="4605836"/>
            <a:ext cx="9633368" cy="1575047"/>
          </a:xfrm>
          <a:prstGeom prst="rect">
            <a:avLst/>
          </a:prstGeom>
          <a:noFill/>
        </p:spPr>
        <p:txBody>
          <a:bodyPr wrap="square">
            <a:spAutoFit/>
          </a:bodyPr>
          <a:lstStyle/>
          <a:p>
            <a:pPr algn="ctr">
              <a:lnSpc>
                <a:spcPts val="3962"/>
              </a:lnSpc>
            </a:pPr>
            <a:r>
              <a:rPr lang="en-US" sz="2350" dirty="0" err="1">
                <a:solidFill>
                  <a:srgbClr val="000666"/>
                </a:solidFill>
                <a:latin typeface="Raleway"/>
              </a:rPr>
              <a:t>Heeft</a:t>
            </a:r>
            <a:r>
              <a:rPr lang="en-US" sz="2350" dirty="0">
                <a:solidFill>
                  <a:srgbClr val="000666"/>
                </a:solidFill>
                <a:latin typeface="Raleway"/>
              </a:rPr>
              <a:t> u </a:t>
            </a:r>
            <a:r>
              <a:rPr lang="en-US" sz="2350" dirty="0" err="1">
                <a:solidFill>
                  <a:srgbClr val="000666"/>
                </a:solidFill>
                <a:latin typeface="Raleway"/>
              </a:rPr>
              <a:t>nog</a:t>
            </a:r>
            <a:r>
              <a:rPr lang="en-US" sz="2350" dirty="0">
                <a:solidFill>
                  <a:srgbClr val="000666"/>
                </a:solidFill>
                <a:latin typeface="Raleway"/>
              </a:rPr>
              <a:t> </a:t>
            </a:r>
            <a:r>
              <a:rPr lang="en-US" sz="2350" dirty="0" err="1">
                <a:solidFill>
                  <a:srgbClr val="000666"/>
                </a:solidFill>
                <a:latin typeface="Raleway"/>
              </a:rPr>
              <a:t>vragen</a:t>
            </a:r>
            <a:r>
              <a:rPr lang="en-US" sz="2350" dirty="0">
                <a:solidFill>
                  <a:srgbClr val="000666"/>
                </a:solidFill>
                <a:latin typeface="Raleway"/>
              </a:rPr>
              <a:t> of wilt u </a:t>
            </a:r>
            <a:r>
              <a:rPr lang="en-US" sz="2350" dirty="0" err="1">
                <a:solidFill>
                  <a:srgbClr val="000666"/>
                </a:solidFill>
                <a:latin typeface="Raleway"/>
              </a:rPr>
              <a:t>een</a:t>
            </a:r>
            <a:r>
              <a:rPr lang="en-US" sz="2350" dirty="0">
                <a:solidFill>
                  <a:srgbClr val="000666"/>
                </a:solidFill>
                <a:latin typeface="Raleway"/>
              </a:rPr>
              <a:t> </a:t>
            </a:r>
            <a:r>
              <a:rPr lang="en-US" sz="2350" dirty="0" err="1">
                <a:solidFill>
                  <a:srgbClr val="000666"/>
                </a:solidFill>
                <a:latin typeface="Raleway"/>
              </a:rPr>
              <a:t>praktijkcasus</a:t>
            </a:r>
            <a:r>
              <a:rPr lang="en-US" sz="2350" dirty="0">
                <a:solidFill>
                  <a:srgbClr val="000666"/>
                </a:solidFill>
                <a:latin typeface="Raleway"/>
              </a:rPr>
              <a:t> </a:t>
            </a:r>
            <a:r>
              <a:rPr lang="en-US" sz="2350" dirty="0" err="1">
                <a:solidFill>
                  <a:srgbClr val="000666"/>
                </a:solidFill>
                <a:latin typeface="Raleway"/>
              </a:rPr>
              <a:t>voorleggen</a:t>
            </a:r>
            <a:r>
              <a:rPr lang="en-US" sz="2350" dirty="0">
                <a:solidFill>
                  <a:srgbClr val="000666"/>
                </a:solidFill>
                <a:latin typeface="Raleway"/>
              </a:rPr>
              <a:t>:</a:t>
            </a:r>
          </a:p>
          <a:p>
            <a:pPr algn="ctr">
              <a:lnSpc>
                <a:spcPts val="3962"/>
              </a:lnSpc>
            </a:pPr>
            <a:endParaRPr lang="en-US" sz="2350" dirty="0">
              <a:solidFill>
                <a:srgbClr val="000666"/>
              </a:solidFill>
              <a:latin typeface="Raleway"/>
            </a:endParaRPr>
          </a:p>
          <a:p>
            <a:pPr algn="ctr">
              <a:lnSpc>
                <a:spcPts val="3962"/>
              </a:lnSpc>
              <a:spcBef>
                <a:spcPct val="0"/>
              </a:spcBef>
            </a:pPr>
            <a:r>
              <a:rPr lang="en-US" sz="2350" dirty="0">
                <a:solidFill>
                  <a:srgbClr val="000666"/>
                </a:solidFill>
                <a:latin typeface="Raleway"/>
              </a:rPr>
              <a:t>020 - 555 0055 of adviseur@doelbeleggen.nl</a:t>
            </a:r>
          </a:p>
        </p:txBody>
      </p:sp>
      <p:pic>
        <p:nvPicPr>
          <p:cNvPr id="14" name="Afbeelding 13">
            <a:extLst>
              <a:ext uri="{FF2B5EF4-FFF2-40B4-BE49-F238E27FC236}">
                <a16:creationId xmlns="" xmlns:a16="http://schemas.microsoft.com/office/drawing/2014/main" id="{07651ED9-CB97-3A31-6A2F-C611925CF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316" y="1464353"/>
            <a:ext cx="9633368" cy="828470"/>
          </a:xfrm>
          <a:prstGeom prst="rect">
            <a:avLst/>
          </a:prstGeom>
        </p:spPr>
      </p:pic>
    </p:spTree>
    <p:extLst>
      <p:ext uri="{BB962C8B-B14F-4D97-AF65-F5344CB8AC3E}">
        <p14:creationId xmlns:p14="http://schemas.microsoft.com/office/powerpoint/2010/main" val="233318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6768" y="1164118"/>
            <a:ext cx="12339632" cy="857542"/>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grpSp>
        <p:nvGrpSpPr>
          <p:cNvPr id="9" name="Group 9"/>
          <p:cNvGrpSpPr/>
          <p:nvPr/>
        </p:nvGrpSpPr>
        <p:grpSpPr>
          <a:xfrm>
            <a:off x="13841983" y="-188664"/>
            <a:ext cx="4693328" cy="10664328"/>
            <a:chOff x="0" y="0"/>
            <a:chExt cx="6257771" cy="14219104"/>
          </a:xfrm>
        </p:grpSpPr>
        <p:pic>
          <p:nvPicPr>
            <p:cNvPr id="10" name="Picture 10"/>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3D2B215D-7478-1874-148B-D700AE69E935}"/>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6F91032-6B6B-B397-AA40-02C6D63D7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F9C63BED-D1B2-429F-8CAD-68C75A3B2151}"/>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BF3C771E-3F00-E884-9F1C-825E7158F3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D80B32D0-D573-341C-32ED-C29A1F90F2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A7B32249-3B47-FA91-33F3-2C6D745A1D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FC360D50-B4A5-B46F-AF4E-33A93B9664D3}"/>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15811346-1E17-5C05-B1D6-0EFA1441431A}"/>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7" name="Afbeelding 26" descr="Afbeelding met tekst, schermopname, Lettertype, nummer&#10;&#10;Automatisch gegenereerde beschrijving">
            <a:extLst>
              <a:ext uri="{FF2B5EF4-FFF2-40B4-BE49-F238E27FC236}">
                <a16:creationId xmlns="" xmlns:a16="http://schemas.microsoft.com/office/drawing/2014/main" id="{14FE5882-CE57-6DD2-BF32-D902615A52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4" y="2208736"/>
            <a:ext cx="10060799" cy="7545600"/>
          </a:xfrm>
          <a:prstGeom prst="rect">
            <a:avLst/>
          </a:prstGeom>
        </p:spPr>
      </p:pic>
    </p:spTree>
    <p:extLst>
      <p:ext uri="{BB962C8B-B14F-4D97-AF65-F5344CB8AC3E}">
        <p14:creationId xmlns:p14="http://schemas.microsoft.com/office/powerpoint/2010/main" val="1481224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DB7B219-DCE4-0E12-251A-74B48EB68E9D}"/>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6E1697AB-984B-AACA-A2D8-42177B256087}"/>
              </a:ext>
            </a:extLst>
          </p:cNvPr>
          <p:cNvSpPr txBox="1"/>
          <p:nvPr/>
        </p:nvSpPr>
        <p:spPr>
          <a:xfrm>
            <a:off x="766768" y="1164118"/>
            <a:ext cx="12339632" cy="857542"/>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grpSp>
        <p:nvGrpSpPr>
          <p:cNvPr id="9" name="Group 9">
            <a:extLst>
              <a:ext uri="{FF2B5EF4-FFF2-40B4-BE49-F238E27FC236}">
                <a16:creationId xmlns="" xmlns:a16="http://schemas.microsoft.com/office/drawing/2014/main" id="{9E753C92-3C5C-59FB-EFCB-4A2A9595C98C}"/>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26D9793B-6380-0B22-310B-E02D32C9ECFD}"/>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593281F8-12A3-7666-4346-DBDB231A07E6}"/>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299F5DF8-9A0E-BE2D-F258-58A2254A2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18A740CC-8F8D-6B2C-F701-3FFDF2E3624C}"/>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58AC8F61-672E-7B61-1940-F6BA03572D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63C2273D-B3A0-918B-1B17-012F4827C2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1F590C08-6E19-BD7E-A627-B666DBCE42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3255F476-F4E7-CEDF-A65F-C2040BDEE9F2}"/>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56451F6E-44AF-47A9-A774-F070FE13E6E6}"/>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4" name="Afbeelding 3" descr="Afbeelding met tekst, schermopname, Lettertype, lijn&#10;&#10;Automatisch gegenereerde beschrijving">
            <a:extLst>
              <a:ext uri="{FF2B5EF4-FFF2-40B4-BE49-F238E27FC236}">
                <a16:creationId xmlns="" xmlns:a16="http://schemas.microsoft.com/office/drawing/2014/main" id="{D2EDF5F2-CC36-06A5-F89A-E5E5D1DDAF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4" y="2208736"/>
            <a:ext cx="10060799" cy="7545600"/>
          </a:xfrm>
          <a:prstGeom prst="rect">
            <a:avLst/>
          </a:prstGeom>
        </p:spPr>
      </p:pic>
    </p:spTree>
    <p:extLst>
      <p:ext uri="{BB962C8B-B14F-4D97-AF65-F5344CB8AC3E}">
        <p14:creationId xmlns:p14="http://schemas.microsoft.com/office/powerpoint/2010/main" val="242973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56A98DA-E26B-18A5-38E4-6531173DC5E3}"/>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A426CD31-3225-B0DE-604B-1964F0CA0C59}"/>
              </a:ext>
            </a:extLst>
          </p:cNvPr>
          <p:cNvSpPr txBox="1"/>
          <p:nvPr/>
        </p:nvSpPr>
        <p:spPr>
          <a:xfrm>
            <a:off x="766768" y="1164118"/>
            <a:ext cx="12339632" cy="857542"/>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grpSp>
        <p:nvGrpSpPr>
          <p:cNvPr id="9" name="Group 9">
            <a:extLst>
              <a:ext uri="{FF2B5EF4-FFF2-40B4-BE49-F238E27FC236}">
                <a16:creationId xmlns="" xmlns:a16="http://schemas.microsoft.com/office/drawing/2014/main" id="{CA5B34B3-01F1-7FD1-DB89-18DCB1541DB6}"/>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344C183E-8310-6A89-6C40-38DB905570B9}"/>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197D6E03-52D0-80CE-1CFF-9BFA90075058}"/>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47534DA2-849A-4D44-7029-1DC15EE5E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396703D1-9DC4-A13B-CF53-1716F06F71B7}"/>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9596FFC3-9CDE-955A-7C7D-5E36E0CF6A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4F390C42-5B24-691B-E1D2-263C29892B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B252E508-BBBE-8858-D600-386EDC2754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6104F9C8-AA9F-8BDA-BB1A-343CE6133A5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C3C55C58-6575-25B9-45F0-472A93A0F278}"/>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5" name="Afbeelding 4" descr="Afbeelding met tekst, schermopname, Lettertype, nummer&#10;&#10;Automatisch gegenereerde beschrijving">
            <a:extLst>
              <a:ext uri="{FF2B5EF4-FFF2-40B4-BE49-F238E27FC236}">
                <a16:creationId xmlns="" xmlns:a16="http://schemas.microsoft.com/office/drawing/2014/main" id="{66EB1894-393E-BD17-E7DF-6C804DF6DF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4" y="2208736"/>
            <a:ext cx="10060799" cy="7545600"/>
          </a:xfrm>
          <a:prstGeom prst="rect">
            <a:avLst/>
          </a:prstGeom>
        </p:spPr>
      </p:pic>
    </p:spTree>
    <p:extLst>
      <p:ext uri="{BB962C8B-B14F-4D97-AF65-F5344CB8AC3E}">
        <p14:creationId xmlns:p14="http://schemas.microsoft.com/office/powerpoint/2010/main" val="34301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915DC7-6869-6C0C-AAB2-612A4D0AB109}"/>
            </a:ext>
          </a:extLst>
        </p:cNvPr>
        <p:cNvGrpSpPr/>
        <p:nvPr/>
      </p:nvGrpSpPr>
      <p:grpSpPr>
        <a:xfrm>
          <a:off x="0" y="0"/>
          <a:ext cx="0" cy="0"/>
          <a:chOff x="0" y="0"/>
          <a:chExt cx="0" cy="0"/>
        </a:xfrm>
      </p:grpSpPr>
      <p:sp>
        <p:nvSpPr>
          <p:cNvPr id="3" name="TextBox 3">
            <a:extLst>
              <a:ext uri="{FF2B5EF4-FFF2-40B4-BE49-F238E27FC236}">
                <a16:creationId xmlns="" xmlns:a16="http://schemas.microsoft.com/office/drawing/2014/main" id="{715029E3-E95F-DBE0-63B6-FA472A3F6216}"/>
              </a:ext>
            </a:extLst>
          </p:cNvPr>
          <p:cNvSpPr txBox="1"/>
          <p:nvPr/>
        </p:nvSpPr>
        <p:spPr>
          <a:xfrm>
            <a:off x="766768" y="1164118"/>
            <a:ext cx="12339632" cy="857542"/>
          </a:xfrm>
          <a:prstGeom prst="rect">
            <a:avLst/>
          </a:prstGeom>
        </p:spPr>
        <p:txBody>
          <a:bodyPr lIns="0" tIns="0" rIns="0" bIns="0" rtlCol="0" anchor="t">
            <a:spAutoFit/>
          </a:bodyPr>
          <a:lstStyle/>
          <a:p>
            <a:pPr marL="0" lvl="0" indent="0">
              <a:lnSpc>
                <a:spcPts val="7840"/>
              </a:lnSpc>
            </a:pPr>
            <a:r>
              <a:rPr lang="en-US" sz="3600" dirty="0" err="1">
                <a:solidFill>
                  <a:srgbClr val="000666"/>
                </a:solidFill>
                <a:latin typeface="Raleway Bold"/>
              </a:rPr>
              <a:t>Marktonderzoek</a:t>
            </a:r>
            <a:r>
              <a:rPr lang="en-US" sz="3600" dirty="0">
                <a:solidFill>
                  <a:srgbClr val="000666"/>
                </a:solidFill>
                <a:latin typeface="Raleway Bold"/>
              </a:rPr>
              <a:t> Ipsos (2024)</a:t>
            </a:r>
          </a:p>
        </p:txBody>
      </p:sp>
      <p:grpSp>
        <p:nvGrpSpPr>
          <p:cNvPr id="9" name="Group 9">
            <a:extLst>
              <a:ext uri="{FF2B5EF4-FFF2-40B4-BE49-F238E27FC236}">
                <a16:creationId xmlns="" xmlns:a16="http://schemas.microsoft.com/office/drawing/2014/main" id="{AC3A5A25-4BEB-466D-54B7-96689C3667F5}"/>
              </a:ext>
            </a:extLst>
          </p:cNvPr>
          <p:cNvGrpSpPr/>
          <p:nvPr/>
        </p:nvGrpSpPr>
        <p:grpSpPr>
          <a:xfrm>
            <a:off x="13841983" y="-188664"/>
            <a:ext cx="4693328" cy="10664328"/>
            <a:chOff x="0" y="0"/>
            <a:chExt cx="6257771" cy="14219104"/>
          </a:xfrm>
        </p:grpSpPr>
        <p:pic>
          <p:nvPicPr>
            <p:cNvPr id="10" name="Picture 10">
              <a:extLst>
                <a:ext uri="{FF2B5EF4-FFF2-40B4-BE49-F238E27FC236}">
                  <a16:creationId xmlns="" xmlns:a16="http://schemas.microsoft.com/office/drawing/2014/main" id="{BBE00302-4378-6215-A6D9-C0AD8CB3D439}"/>
                </a:ext>
              </a:extLst>
            </p:cNvPr>
            <p:cNvPicPr>
              <a:picLocks noChangeAspect="1"/>
            </p:cNvPicPr>
            <p:nvPr/>
          </p:nvPicPr>
          <p:blipFill>
            <a:blip r:embed="rId2"/>
            <a:srcRect l="41424" r="41424"/>
            <a:stretch>
              <a:fillRect/>
            </a:stretch>
          </p:blipFill>
          <p:spPr>
            <a:xfrm>
              <a:off x="0" y="0"/>
              <a:ext cx="6257771" cy="14219104"/>
            </a:xfrm>
            <a:prstGeom prst="rect">
              <a:avLst/>
            </a:prstGeom>
          </p:spPr>
        </p:pic>
      </p:grpSp>
      <p:sp>
        <p:nvSpPr>
          <p:cNvPr id="8" name="Tekstvak 7">
            <a:extLst>
              <a:ext uri="{FF2B5EF4-FFF2-40B4-BE49-F238E27FC236}">
                <a16:creationId xmlns="" xmlns:a16="http://schemas.microsoft.com/office/drawing/2014/main" id="{F5CA03EF-4599-B56A-238E-FCF38763F1FA}"/>
              </a:ext>
            </a:extLst>
          </p:cNvPr>
          <p:cNvSpPr txBox="1"/>
          <p:nvPr/>
        </p:nvSpPr>
        <p:spPr>
          <a:xfrm>
            <a:off x="14790369" y="9335221"/>
            <a:ext cx="2961132" cy="646331"/>
          </a:xfrm>
          <a:prstGeom prst="rect">
            <a:avLst/>
          </a:prstGeom>
          <a:noFill/>
        </p:spPr>
        <p:txBody>
          <a:bodyPr wrap="none" rtlCol="0">
            <a:spAutoFit/>
          </a:bodyPr>
          <a:lstStyle/>
          <a:p>
            <a:r>
              <a:rPr lang="nl-NL">
                <a:solidFill>
                  <a:schemeClr val="bg1"/>
                </a:solidFill>
              </a:rPr>
              <a:t>Julian Schouwenaars CFP®</a:t>
            </a:r>
          </a:p>
          <a:p>
            <a:r>
              <a:rPr lang="nl-NL" i="1">
                <a:solidFill>
                  <a:schemeClr val="bg1"/>
                </a:solidFill>
              </a:rPr>
              <a:t>Business Partner Intermediair</a:t>
            </a:r>
          </a:p>
        </p:txBody>
      </p:sp>
      <p:pic>
        <p:nvPicPr>
          <p:cNvPr id="11" name="Afbeelding 10">
            <a:extLst>
              <a:ext uri="{FF2B5EF4-FFF2-40B4-BE49-F238E27FC236}">
                <a16:creationId xmlns="" xmlns:a16="http://schemas.microsoft.com/office/drawing/2014/main" id="{CC6BC0C2-6460-6C41-5841-5E1E13801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748" y="1019794"/>
            <a:ext cx="3356374" cy="288648"/>
          </a:xfrm>
          <a:prstGeom prst="rect">
            <a:avLst/>
          </a:prstGeom>
        </p:spPr>
      </p:pic>
      <p:sp>
        <p:nvSpPr>
          <p:cNvPr id="16" name="Freeform 12">
            <a:extLst>
              <a:ext uri="{FF2B5EF4-FFF2-40B4-BE49-F238E27FC236}">
                <a16:creationId xmlns="" xmlns:a16="http://schemas.microsoft.com/office/drawing/2014/main" id="{FAEDE5BE-A450-4EA6-1C0E-078FFE32302C}"/>
              </a:ext>
            </a:extLst>
          </p:cNvPr>
          <p:cNvSpPr/>
          <p:nvPr/>
        </p:nvSpPr>
        <p:spPr>
          <a:xfrm>
            <a:off x="15595807" y="3120002"/>
            <a:ext cx="1255395" cy="1255395"/>
          </a:xfrm>
          <a:custGeom>
            <a:avLst/>
            <a:gdLst/>
            <a:ahLst/>
            <a:cxnLst/>
            <a:rect l="l" t="t" r="r" b="b"/>
            <a:pathLst>
              <a:path w="1255395" h="1255395">
                <a:moveTo>
                  <a:pt x="0" y="0"/>
                </a:moveTo>
                <a:lnTo>
                  <a:pt x="1255395" y="0"/>
                </a:lnTo>
                <a:lnTo>
                  <a:pt x="1255395" y="1255395"/>
                </a:lnTo>
                <a:lnTo>
                  <a:pt x="0" y="1255395"/>
                </a:lnTo>
                <a:lnTo>
                  <a:pt x="0" y="0"/>
                </a:lnTo>
                <a:close/>
              </a:path>
            </a:pathLst>
          </a:custGeom>
          <a:blipFill>
            <a:blip r:embed="rId4"/>
            <a:stretch>
              <a:fillRect/>
            </a:stretch>
          </a:blipFill>
        </p:spPr>
        <p:txBody>
          <a:bodyPr/>
          <a:lstStyle/>
          <a:p>
            <a:endParaRPr lang="nl-NL" dirty="0"/>
          </a:p>
        </p:txBody>
      </p:sp>
      <p:pic>
        <p:nvPicPr>
          <p:cNvPr id="17" name="Picture 4" descr="Doelbeleggen | Belegd door professionals">
            <a:extLst>
              <a:ext uri="{FF2B5EF4-FFF2-40B4-BE49-F238E27FC236}">
                <a16:creationId xmlns="" xmlns:a16="http://schemas.microsoft.com/office/drawing/2014/main" id="{1B145421-7AC5-C676-8127-B5D957DA7C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805" y="6694671"/>
            <a:ext cx="1191409" cy="1486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partners Vermogensbeheer Ontvangt 5 Sterren Van Finner.nl">
            <a:extLst>
              <a:ext uri="{FF2B5EF4-FFF2-40B4-BE49-F238E27FC236}">
                <a16:creationId xmlns="" xmlns:a16="http://schemas.microsoft.com/office/drawing/2014/main" id="{ED6EE326-E990-CC4D-65B1-00AA69690F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681" y="4812773"/>
            <a:ext cx="1253925" cy="1444522"/>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tekst, Lettertype, logo, symbool&#10;&#10;Automatisch gegenereerde beschrijving">
            <a:extLst>
              <a:ext uri="{FF2B5EF4-FFF2-40B4-BE49-F238E27FC236}">
                <a16:creationId xmlns="" xmlns:a16="http://schemas.microsoft.com/office/drawing/2014/main" id="{74472F23-7EE5-99ED-7A6D-61AE9FC76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6427" y="1740986"/>
            <a:ext cx="1224435" cy="935501"/>
          </a:xfrm>
          <a:prstGeom prst="rect">
            <a:avLst/>
          </a:prstGeom>
        </p:spPr>
      </p:pic>
      <p:sp>
        <p:nvSpPr>
          <p:cNvPr id="13" name="Rectangle 1">
            <a:extLst>
              <a:ext uri="{FF2B5EF4-FFF2-40B4-BE49-F238E27FC236}">
                <a16:creationId xmlns="" xmlns:a16="http://schemas.microsoft.com/office/drawing/2014/main" id="{B757FCB9-4A80-2F37-A5A9-C38D56E7DA57}"/>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
            <a:extLst>
              <a:ext uri="{FF2B5EF4-FFF2-40B4-BE49-F238E27FC236}">
                <a16:creationId xmlns="" xmlns:a16="http://schemas.microsoft.com/office/drawing/2014/main" id="{740FD9B9-3D26-B91E-DD26-3D152D51A300}"/>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 name="Afbeelding 1" descr="Afbeelding met tekst, schermopname, Lettertype, nummer&#10;&#10;Automatisch gegenereerde beschrijving">
            <a:extLst>
              <a:ext uri="{FF2B5EF4-FFF2-40B4-BE49-F238E27FC236}">
                <a16:creationId xmlns="" xmlns:a16="http://schemas.microsoft.com/office/drawing/2014/main" id="{AA1D7963-B8C0-1858-6457-64C3955204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6185" y="2208736"/>
            <a:ext cx="10060798" cy="7545600"/>
          </a:xfrm>
          <a:prstGeom prst="rect">
            <a:avLst/>
          </a:prstGeom>
        </p:spPr>
      </p:pic>
    </p:spTree>
    <p:extLst>
      <p:ext uri="{BB962C8B-B14F-4D97-AF65-F5344CB8AC3E}">
        <p14:creationId xmlns:p14="http://schemas.microsoft.com/office/powerpoint/2010/main" val="1368780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D67AB8329AB48A35E15D4709019BD" ma:contentTypeVersion="12" ma:contentTypeDescription="Een nieuw document maken." ma:contentTypeScope="" ma:versionID="edddddef28d3e23b6a41a0411d54ddba">
  <xsd:schema xmlns:xsd="http://www.w3.org/2001/XMLSchema" xmlns:xs="http://www.w3.org/2001/XMLSchema" xmlns:p="http://schemas.microsoft.com/office/2006/metadata/properties" xmlns:ns2="bb527ce2-81fa-4df5-954e-3b0f32d5365f" xmlns:ns3="22b2423e-d89b-449d-a761-68665af4d9c1" targetNamespace="http://schemas.microsoft.com/office/2006/metadata/properties" ma:root="true" ma:fieldsID="93d8455c5ece8fd78458ac6dd791cc9a" ns2:_="" ns3:_="">
    <xsd:import namespace="bb527ce2-81fa-4df5-954e-3b0f32d5365f"/>
    <xsd:import namespace="22b2423e-d89b-449d-a761-68665af4d9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27ce2-81fa-4df5-954e-3b0f32d53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e849caf3-2457-4b41-a512-21873c751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b2423e-d89b-449d-a761-68665af4d9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daafe8-327d-4d35-ae33-8b9e8a859721}" ma:internalName="TaxCatchAll" ma:showField="CatchAllData" ma:web="22b2423e-d89b-449d-a761-68665af4d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b2423e-d89b-449d-a761-68665af4d9c1" xsi:nil="true"/>
    <lcf76f155ced4ddcb4097134ff3c332f xmlns="bb527ce2-81fa-4df5-954e-3b0f32d536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41E297-1717-42CE-BBEB-AF29EA57FC19}"/>
</file>

<file path=customXml/itemProps2.xml><?xml version="1.0" encoding="utf-8"?>
<ds:datastoreItem xmlns:ds="http://schemas.openxmlformats.org/officeDocument/2006/customXml" ds:itemID="{E8AE29A3-1467-4018-86F1-42313AFB740F}"/>
</file>

<file path=customXml/itemProps3.xml><?xml version="1.0" encoding="utf-8"?>
<ds:datastoreItem xmlns:ds="http://schemas.openxmlformats.org/officeDocument/2006/customXml" ds:itemID="{56947D51-9121-43AE-9942-85C84EB6BAFE}"/>
</file>

<file path=docProps/app.xml><?xml version="1.0" encoding="utf-8"?>
<Properties xmlns="http://schemas.openxmlformats.org/officeDocument/2006/extended-properties" xmlns:vt="http://schemas.openxmlformats.org/officeDocument/2006/docPropsVTypes">
  <TotalTime>1712</TotalTime>
  <Words>2827</Words>
  <Application>Microsoft Office PowerPoint</Application>
  <PresentationFormat>Aangepast</PresentationFormat>
  <Paragraphs>481</Paragraphs>
  <Slides>55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55</vt:i4>
      </vt:variant>
    </vt:vector>
  </HeadingPairs>
  <TitlesOfParts>
    <vt:vector size="62" baseType="lpstr">
      <vt:lpstr>Arial</vt:lpstr>
      <vt:lpstr>Raleway</vt:lpstr>
      <vt:lpstr>Aptos</vt:lpstr>
      <vt:lpstr>Raleway Bold</vt:lpstr>
      <vt:lpstr>Raleway Italics</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Doelbeleggen - FFP</dc:title>
  <dc:creator>Pieter van Deudekom</dc:creator>
  <cp:lastModifiedBy>Gebruiker</cp:lastModifiedBy>
  <cp:revision>32</cp:revision>
  <dcterms:created xsi:type="dcterms:W3CDTF">2006-08-16T00:00:00Z</dcterms:created>
  <dcterms:modified xsi:type="dcterms:W3CDTF">2025-04-01T07:12:32Z</dcterms:modified>
  <dc:identifier>DAFwS3WNMjg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0x01010080DD67AB8329AB48A35E15D4709019BD</vt:lpwstr>
  </property>
</Properties>
</file>