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8"/>
  </p:notesMasterIdLst>
  <p:sldIdLst>
    <p:sldId id="256" r:id="rId5"/>
    <p:sldId id="2169" r:id="rId6"/>
    <p:sldId id="2167" r:id="rId7"/>
    <p:sldId id="2177" r:id="rId8"/>
    <p:sldId id="2178" r:id="rId9"/>
    <p:sldId id="2176" r:id="rId10"/>
    <p:sldId id="2168" r:id="rId11"/>
    <p:sldId id="2179" r:id="rId12"/>
    <p:sldId id="2171" r:id="rId13"/>
    <p:sldId id="2180" r:id="rId14"/>
    <p:sldId id="2166" r:id="rId15"/>
    <p:sldId id="2181" r:id="rId16"/>
    <p:sldId id="2182" r:id="rId17"/>
    <p:sldId id="2183" r:id="rId18"/>
    <p:sldId id="1141" r:id="rId19"/>
    <p:sldId id="2165" r:id="rId20"/>
    <p:sldId id="2170" r:id="rId21"/>
    <p:sldId id="2172" r:id="rId22"/>
    <p:sldId id="2174" r:id="rId23"/>
    <p:sldId id="2184" r:id="rId24"/>
    <p:sldId id="2173" r:id="rId25"/>
    <p:sldId id="2164" r:id="rId26"/>
    <p:sldId id="2163" r:id="rId27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811F"/>
    <a:srgbClr val="E0E9F0"/>
    <a:srgbClr val="D6D6DC"/>
    <a:srgbClr val="D31150"/>
    <a:srgbClr val="7B67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690" autoAdjust="0"/>
    <p:restoredTop sz="89576" autoAdjust="0"/>
  </p:normalViewPr>
  <p:slideViewPr>
    <p:cSldViewPr snapToGrid="0" snapToObjects="1">
      <p:cViewPr varScale="1">
        <p:scale>
          <a:sx n="76" d="100"/>
          <a:sy n="76" d="100"/>
        </p:scale>
        <p:origin x="499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A01CE7-CAD6-BE4C-8E8A-79855B71CA95}" type="datetimeFigureOut">
              <a:rPr lang="nl-NL" smtClean="0"/>
              <a:t>26-3-2025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E4725F-89E0-7A43-B9CC-DC72D65D404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616513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78D042-B7C5-8E4D-53F2-E8A4AFD572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6F1C0D58-A800-8484-A9ED-790A815A77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F719638C-F3BA-511E-C0A0-D6E782DEF8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B6C6F70-5806-9C30-D352-1F4B97B8A24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AE9B3-8DA0-4A8F-A09F-5C2422A26463}" type="slidenum">
              <a:rPr lang="nl-NL" smtClean="0"/>
              <a:t>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292674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DE3BE5-BAD2-A475-4CE7-F16032E671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C7C5F46F-7908-F577-C036-71B55B132E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53C32698-47C9-32DB-34B9-7FC0FE8A6E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C4D9046-C096-394B-9648-C8D0D8744D6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AE9B3-8DA0-4A8F-A09F-5C2422A26463}" type="slidenum">
              <a:rPr lang="nl-NL" smtClean="0"/>
              <a:t>11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795302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D5B1B7-2CFE-8865-DC8D-F5E8AAE2F4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91067485-4F28-DD32-42F1-6A22447877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FCCDC89B-25E1-5CCB-5DD8-3676BF145A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2846C3F-1A2E-D9D6-5696-9EDA0E2F961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AE9B3-8DA0-4A8F-A09F-5C2422A26463}" type="slidenum">
              <a:rPr lang="nl-NL" smtClean="0"/>
              <a:t>12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471515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2F1506-F332-C7D8-0A51-B3039497DA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305CA363-FDE5-15C8-5B53-6CD6C2C380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119D58EC-178B-2CDF-C430-402AFAF65E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2877F0A-2B3C-CD87-77DC-3EB4468647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AE9B3-8DA0-4A8F-A09F-5C2422A26463}" type="slidenum">
              <a:rPr lang="nl-NL" smtClean="0"/>
              <a:t>13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353465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A0A00F-D727-3558-E5DB-AC43F08F18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EA3B5DCF-7E0D-9108-540B-2DDFA4E7EA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5F2B4F03-FA60-3B33-FD33-C7030F59EE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C766FAE-7123-C799-406E-B79AB66DE4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AE9B3-8DA0-4A8F-A09F-5C2422A26463}" type="slidenum">
              <a:rPr lang="nl-NL" smtClean="0"/>
              <a:t>14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866010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AE9B3-8DA0-4A8F-A09F-5C2422A26463}" type="slidenum">
              <a:rPr lang="nl-NL" smtClean="0"/>
              <a:t>15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497587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F27B13-ED50-235F-326E-BC8B1A203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CF4BD88A-392C-3337-BDBE-8E7FA9918D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0E331B66-FA62-3944-167A-61FE2A8896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9385A24-55D5-C076-9121-817B46ED92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AE9B3-8DA0-4A8F-A09F-5C2422A26463}" type="slidenum">
              <a:rPr lang="nl-NL" smtClean="0"/>
              <a:t>16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969589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087A8B-3754-9AE9-5764-826671258B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A150BFE0-3D49-20CD-8F52-4D2564C273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C2F39639-7062-19F7-B409-DF26CEFF00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9CEFC20-F14D-5B32-9CAA-AFC617A0F09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AE9B3-8DA0-4A8F-A09F-5C2422A26463}" type="slidenum">
              <a:rPr lang="nl-NL" smtClean="0"/>
              <a:t>17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552194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7D3617-C0BC-924D-F094-322F48B60D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F21BAE6-0618-E10A-68A6-44232B4D13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A9389A38-B695-7E79-7B74-80CE18AA65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C7810C1-C7F6-F26C-4E04-681E293894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AE9B3-8DA0-4A8F-A09F-5C2422A26463}" type="slidenum">
              <a:rPr lang="nl-NL" smtClean="0"/>
              <a:t>18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641834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2AC128-9BB0-5D88-D944-4C6D6DD54A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59668A59-F79A-DFF4-5949-44DEC35BFA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29322B9C-31BE-B6CB-3E99-DB6A5750C1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AEA7F13-5135-8C1C-3B97-406E5226AA0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AE9B3-8DA0-4A8F-A09F-5C2422A26463}" type="slidenum">
              <a:rPr lang="nl-NL" smtClean="0"/>
              <a:t>19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099740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94D889-F7C1-E454-213D-42794F06AB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BDC1C0A1-4918-BA39-DDC0-01FF19BC7A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9B79DD26-5A60-C070-C464-546F89D54E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4618AD2-DBD4-3F61-80AB-8694B9DA05D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AE9B3-8DA0-4A8F-A09F-5C2422A26463}" type="slidenum">
              <a:rPr lang="nl-NL" smtClean="0"/>
              <a:t>20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140311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58E23F-CD50-FA13-DD33-F2A1C6BB27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C0910E48-569E-EA1B-BD78-064F61384C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7EF0F9DB-0030-6F15-B112-ECC4B502EB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64C5FC6-27AD-CAD7-1BFF-7CBDC6F2E5C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AE9B3-8DA0-4A8F-A09F-5C2422A26463}" type="slidenum">
              <a:rPr lang="nl-NL" smtClean="0"/>
              <a:t>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207985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D7690C-9F7E-1213-6DAC-81AD702BA8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67891A4-2989-9803-DEA4-5A6E5E5454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2595E540-FA38-E490-2A0B-1F82A67B6F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85CB0E4-F218-ACC3-7971-3F8A561106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AE9B3-8DA0-4A8F-A09F-5C2422A26463}" type="slidenum">
              <a:rPr lang="nl-NL" smtClean="0"/>
              <a:t>21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899904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3FCC87-51E4-E0C3-D0F8-D92863AE30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FA255A7A-17E6-A679-D2C6-EB6643E6A1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371C511C-E6CA-F8B7-11D1-99387D45AF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17311AF-E671-8477-F34E-33F1FA345D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AE9B3-8DA0-4A8F-A09F-5C2422A26463}" type="slidenum">
              <a:rPr lang="nl-NL" smtClean="0"/>
              <a:t>22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35463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BA7C29-7266-6CBE-D462-0B06FFC0A1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28C0C533-3317-5410-589B-49751243E7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33065B8C-8802-9FD9-F906-38C1A505D4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D495D8F-E013-3D72-9390-F8B00EFD78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AE9B3-8DA0-4A8F-A09F-5C2422A26463}" type="slidenum">
              <a:rPr lang="nl-NL" smtClean="0"/>
              <a:t>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351235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645BF3-B873-E0D1-8B53-C0B0BB2D77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A6F292E4-DBCE-E1D1-821B-B05AB08790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96C2CEF4-F1BB-D8E6-4DBC-9FEFD1F213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980E404-1F58-71CE-FB53-D3739B6BF0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AE9B3-8DA0-4A8F-A09F-5C2422A26463}" type="slidenum">
              <a:rPr lang="nl-NL" smtClean="0"/>
              <a:t>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839472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1DBB07-FAD2-D889-0C39-363C38999E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A8C419E9-1A5A-A09A-3458-AB511A9B1E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B4E0E7EE-D70A-FF2E-F24D-A67E1A808E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6119F5A-3854-3510-6174-9F1852E2D7E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AE9B3-8DA0-4A8F-A09F-5C2422A26463}" type="slidenum">
              <a:rPr lang="nl-NL" smtClean="0"/>
              <a:t>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838312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B4CD3D-A4BA-04DD-CA82-DCFDA6A153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586BF109-A5D6-C328-9068-4EB6A47EC5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CC22BD8A-6C7F-265D-92F6-82985883EA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7CAEEFE-E88E-9A7B-D684-DDC4AF5C6A9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AE9B3-8DA0-4A8F-A09F-5C2422A26463}" type="slidenum">
              <a:rPr lang="nl-NL" smtClean="0"/>
              <a:t>7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456967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48722C-B0ED-10FA-2021-12F07ABEE0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55ED848D-CF91-B61B-01F4-71E0E894D7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3B68616C-E1EA-4A26-D7BB-31EEB6C940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73E3C6C-24B7-3A83-6B81-C9C4A82C8C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AE9B3-8DA0-4A8F-A09F-5C2422A26463}" type="slidenum">
              <a:rPr lang="nl-NL" smtClean="0"/>
              <a:t>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11762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0E1B22-2423-CEAC-1DE3-9DB35263F5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2FAF497E-D781-CD0E-CE9E-54BDBB28BD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C3AE51C1-A4B1-A67E-5719-62597FBC87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AE1A166-7A7D-A078-B1BC-E2DE52426B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AE9B3-8DA0-4A8F-A09F-5C2422A26463}" type="slidenum">
              <a:rPr lang="nl-NL" smtClean="0"/>
              <a:t>9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120209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4B95A7-7393-7583-273A-9EA18E7830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0801A6EE-58DD-53E8-32BA-A080D3DBCA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CE5AC6FD-5A1E-0A4A-4532-FC39A1EE17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FF421EE-64C7-8613-E5F2-11B5DEE8DE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AE9B3-8DA0-4A8F-A09F-5C2422A26463}" type="slidenum">
              <a:rPr lang="nl-NL" smtClean="0"/>
              <a:t>10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68210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95399" y="2140514"/>
            <a:ext cx="8870197" cy="757130"/>
          </a:xfrm>
        </p:spPr>
        <p:txBody>
          <a:bodyPr anchor="t" anchorCtr="0">
            <a:sp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295399" y="3031342"/>
            <a:ext cx="8870197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31C5C-B9BA-48A1-89CF-204E3074ABCF}" type="datetime1">
              <a:rPr lang="nl-NL" smtClean="0"/>
              <a:t>26-3-2025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32941-76EB-9C49-A017-5BA4A6A5E5A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94449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1E3FC-1A6B-4FDE-900F-EE2F09FAEC35}" type="datetime1">
              <a:rPr lang="nl-NL" smtClean="0"/>
              <a:t>26-3-2025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32941-76EB-9C49-A017-5BA4A6A5E5A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696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 userDrawn="1"/>
        </p:nvSpPr>
        <p:spPr>
          <a:xfrm>
            <a:off x="1416801" y="0"/>
            <a:ext cx="10775199" cy="6858000"/>
          </a:xfrm>
          <a:prstGeom prst="rect">
            <a:avLst/>
          </a:prstGeom>
          <a:solidFill>
            <a:srgbClr val="D311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797802" y="1300761"/>
            <a:ext cx="8870197" cy="757130"/>
          </a:xfrm>
        </p:spPr>
        <p:txBody>
          <a:bodyPr anchor="t" anchorCtr="0">
            <a:sp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797802" y="2191589"/>
            <a:ext cx="8870197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90F18-63DF-4C4C-87B8-D39E71B9E688}" type="datetime1">
              <a:rPr lang="nl-NL" smtClean="0"/>
              <a:t>26-3-2025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32941-76EB-9C49-A017-5BA4A6A5E5A1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Rechthoek 6"/>
          <p:cNvSpPr/>
          <p:nvPr userDrawn="1"/>
        </p:nvSpPr>
        <p:spPr>
          <a:xfrm>
            <a:off x="0" y="0"/>
            <a:ext cx="1416801" cy="6858000"/>
          </a:xfrm>
          <a:prstGeom prst="rect">
            <a:avLst/>
          </a:prstGeom>
          <a:solidFill>
            <a:srgbClr val="F081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295398" y="2123267"/>
            <a:ext cx="5181601" cy="4053695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629398" y="2123267"/>
            <a:ext cx="5181601" cy="4053695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D4124-E1F8-4611-A83A-0AB0E21FDFDC}" type="datetime1">
              <a:rPr lang="nl-NL" smtClean="0"/>
              <a:t>26-3-2025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32941-76EB-9C49-A017-5BA4A6A5E5A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085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F21F8-CD7A-49EC-88CD-C27D9847F4DD}" type="datetime1">
              <a:rPr lang="nl-NL" smtClean="0"/>
              <a:t>26-3-2025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32941-76EB-9C49-A017-5BA4A6A5E5A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46005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6902B-A3F5-4FE5-90B7-593D1DE2D46C}" type="datetime1">
              <a:rPr lang="nl-NL" smtClean="0"/>
              <a:t>26-3-2025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32941-76EB-9C49-A017-5BA4A6A5E5A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14282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+ k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 userDrawn="1"/>
        </p:nvSpPr>
        <p:spPr>
          <a:xfrm>
            <a:off x="5842861" y="1170122"/>
            <a:ext cx="5510939" cy="4788976"/>
          </a:xfrm>
          <a:prstGeom prst="rect">
            <a:avLst/>
          </a:prstGeom>
          <a:solidFill>
            <a:srgbClr val="7B6755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50951" y="1170122"/>
            <a:ext cx="4173456" cy="88727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982346" y="1340602"/>
            <a:ext cx="5253925" cy="4528386"/>
          </a:xfrm>
        </p:spPr>
        <p:txBody>
          <a:bodyPr>
            <a:normAutofit/>
          </a:bodyPr>
          <a:lstStyle>
            <a:lvl1pPr marL="0" indent="0">
              <a:buFont typeface="Arial" charset="0"/>
              <a:buNone/>
              <a:defRPr sz="2400"/>
            </a:lvl1pPr>
            <a:lvl2pPr marL="914400" indent="-457200">
              <a:buFont typeface="Arial" charset="0"/>
              <a:buChar char="•"/>
              <a:defRPr sz="2800"/>
            </a:lvl2pPr>
            <a:lvl3pPr marL="1257300" indent="-342900">
              <a:buFont typeface="Arial" charset="0"/>
              <a:buChar char="•"/>
              <a:defRPr sz="2400"/>
            </a:lvl3pPr>
            <a:lvl4pPr marL="1714500" indent="-342900">
              <a:buFont typeface="Arial" charset="0"/>
              <a:buChar char="•"/>
              <a:defRPr sz="2000"/>
            </a:lvl4pPr>
            <a:lvl5pPr marL="2171700" indent="-342900">
              <a:buFont typeface="Arial" charset="0"/>
              <a:buChar char="•"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250951" y="2340244"/>
            <a:ext cx="4173456" cy="35287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EEAAC-921D-47C3-BFE4-E1874858DFD0}" type="datetime1">
              <a:rPr lang="nl-NL" smtClean="0"/>
              <a:t>26-3-2025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32941-76EB-9C49-A017-5BA4A6A5E5A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11554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Afbeelding +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 userDrawn="1"/>
        </p:nvSpPr>
        <p:spPr>
          <a:xfrm>
            <a:off x="1" y="-2843"/>
            <a:ext cx="12191999" cy="68608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/>
          <p:cNvSpPr/>
          <p:nvPr userDrawn="1"/>
        </p:nvSpPr>
        <p:spPr>
          <a:xfrm>
            <a:off x="4587499" y="0"/>
            <a:ext cx="7604501" cy="6858000"/>
          </a:xfrm>
          <a:prstGeom prst="rect">
            <a:avLst/>
          </a:prstGeom>
          <a:solidFill>
            <a:srgbClr val="7B6755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226462" y="1170122"/>
            <a:ext cx="6110357" cy="88727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" y="-2842"/>
            <a:ext cx="4587498" cy="6860841"/>
          </a:xfrm>
        </p:spPr>
        <p:txBody>
          <a:bodyPr>
            <a:normAutofit/>
          </a:bodyPr>
          <a:lstStyle>
            <a:lvl1pPr marL="0" indent="0">
              <a:buFont typeface="Arial" charset="0"/>
              <a:buNone/>
              <a:defRPr sz="2400"/>
            </a:lvl1pPr>
            <a:lvl2pPr marL="914400" indent="-457200">
              <a:buFont typeface="Arial" charset="0"/>
              <a:buChar char="•"/>
              <a:defRPr sz="2800"/>
            </a:lvl2pPr>
            <a:lvl3pPr marL="1257300" indent="-342900">
              <a:buFont typeface="Arial" charset="0"/>
              <a:buChar char="•"/>
              <a:defRPr sz="2400"/>
            </a:lvl3pPr>
            <a:lvl4pPr marL="1714500" indent="-342900">
              <a:buFont typeface="Arial" charset="0"/>
              <a:buChar char="•"/>
              <a:defRPr sz="2000"/>
            </a:lvl4pPr>
            <a:lvl5pPr marL="2171700" indent="-342900">
              <a:buFont typeface="Arial" charset="0"/>
              <a:buChar char="•"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5226462" y="2340244"/>
            <a:ext cx="6110357" cy="35287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32941-76EB-9C49-A017-5BA4A6A5E5A1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it_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A64B7-96DB-46BC-BE9E-57D990CB85B8}" type="datetime1">
              <a:rPr lang="nl-NL" smtClean="0"/>
              <a:t>26-3-2025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32941-76EB-9C49-A017-5BA4A6A5E5A1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Rechthoek 6"/>
          <p:cNvSpPr/>
          <p:nvPr userDrawn="1"/>
        </p:nvSpPr>
        <p:spPr>
          <a:xfrm>
            <a:off x="1416801" y="0"/>
            <a:ext cx="10775199" cy="6858000"/>
          </a:xfrm>
          <a:prstGeom prst="rect">
            <a:avLst/>
          </a:prstGeom>
          <a:solidFill>
            <a:srgbClr val="D311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hthoek 11"/>
          <p:cNvSpPr/>
          <p:nvPr userDrawn="1"/>
        </p:nvSpPr>
        <p:spPr>
          <a:xfrm>
            <a:off x="0" y="0"/>
            <a:ext cx="1416801" cy="6858000"/>
          </a:xfrm>
          <a:prstGeom prst="rect">
            <a:avLst/>
          </a:prstGeom>
          <a:solidFill>
            <a:srgbClr val="F081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Ovaal 8"/>
          <p:cNvSpPr/>
          <p:nvPr userDrawn="1"/>
        </p:nvSpPr>
        <p:spPr>
          <a:xfrm>
            <a:off x="2270521" y="4796707"/>
            <a:ext cx="883390" cy="88339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141" y="5348407"/>
            <a:ext cx="2365139" cy="362655"/>
          </a:xfrm>
          <a:prstGeom prst="rect">
            <a:avLst/>
          </a:prstGeom>
        </p:spPr>
      </p:pic>
      <p:sp>
        <p:nvSpPr>
          <p:cNvPr id="11" name="Ovaal 10"/>
          <p:cNvSpPr/>
          <p:nvPr userDrawn="1"/>
        </p:nvSpPr>
        <p:spPr>
          <a:xfrm>
            <a:off x="991901" y="4796707"/>
            <a:ext cx="883390" cy="88339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07549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tif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 userDrawn="1"/>
        </p:nvSpPr>
        <p:spPr>
          <a:xfrm>
            <a:off x="0" y="6394841"/>
            <a:ext cx="12192000" cy="463159"/>
          </a:xfrm>
          <a:prstGeom prst="rect">
            <a:avLst/>
          </a:prstGeom>
          <a:solidFill>
            <a:srgbClr val="7B67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295399" y="1300761"/>
            <a:ext cx="10515600" cy="698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295399" y="2154263"/>
            <a:ext cx="10515600" cy="3890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2759989" y="6366417"/>
            <a:ext cx="19127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3A2539-E371-4527-B5B1-52A366210D06}" type="datetime1">
              <a:rPr lang="nl-NL" smtClean="0"/>
              <a:t>26-3-2025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804475" y="6356350"/>
            <a:ext cx="36885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599" y="6356350"/>
            <a:ext cx="32152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032941-76EB-9C49-A017-5BA4A6A5E5A1}" type="slidenum">
              <a:rPr lang="nl-NL" smtClean="0"/>
              <a:t>‹nr.›</a:t>
            </a:fld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791587" y="275407"/>
            <a:ext cx="2034280" cy="809474"/>
          </a:xfrm>
          <a:prstGeom prst="rect">
            <a:avLst/>
          </a:prstGeom>
        </p:spPr>
      </p:pic>
      <p:sp>
        <p:nvSpPr>
          <p:cNvPr id="9" name="Ovaal 8"/>
          <p:cNvSpPr/>
          <p:nvPr userDrawn="1"/>
        </p:nvSpPr>
        <p:spPr>
          <a:xfrm>
            <a:off x="1977852" y="6101784"/>
            <a:ext cx="535616" cy="53561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Ovaal 9"/>
          <p:cNvSpPr/>
          <p:nvPr userDrawn="1"/>
        </p:nvSpPr>
        <p:spPr>
          <a:xfrm>
            <a:off x="1224061" y="6101784"/>
            <a:ext cx="535616" cy="53561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97031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2" r:id="rId4"/>
    <p:sldLayoutId id="2147483654" r:id="rId5"/>
    <p:sldLayoutId id="2147483655" r:id="rId6"/>
    <p:sldLayoutId id="2147483656" r:id="rId7"/>
    <p:sldLayoutId id="2147483661" r:id="rId8"/>
    <p:sldLayoutId id="2147483659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mpact.nu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151BD297-AD24-3A99-4775-036DD51C8C4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09" t="17413" r="29662" b="11751"/>
          <a:stretch/>
        </p:blipFill>
        <p:spPr>
          <a:xfrm>
            <a:off x="-8374" y="-122018"/>
            <a:ext cx="12208748" cy="6871161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0C31A9BF-2DEB-CC2A-8765-1DFF6E5A9A90}"/>
              </a:ext>
            </a:extLst>
          </p:cNvPr>
          <p:cNvSpPr/>
          <p:nvPr/>
        </p:nvSpPr>
        <p:spPr>
          <a:xfrm>
            <a:off x="-16747" y="5964295"/>
            <a:ext cx="1823648" cy="928638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D3301D4-6B0A-0653-C311-3455927CCAB5}"/>
              </a:ext>
            </a:extLst>
          </p:cNvPr>
          <p:cNvSpPr/>
          <p:nvPr/>
        </p:nvSpPr>
        <p:spPr>
          <a:xfrm>
            <a:off x="-16747" y="-154914"/>
            <a:ext cx="2341622" cy="928637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DEF6C3-8DE4-1E1F-DCD3-ED704D4E7FF7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-16746" y="783771"/>
            <a:ext cx="2518788" cy="341644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nl-NL" sz="21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Rob Timmermans MFP</a:t>
            </a:r>
          </a:p>
          <a:p>
            <a:pPr lvl="0"/>
            <a:endParaRPr lang="nl-NL" sz="2000" i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nl-NL" sz="2000" dirty="0">
              <a:solidFill>
                <a:srgbClr val="00206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75DA34-F737-605C-C4DA-1DD46F87EBBF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502041" y="4635467"/>
            <a:ext cx="6973556" cy="519337"/>
          </a:xfrm>
          <a:solidFill>
            <a:srgbClr val="C00000"/>
          </a:solidFill>
          <a:ln>
            <a:solidFill>
              <a:srgbClr val="C00000"/>
            </a:solidFill>
          </a:ln>
        </p:spPr>
        <p:txBody>
          <a:bodyPr/>
          <a:lstStyle/>
          <a:p>
            <a:pPr lvl="0"/>
            <a:r>
              <a:rPr lang="nl-NL" sz="2800" b="1" dirty="0">
                <a:solidFill>
                  <a:schemeClr val="bg1"/>
                </a:solidFill>
                <a:latin typeface="Calibri"/>
              </a:rPr>
              <a:t>De voordelen van een breed financieel advies</a:t>
            </a:r>
            <a:endParaRPr lang="nl-NL" sz="28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About Argenta | Argenta">
            <a:extLst>
              <a:ext uri="{FF2B5EF4-FFF2-40B4-BE49-F238E27FC236}">
                <a16:creationId xmlns:a16="http://schemas.microsoft.com/office/drawing/2014/main" id="{1499AF51-8BCB-33F5-03B2-F8941D026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67" y="5964294"/>
            <a:ext cx="1661433" cy="784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pact - Homepage">
            <a:extLst>
              <a:ext uri="{FF2B5EF4-FFF2-40B4-BE49-F238E27FC236}">
                <a16:creationId xmlns:a16="http://schemas.microsoft.com/office/drawing/2014/main" id="{2CC79331-73F0-F7FC-F095-AF6608B13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67" y="161994"/>
            <a:ext cx="2171036" cy="621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39D38D-3441-59EC-A1BA-F94DF5CA4A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6F629E67-5E5E-B42E-7D9C-1B90B0B351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248" t="18168" r="45028" b="12381"/>
          <a:stretch/>
        </p:blipFill>
        <p:spPr>
          <a:xfrm>
            <a:off x="4042121" y="1933573"/>
            <a:ext cx="3762908" cy="3517798"/>
          </a:xfrm>
          <a:prstGeom prst="rect">
            <a:avLst/>
          </a:prstGeom>
        </p:spPr>
      </p:pic>
      <p:sp>
        <p:nvSpPr>
          <p:cNvPr id="11" name="Wolk 10">
            <a:extLst>
              <a:ext uri="{FF2B5EF4-FFF2-40B4-BE49-F238E27FC236}">
                <a16:creationId xmlns:a16="http://schemas.microsoft.com/office/drawing/2014/main" id="{84A16D84-EDAC-1765-65EA-7EE43E1E3311}"/>
              </a:ext>
            </a:extLst>
          </p:cNvPr>
          <p:cNvSpPr/>
          <p:nvPr/>
        </p:nvSpPr>
        <p:spPr>
          <a:xfrm>
            <a:off x="1135279" y="2880381"/>
            <a:ext cx="3090886" cy="1451920"/>
          </a:xfrm>
          <a:prstGeom prst="cloud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latin typeface="Comic Sans MS" panose="030F0702030302020204" pitchFamily="66" charset="0"/>
              </a:rPr>
              <a:t>Uitleg over de fiscale regels in de afgelopen decennia</a:t>
            </a:r>
          </a:p>
        </p:txBody>
      </p:sp>
      <p:sp>
        <p:nvSpPr>
          <p:cNvPr id="8" name="Ondertitel 2">
            <a:extLst>
              <a:ext uri="{FF2B5EF4-FFF2-40B4-BE49-F238E27FC236}">
                <a16:creationId xmlns:a16="http://schemas.microsoft.com/office/drawing/2014/main" id="{23D6DD3B-A7DB-ECE2-6608-0654ACCF40E9}"/>
              </a:ext>
            </a:extLst>
          </p:cNvPr>
          <p:cNvSpPr txBox="1">
            <a:spLocks/>
          </p:cNvSpPr>
          <p:nvPr/>
        </p:nvSpPr>
        <p:spPr>
          <a:xfrm>
            <a:off x="4042121" y="1075471"/>
            <a:ext cx="4924623" cy="486055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marR="36576" indent="0" algn="r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3000" kern="1200"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 sz="2400" b="1" dirty="0">
              <a:ln>
                <a:noFill/>
              </a:ln>
              <a:solidFill>
                <a:schemeClr val="tx1"/>
              </a:solidFill>
              <a:latin typeface="Calibri" panose="020F0502020204030204" pitchFamily="34" charset="0"/>
              <a:cs typeface="Calibri" pitchFamily="34" charset="0"/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3FBFB300-E5F7-EE7F-ABD8-1BB5C45E9A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8396" y="232457"/>
            <a:ext cx="9669039" cy="452432"/>
          </a:xfrm>
        </p:spPr>
        <p:txBody>
          <a:bodyPr>
            <a:noAutofit/>
          </a:bodyPr>
          <a:lstStyle/>
          <a:p>
            <a:r>
              <a:rPr lang="nl-NL" sz="3200" i="1" dirty="0"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“Waarover wil jouw klant advies van jou…?”</a:t>
            </a:r>
            <a:endParaRPr lang="nl-NL" sz="3200" i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Wolk 3">
            <a:extLst>
              <a:ext uri="{FF2B5EF4-FFF2-40B4-BE49-F238E27FC236}">
                <a16:creationId xmlns:a16="http://schemas.microsoft.com/office/drawing/2014/main" id="{9AFA8E2B-FF5B-79D7-75EE-FD45BADCA519}"/>
              </a:ext>
            </a:extLst>
          </p:cNvPr>
          <p:cNvSpPr/>
          <p:nvPr/>
        </p:nvSpPr>
        <p:spPr>
          <a:xfrm>
            <a:off x="2044658" y="4057966"/>
            <a:ext cx="2291024" cy="1386673"/>
          </a:xfrm>
          <a:prstGeom prst="cloud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latin typeface="Comic Sans MS" panose="030F0702030302020204" pitchFamily="66" charset="0"/>
              </a:rPr>
              <a:t>Alles goed geregeld hebben voor kinderen</a:t>
            </a:r>
          </a:p>
        </p:txBody>
      </p:sp>
      <p:sp>
        <p:nvSpPr>
          <p:cNvPr id="5" name="Wolk 4">
            <a:extLst>
              <a:ext uri="{FF2B5EF4-FFF2-40B4-BE49-F238E27FC236}">
                <a16:creationId xmlns:a16="http://schemas.microsoft.com/office/drawing/2014/main" id="{D1D494B2-E5A9-05FB-B675-C5520283EDDE}"/>
              </a:ext>
            </a:extLst>
          </p:cNvPr>
          <p:cNvSpPr/>
          <p:nvPr/>
        </p:nvSpPr>
        <p:spPr>
          <a:xfrm>
            <a:off x="3487096" y="789270"/>
            <a:ext cx="2998027" cy="1494686"/>
          </a:xfrm>
          <a:prstGeom prst="cloud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latin typeface="Comic Sans MS" panose="030F0702030302020204" pitchFamily="66" charset="0"/>
              </a:rPr>
              <a:t>Later voldoende inkomen en vermogen </a:t>
            </a:r>
          </a:p>
        </p:txBody>
      </p:sp>
      <p:sp>
        <p:nvSpPr>
          <p:cNvPr id="10" name="Wolk 9">
            <a:extLst>
              <a:ext uri="{FF2B5EF4-FFF2-40B4-BE49-F238E27FC236}">
                <a16:creationId xmlns:a16="http://schemas.microsoft.com/office/drawing/2014/main" id="{203B8A41-DF66-CF3C-40B6-BBA623B08D52}"/>
              </a:ext>
            </a:extLst>
          </p:cNvPr>
          <p:cNvSpPr/>
          <p:nvPr/>
        </p:nvSpPr>
        <p:spPr>
          <a:xfrm>
            <a:off x="1919752" y="1680219"/>
            <a:ext cx="2485321" cy="1386673"/>
          </a:xfrm>
          <a:prstGeom prst="cloud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latin typeface="Comic Sans MS" panose="030F0702030302020204" pitchFamily="66" charset="0"/>
              </a:rPr>
              <a:t>Betaalbare maandlasten, nu en straks</a:t>
            </a:r>
          </a:p>
        </p:txBody>
      </p:sp>
      <p:sp>
        <p:nvSpPr>
          <p:cNvPr id="12" name="Wolk 11">
            <a:extLst>
              <a:ext uri="{FF2B5EF4-FFF2-40B4-BE49-F238E27FC236}">
                <a16:creationId xmlns:a16="http://schemas.microsoft.com/office/drawing/2014/main" id="{3562B85B-28FC-736C-7D53-056D63CB5431}"/>
              </a:ext>
            </a:extLst>
          </p:cNvPr>
          <p:cNvSpPr/>
          <p:nvPr/>
        </p:nvSpPr>
        <p:spPr>
          <a:xfrm>
            <a:off x="7626821" y="4241169"/>
            <a:ext cx="2410094" cy="1386673"/>
          </a:xfrm>
          <a:prstGeom prst="cloud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latin typeface="Comic Sans MS" panose="030F0702030302020204" pitchFamily="66" charset="0"/>
              </a:rPr>
              <a:t>Een goed geïsoleerde woning. </a:t>
            </a:r>
          </a:p>
        </p:txBody>
      </p:sp>
      <p:sp>
        <p:nvSpPr>
          <p:cNvPr id="13" name="Wolk 12">
            <a:extLst>
              <a:ext uri="{FF2B5EF4-FFF2-40B4-BE49-F238E27FC236}">
                <a16:creationId xmlns:a16="http://schemas.microsoft.com/office/drawing/2014/main" id="{E3EA5B4F-17D8-414D-C804-7B5B29AC9764}"/>
              </a:ext>
            </a:extLst>
          </p:cNvPr>
          <p:cNvSpPr/>
          <p:nvPr/>
        </p:nvSpPr>
        <p:spPr>
          <a:xfrm>
            <a:off x="5772595" y="927950"/>
            <a:ext cx="2990486" cy="1386673"/>
          </a:xfrm>
          <a:prstGeom prst="cloud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latin typeface="Comic Sans MS" panose="030F0702030302020204" pitchFamily="66" charset="0"/>
              </a:rPr>
              <a:t>In de woning kunnen blijven wonen bij ziekte</a:t>
            </a:r>
          </a:p>
        </p:txBody>
      </p:sp>
      <p:sp>
        <p:nvSpPr>
          <p:cNvPr id="14" name="Wolk 13">
            <a:extLst>
              <a:ext uri="{FF2B5EF4-FFF2-40B4-BE49-F238E27FC236}">
                <a16:creationId xmlns:a16="http://schemas.microsoft.com/office/drawing/2014/main" id="{C12E380D-58DA-ABC0-2295-CD4E298D254C}"/>
              </a:ext>
            </a:extLst>
          </p:cNvPr>
          <p:cNvSpPr/>
          <p:nvPr/>
        </p:nvSpPr>
        <p:spPr>
          <a:xfrm>
            <a:off x="7626821" y="2975058"/>
            <a:ext cx="3275548" cy="1582695"/>
          </a:xfrm>
          <a:prstGeom prst="cloud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latin typeface="Comic Sans MS" panose="030F0702030302020204" pitchFamily="66" charset="0"/>
              </a:rPr>
              <a:t>Inzicht in de (totale) financiële situatie. </a:t>
            </a:r>
          </a:p>
        </p:txBody>
      </p:sp>
      <p:sp>
        <p:nvSpPr>
          <p:cNvPr id="6" name="Wolk 5">
            <a:extLst>
              <a:ext uri="{FF2B5EF4-FFF2-40B4-BE49-F238E27FC236}">
                <a16:creationId xmlns:a16="http://schemas.microsoft.com/office/drawing/2014/main" id="{57434A7B-8155-13EC-E8D1-B7923367D82E}"/>
              </a:ext>
            </a:extLst>
          </p:cNvPr>
          <p:cNvSpPr/>
          <p:nvPr/>
        </p:nvSpPr>
        <p:spPr>
          <a:xfrm>
            <a:off x="7517304" y="1814880"/>
            <a:ext cx="2898879" cy="152279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latin typeface="Comic Sans MS" panose="030F0702030302020204" pitchFamily="66" charset="0"/>
              </a:rPr>
              <a:t>Duidelijkheid over de gevolgen bij een relatiebreuk</a:t>
            </a:r>
          </a:p>
        </p:txBody>
      </p:sp>
      <p:sp>
        <p:nvSpPr>
          <p:cNvPr id="2" name="Pijl: gestreept rechts 1">
            <a:extLst>
              <a:ext uri="{FF2B5EF4-FFF2-40B4-BE49-F238E27FC236}">
                <a16:creationId xmlns:a16="http://schemas.microsoft.com/office/drawing/2014/main" id="{6885AD07-DAA1-D315-C109-139F77209D7E}"/>
              </a:ext>
            </a:extLst>
          </p:cNvPr>
          <p:cNvSpPr/>
          <p:nvPr/>
        </p:nvSpPr>
        <p:spPr>
          <a:xfrm>
            <a:off x="221064" y="3337673"/>
            <a:ext cx="834013" cy="486055"/>
          </a:xfrm>
          <a:prstGeom prst="stripedRightArrow">
            <a:avLst/>
          </a:prstGeom>
          <a:solidFill>
            <a:srgbClr val="002060"/>
          </a:solidFill>
          <a:ln>
            <a:solidFill>
              <a:srgbClr val="F081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Vermenigvuldigingsteken 14">
            <a:extLst>
              <a:ext uri="{FF2B5EF4-FFF2-40B4-BE49-F238E27FC236}">
                <a16:creationId xmlns:a16="http://schemas.microsoft.com/office/drawing/2014/main" id="{3EB62467-3E09-B8DD-5F43-12E96D7C551D}"/>
              </a:ext>
            </a:extLst>
          </p:cNvPr>
          <p:cNvSpPr/>
          <p:nvPr/>
        </p:nvSpPr>
        <p:spPr>
          <a:xfrm>
            <a:off x="2246265" y="1621286"/>
            <a:ext cx="1527350" cy="145192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Vermenigvuldigingsteken 16">
            <a:extLst>
              <a:ext uri="{FF2B5EF4-FFF2-40B4-BE49-F238E27FC236}">
                <a16:creationId xmlns:a16="http://schemas.microsoft.com/office/drawing/2014/main" id="{B2A209FD-2F3F-8D05-9480-8F5EC9BB4092}"/>
              </a:ext>
            </a:extLst>
          </p:cNvPr>
          <p:cNvSpPr/>
          <p:nvPr/>
        </p:nvSpPr>
        <p:spPr>
          <a:xfrm>
            <a:off x="8385217" y="3015744"/>
            <a:ext cx="1527350" cy="145192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Vermenigvuldigingsteken 17">
            <a:extLst>
              <a:ext uri="{FF2B5EF4-FFF2-40B4-BE49-F238E27FC236}">
                <a16:creationId xmlns:a16="http://schemas.microsoft.com/office/drawing/2014/main" id="{45A2B607-93E6-E38C-7952-39C171C40823}"/>
              </a:ext>
            </a:extLst>
          </p:cNvPr>
          <p:cNvSpPr/>
          <p:nvPr/>
        </p:nvSpPr>
        <p:spPr>
          <a:xfrm>
            <a:off x="8178617" y="4304416"/>
            <a:ext cx="1527350" cy="145192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Vermenigvuldigingsteken 18">
            <a:extLst>
              <a:ext uri="{FF2B5EF4-FFF2-40B4-BE49-F238E27FC236}">
                <a16:creationId xmlns:a16="http://schemas.microsoft.com/office/drawing/2014/main" id="{BBEA8448-4805-3CD4-31FE-F679D53688C4}"/>
              </a:ext>
            </a:extLst>
          </p:cNvPr>
          <p:cNvSpPr/>
          <p:nvPr/>
        </p:nvSpPr>
        <p:spPr>
          <a:xfrm>
            <a:off x="2460013" y="3957841"/>
            <a:ext cx="1527350" cy="145192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Vermenigvuldigingsteken 19">
            <a:extLst>
              <a:ext uri="{FF2B5EF4-FFF2-40B4-BE49-F238E27FC236}">
                <a16:creationId xmlns:a16="http://schemas.microsoft.com/office/drawing/2014/main" id="{A10320D3-4D57-C40F-593A-72B7A624C576}"/>
              </a:ext>
            </a:extLst>
          </p:cNvPr>
          <p:cNvSpPr/>
          <p:nvPr/>
        </p:nvSpPr>
        <p:spPr>
          <a:xfrm>
            <a:off x="8117788" y="1823634"/>
            <a:ext cx="1527350" cy="145192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Vermenigvuldigingsteken 20">
            <a:extLst>
              <a:ext uri="{FF2B5EF4-FFF2-40B4-BE49-F238E27FC236}">
                <a16:creationId xmlns:a16="http://schemas.microsoft.com/office/drawing/2014/main" id="{52DD4A1C-F860-BDBD-FB77-AD834AEE07D5}"/>
              </a:ext>
            </a:extLst>
          </p:cNvPr>
          <p:cNvSpPr/>
          <p:nvPr/>
        </p:nvSpPr>
        <p:spPr>
          <a:xfrm>
            <a:off x="6301079" y="847370"/>
            <a:ext cx="1527350" cy="145192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Vermenigvuldigingsteken 21">
            <a:extLst>
              <a:ext uri="{FF2B5EF4-FFF2-40B4-BE49-F238E27FC236}">
                <a16:creationId xmlns:a16="http://schemas.microsoft.com/office/drawing/2014/main" id="{99D5E534-2055-03A1-78DD-772B1D0825E7}"/>
              </a:ext>
            </a:extLst>
          </p:cNvPr>
          <p:cNvSpPr/>
          <p:nvPr/>
        </p:nvSpPr>
        <p:spPr>
          <a:xfrm>
            <a:off x="4136566" y="828380"/>
            <a:ext cx="1527350" cy="145192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Ondertitel 2">
            <a:extLst>
              <a:ext uri="{FF2B5EF4-FFF2-40B4-BE49-F238E27FC236}">
                <a16:creationId xmlns:a16="http://schemas.microsoft.com/office/drawing/2014/main" id="{0B371EB3-F368-A5DC-F6DD-132E648FD9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5596" y="5655152"/>
            <a:ext cx="11354637" cy="486055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nl-NL" sz="26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“Maar waar besteden adviseurs de meeste tijd aan in het hypotheekadviesproces?”</a:t>
            </a:r>
          </a:p>
        </p:txBody>
      </p:sp>
    </p:spTree>
    <p:extLst>
      <p:ext uri="{BB962C8B-B14F-4D97-AF65-F5344CB8AC3E}">
        <p14:creationId xmlns:p14="http://schemas.microsoft.com/office/powerpoint/2010/main" val="16221860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34AA3B-32B9-4DFF-B40F-1F03A5B9B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ndertitel 2">
            <a:extLst>
              <a:ext uri="{FF2B5EF4-FFF2-40B4-BE49-F238E27FC236}">
                <a16:creationId xmlns:a16="http://schemas.microsoft.com/office/drawing/2014/main" id="{8E37CDDE-A134-DD78-11FE-7918CCFBF094}"/>
              </a:ext>
            </a:extLst>
          </p:cNvPr>
          <p:cNvSpPr txBox="1">
            <a:spLocks/>
          </p:cNvSpPr>
          <p:nvPr/>
        </p:nvSpPr>
        <p:spPr>
          <a:xfrm>
            <a:off x="4042121" y="1127543"/>
            <a:ext cx="4924623" cy="486055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marR="36576" indent="0" algn="r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3000" kern="1200"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 sz="2400" b="1" dirty="0">
              <a:ln>
                <a:noFill/>
              </a:ln>
              <a:solidFill>
                <a:schemeClr val="tx1"/>
              </a:solidFill>
              <a:latin typeface="Calibri" panose="020F0502020204030204" pitchFamily="34" charset="0"/>
              <a:cs typeface="Calibri" pitchFamily="34" charset="0"/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40592A62-B1E3-4AAF-686F-0AB220C36F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6092" y="901327"/>
            <a:ext cx="9063613" cy="452432"/>
          </a:xfrm>
        </p:spPr>
        <p:txBody>
          <a:bodyPr>
            <a:noAutofit/>
          </a:bodyPr>
          <a:lstStyle/>
          <a:p>
            <a:r>
              <a:rPr lang="nl-NL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“Gelukkig zijn het altijd ‘anderen’ die risico’s lopen!”</a:t>
            </a:r>
            <a:endParaRPr lang="nl-NL" sz="3200" i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30F48F7-2C23-E2CC-10DE-ACEA8C63A2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76" t="17402" r="45767" b="12052"/>
          <a:stretch/>
        </p:blipFill>
        <p:spPr bwMode="auto">
          <a:xfrm>
            <a:off x="3336053" y="1579975"/>
            <a:ext cx="4710163" cy="48228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A4A8DCB5-B320-4A80-B292-82EF4A270967}"/>
              </a:ext>
            </a:extLst>
          </p:cNvPr>
          <p:cNvSpPr txBox="1">
            <a:spLocks/>
          </p:cNvSpPr>
          <p:nvPr/>
        </p:nvSpPr>
        <p:spPr>
          <a:xfrm rot="-720000">
            <a:off x="1846577" y="3518125"/>
            <a:ext cx="7640186" cy="53617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“Hoe bespreek jij de risico’s met jouw klant?”</a:t>
            </a:r>
          </a:p>
        </p:txBody>
      </p:sp>
    </p:spTree>
    <p:extLst>
      <p:ext uri="{BB962C8B-B14F-4D97-AF65-F5344CB8AC3E}">
        <p14:creationId xmlns:p14="http://schemas.microsoft.com/office/powerpoint/2010/main" val="1484320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F269F7-1034-36A6-EEE3-C29D0FD0E7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ndertitel 2">
            <a:extLst>
              <a:ext uri="{FF2B5EF4-FFF2-40B4-BE49-F238E27FC236}">
                <a16:creationId xmlns:a16="http://schemas.microsoft.com/office/drawing/2014/main" id="{574DE3EB-7FAA-BB9C-34C9-4A42B24BCC5F}"/>
              </a:ext>
            </a:extLst>
          </p:cNvPr>
          <p:cNvSpPr txBox="1">
            <a:spLocks/>
          </p:cNvSpPr>
          <p:nvPr/>
        </p:nvSpPr>
        <p:spPr>
          <a:xfrm>
            <a:off x="4042121" y="1127543"/>
            <a:ext cx="4924623" cy="486055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marR="36576" indent="0" algn="r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3000" kern="1200"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 sz="2400" b="1" dirty="0">
              <a:ln>
                <a:noFill/>
              </a:ln>
              <a:solidFill>
                <a:schemeClr val="tx1"/>
              </a:solidFill>
              <a:latin typeface="Calibri" panose="020F0502020204030204" pitchFamily="34" charset="0"/>
              <a:cs typeface="Calibri" pitchFamily="34" charset="0"/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C3642950-E7B0-3557-CEC7-7DD6D8A50A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75476" y="2279907"/>
            <a:ext cx="8444665" cy="829670"/>
          </a:xfrm>
        </p:spPr>
        <p:txBody>
          <a:bodyPr>
            <a:noAutofit/>
          </a:bodyPr>
          <a:lstStyle/>
          <a:p>
            <a:r>
              <a:rPr lang="nl-NL" sz="3200" i="1" dirty="0"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 “Wat zou jij geregeld willen hebben als …?”</a:t>
            </a:r>
            <a:br>
              <a:rPr lang="nl-NL" sz="3600" i="1" dirty="0"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nl-NL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CABECD-2C48-C238-D261-25547F67EABB}"/>
              </a:ext>
            </a:extLst>
          </p:cNvPr>
          <p:cNvSpPr txBox="1">
            <a:spLocks/>
          </p:cNvSpPr>
          <p:nvPr/>
        </p:nvSpPr>
        <p:spPr>
          <a:xfrm>
            <a:off x="2120122" y="1460959"/>
            <a:ext cx="8444665" cy="53541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Betrek de gevolgen op het </a:t>
            </a:r>
            <a:r>
              <a:rPr lang="nl-NL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leven</a:t>
            </a:r>
            <a:r>
              <a:rPr lang="nl-NL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van de klant!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01DB3D5-08A9-CFD7-FEC6-EA1BA62553BA}"/>
              </a:ext>
            </a:extLst>
          </p:cNvPr>
          <p:cNvSpPr txBox="1">
            <a:spLocks/>
          </p:cNvSpPr>
          <p:nvPr/>
        </p:nvSpPr>
        <p:spPr>
          <a:xfrm>
            <a:off x="4229763" y="4318101"/>
            <a:ext cx="6696744" cy="648073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marR="36576" indent="0" algn="r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3000" kern="1200"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 sz="3200" b="1" dirty="0">
              <a:ln>
                <a:noFill/>
              </a:ln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Pijl: rechts 5">
            <a:extLst>
              <a:ext uri="{FF2B5EF4-FFF2-40B4-BE49-F238E27FC236}">
                <a16:creationId xmlns:a16="http://schemas.microsoft.com/office/drawing/2014/main" id="{FABCDE75-52D0-44C8-207A-EFC4F04B318E}"/>
              </a:ext>
            </a:extLst>
          </p:cNvPr>
          <p:cNvSpPr/>
          <p:nvPr/>
        </p:nvSpPr>
        <p:spPr>
          <a:xfrm>
            <a:off x="1460141" y="4478243"/>
            <a:ext cx="499207" cy="327785"/>
          </a:xfrm>
          <a:prstGeom prst="rightArrow">
            <a:avLst/>
          </a:prstGeom>
          <a:solidFill>
            <a:srgbClr val="C00000"/>
          </a:solidFill>
          <a:ln>
            <a:solidFill>
              <a:srgbClr val="F081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F6FEA087-1BBD-8428-79B4-4D4023752520}"/>
              </a:ext>
            </a:extLst>
          </p:cNvPr>
          <p:cNvSpPr txBox="1"/>
          <p:nvPr/>
        </p:nvSpPr>
        <p:spPr>
          <a:xfrm>
            <a:off x="2120122" y="4349749"/>
            <a:ext cx="8300019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D31150"/>
            </a:solidFill>
          </a:ln>
        </p:spPr>
        <p:txBody>
          <a:bodyPr wrap="square" rtlCol="0">
            <a:spAutoFit/>
          </a:bodyPr>
          <a:lstStyle/>
          <a:p>
            <a:r>
              <a:rPr lang="nl-NL" sz="3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Advies: Gedragscode of besteedbaar inkomen…?</a:t>
            </a:r>
          </a:p>
        </p:txBody>
      </p:sp>
    </p:spTree>
    <p:extLst>
      <p:ext uri="{BB962C8B-B14F-4D97-AF65-F5344CB8AC3E}">
        <p14:creationId xmlns:p14="http://schemas.microsoft.com/office/powerpoint/2010/main" val="3250094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3F5979-3B71-21F5-A877-A11C6349DC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1108C6A-59C9-8F81-0FC6-5EC6CBA8639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330" t="17729" r="44533" b="11502"/>
          <a:stretch/>
        </p:blipFill>
        <p:spPr>
          <a:xfrm>
            <a:off x="2933699" y="1991451"/>
            <a:ext cx="4476260" cy="4439494"/>
          </a:xfrm>
          <a:prstGeom prst="rect">
            <a:avLst/>
          </a:prstGeom>
        </p:spPr>
      </p:pic>
      <p:sp>
        <p:nvSpPr>
          <p:cNvPr id="4" name="Tekstballon: ovaal 3">
            <a:extLst>
              <a:ext uri="{FF2B5EF4-FFF2-40B4-BE49-F238E27FC236}">
                <a16:creationId xmlns:a16="http://schemas.microsoft.com/office/drawing/2014/main" id="{F2E9D8D9-CB47-DE44-A968-F31D353C9B74}"/>
              </a:ext>
            </a:extLst>
          </p:cNvPr>
          <p:cNvSpPr/>
          <p:nvPr/>
        </p:nvSpPr>
        <p:spPr>
          <a:xfrm>
            <a:off x="5171829" y="427055"/>
            <a:ext cx="3585365" cy="1762703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200" i="1" dirty="0">
                <a:solidFill>
                  <a:srgbClr val="00206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“Stel dat jullie inkomen volgende maand met bruto 30% daalt…”</a:t>
            </a:r>
          </a:p>
        </p:txBody>
      </p:sp>
    </p:spTree>
    <p:extLst>
      <p:ext uri="{BB962C8B-B14F-4D97-AF65-F5344CB8AC3E}">
        <p14:creationId xmlns:p14="http://schemas.microsoft.com/office/powerpoint/2010/main" val="958569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C4F08A-28D0-7335-A261-408361AC17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73320CA6-B68B-CB1C-A42B-D1E5B29E28C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330" t="17289" r="44451" b="11942"/>
          <a:stretch/>
        </p:blipFill>
        <p:spPr>
          <a:xfrm>
            <a:off x="2933699" y="1976622"/>
            <a:ext cx="4500434" cy="4454324"/>
          </a:xfrm>
          <a:prstGeom prst="rect">
            <a:avLst/>
          </a:prstGeom>
        </p:spPr>
      </p:pic>
      <p:sp>
        <p:nvSpPr>
          <p:cNvPr id="8" name="Ondertitel 2">
            <a:extLst>
              <a:ext uri="{FF2B5EF4-FFF2-40B4-BE49-F238E27FC236}">
                <a16:creationId xmlns:a16="http://schemas.microsoft.com/office/drawing/2014/main" id="{1561F292-18A0-6885-EA2F-A21303262F05}"/>
              </a:ext>
            </a:extLst>
          </p:cNvPr>
          <p:cNvSpPr txBox="1">
            <a:spLocks/>
          </p:cNvSpPr>
          <p:nvPr/>
        </p:nvSpPr>
        <p:spPr>
          <a:xfrm>
            <a:off x="3357493" y="238470"/>
            <a:ext cx="6696744" cy="648073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marR="36576" indent="0" algn="r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3000" kern="1200"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 sz="3200" b="1" dirty="0">
              <a:ln>
                <a:noFill/>
              </a:ln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Tekstballon: ovaal 3">
            <a:extLst>
              <a:ext uri="{FF2B5EF4-FFF2-40B4-BE49-F238E27FC236}">
                <a16:creationId xmlns:a16="http://schemas.microsoft.com/office/drawing/2014/main" id="{95060426-5FFD-DF21-54E9-849E619D786A}"/>
              </a:ext>
            </a:extLst>
          </p:cNvPr>
          <p:cNvSpPr/>
          <p:nvPr/>
        </p:nvSpPr>
        <p:spPr>
          <a:xfrm>
            <a:off x="5784501" y="165797"/>
            <a:ext cx="4032738" cy="2215687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200" i="1" dirty="0">
                <a:solidFill>
                  <a:srgbClr val="00206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“Stel dat jullie volgende maand netto € 1.500 minder te besteden hebben…”</a:t>
            </a:r>
          </a:p>
        </p:txBody>
      </p:sp>
    </p:spTree>
    <p:extLst>
      <p:ext uri="{BB962C8B-B14F-4D97-AF65-F5344CB8AC3E}">
        <p14:creationId xmlns:p14="http://schemas.microsoft.com/office/powerpoint/2010/main" val="33234100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ndertitel 8">
            <a:extLst>
              <a:ext uri="{FF2B5EF4-FFF2-40B4-BE49-F238E27FC236}">
                <a16:creationId xmlns:a16="http://schemas.microsoft.com/office/drawing/2014/main" id="{A222E515-B426-4472-A4A4-7985D19A81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5400" y="1247861"/>
            <a:ext cx="10270253" cy="410065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nl-NL" sz="1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891" indent="-34289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Klanten denken in</a:t>
            </a: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800" u="sng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netto bedragen</a:t>
            </a:r>
            <a:r>
              <a:rPr lang="nl-NL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niet in bruto bedragen.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nl-NL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r>
              <a:rPr lang="nl-NL" sz="27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40%</a:t>
            </a:r>
            <a:r>
              <a:rPr lang="nl-NL" sz="27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van jouw klanten kunnen niet (snel) hoofdrekenen in percentages!</a:t>
            </a:r>
          </a:p>
          <a:p>
            <a:endParaRPr lang="nl-NL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F00FDB3-8427-DBEA-6289-05D6AB2C814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945" t="40206" r="56648" b="31282"/>
          <a:stretch/>
        </p:blipFill>
        <p:spPr>
          <a:xfrm>
            <a:off x="3687704" y="2017581"/>
            <a:ext cx="3737988" cy="2561217"/>
          </a:xfrm>
          <a:prstGeom prst="rect">
            <a:avLst/>
          </a:prstGeom>
        </p:spPr>
      </p:pic>
      <p:sp>
        <p:nvSpPr>
          <p:cNvPr id="8" name="Ondertitel 2"/>
          <p:cNvSpPr txBox="1">
            <a:spLocks/>
          </p:cNvSpPr>
          <p:nvPr/>
        </p:nvSpPr>
        <p:spPr>
          <a:xfrm>
            <a:off x="3357493" y="238470"/>
            <a:ext cx="6696744" cy="648073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marR="36576" indent="0" algn="r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3000" kern="1200"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 sz="3200" b="1" dirty="0">
              <a:ln>
                <a:noFill/>
              </a:ln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760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26AA15-B779-BA09-F216-D3421EC697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ndertitel 2">
            <a:extLst>
              <a:ext uri="{FF2B5EF4-FFF2-40B4-BE49-F238E27FC236}">
                <a16:creationId xmlns:a16="http://schemas.microsoft.com/office/drawing/2014/main" id="{B6158D50-6FF3-BC33-E37A-CBD1FE26ACA8}"/>
              </a:ext>
            </a:extLst>
          </p:cNvPr>
          <p:cNvSpPr txBox="1">
            <a:spLocks/>
          </p:cNvSpPr>
          <p:nvPr/>
        </p:nvSpPr>
        <p:spPr>
          <a:xfrm>
            <a:off x="4042121" y="1127543"/>
            <a:ext cx="4924623" cy="486055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marR="36576" indent="0" algn="r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3000" kern="1200"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 sz="2400" b="1" dirty="0">
              <a:ln>
                <a:noFill/>
              </a:ln>
              <a:solidFill>
                <a:schemeClr val="tx1"/>
              </a:solidFill>
              <a:latin typeface="Calibri" panose="020F0502020204030204" pitchFamily="34" charset="0"/>
              <a:cs typeface="Calibri" pitchFamily="34" charset="0"/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1F8504D7-76FF-818E-B783-4799A4A147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71607" y="900488"/>
            <a:ext cx="9669039" cy="452432"/>
          </a:xfrm>
        </p:spPr>
        <p:txBody>
          <a:bodyPr>
            <a:noAutofit/>
          </a:bodyPr>
          <a:lstStyle/>
          <a:p>
            <a:r>
              <a:rPr lang="nl-NL" sz="36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“Wat zijn de voordelen van holistisch advies…?”</a:t>
            </a:r>
            <a:endParaRPr lang="nl-NL" sz="3600" i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ndertitel 2">
            <a:extLst>
              <a:ext uri="{FF2B5EF4-FFF2-40B4-BE49-F238E27FC236}">
                <a16:creationId xmlns:a16="http://schemas.microsoft.com/office/drawing/2014/main" id="{020B1074-40AA-9036-2C2A-CFB18FB9D0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2188" y="1614437"/>
            <a:ext cx="9978013" cy="4503207"/>
          </a:xfrm>
        </p:spPr>
        <p:txBody>
          <a:bodyPr>
            <a:noAutofit/>
          </a:bodyPr>
          <a:lstStyle/>
          <a:p>
            <a:pPr marL="342900" lvl="0" indent="-342900">
              <a:spcAft>
                <a:spcPts val="500"/>
              </a:spcAft>
              <a:buClr>
                <a:srgbClr val="C00000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l-NL" kern="1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Verhoogde klanttevredenheid</a:t>
            </a:r>
            <a:r>
              <a:rPr lang="nl-NL" b="1" kern="1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nl-NL" kern="1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klanten waarderen proactief advies, ook na het afsluiten van de hypotheek.</a:t>
            </a:r>
          </a:p>
          <a:p>
            <a:pPr marL="342900" lvl="0" indent="-342900">
              <a:spcAft>
                <a:spcPts val="500"/>
              </a:spcAft>
              <a:buClr>
                <a:srgbClr val="C00000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l-NL" kern="1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Langdurigere klantrelaties</a:t>
            </a:r>
            <a:r>
              <a:rPr lang="nl-NL" b="1" kern="1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nl-NL" kern="1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klanten blijven langer verbonden aan de adviseur omdat het contact niet stopt na het afsluiten van de hypotheek.</a:t>
            </a:r>
          </a:p>
          <a:p>
            <a:pPr marL="342900" indent="-342900">
              <a:spcAft>
                <a:spcPts val="500"/>
              </a:spcAft>
              <a:buClr>
                <a:srgbClr val="C00000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l-NL" kern="1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Meer zekerheid voor je klanten</a:t>
            </a:r>
            <a:r>
              <a:rPr lang="nl-NL" b="1" kern="1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nl-NL" kern="1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klanten ervaren minder financiële stress als ze een totaaloverzicht van hun financiën hebben.</a:t>
            </a:r>
          </a:p>
          <a:p>
            <a:pPr marL="342900" indent="-342900">
              <a:spcAft>
                <a:spcPts val="500"/>
              </a:spcAft>
              <a:buClr>
                <a:srgbClr val="C00000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l-NL" kern="1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Cross-</a:t>
            </a:r>
            <a:r>
              <a:rPr lang="nl-NL" kern="100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selling</a:t>
            </a:r>
            <a:r>
              <a:rPr lang="nl-NL" kern="1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mogelijkheden</a:t>
            </a:r>
            <a:r>
              <a:rPr lang="nl-NL" b="1" kern="1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nl-NL" kern="1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kans om ook andere financiële diensten aan te bieden (pensioen, verzekeringen, beleggingen).</a:t>
            </a:r>
          </a:p>
          <a:p>
            <a:pPr lvl="1" algn="l"/>
            <a:endParaRPr lang="nl-NL" sz="1400" kern="100" dirty="0">
              <a:solidFill>
                <a:srgbClr val="00206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lvl="1" algn="l"/>
            <a:r>
              <a:rPr lang="nl-NL" sz="28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 holistisch advies onderscheid je je van jouw concurrenten!</a:t>
            </a:r>
          </a:p>
        </p:txBody>
      </p:sp>
    </p:spTree>
    <p:extLst>
      <p:ext uri="{BB962C8B-B14F-4D97-AF65-F5344CB8AC3E}">
        <p14:creationId xmlns:p14="http://schemas.microsoft.com/office/powerpoint/2010/main" val="2697475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F33D76-7AA0-5B76-330F-3DA846471C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ndertitel 2">
            <a:extLst>
              <a:ext uri="{FF2B5EF4-FFF2-40B4-BE49-F238E27FC236}">
                <a16:creationId xmlns:a16="http://schemas.microsoft.com/office/drawing/2014/main" id="{450D4E59-5AC4-2D11-2172-2BEA48370516}"/>
              </a:ext>
            </a:extLst>
          </p:cNvPr>
          <p:cNvSpPr txBox="1">
            <a:spLocks/>
          </p:cNvSpPr>
          <p:nvPr/>
        </p:nvSpPr>
        <p:spPr>
          <a:xfrm>
            <a:off x="4042121" y="1127543"/>
            <a:ext cx="4924623" cy="486055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marR="36576" indent="0" algn="r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3000" kern="1200"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 sz="2400" b="1" dirty="0">
              <a:ln>
                <a:noFill/>
              </a:ln>
              <a:solidFill>
                <a:schemeClr val="tx1"/>
              </a:solidFill>
              <a:latin typeface="Calibri" panose="020F0502020204030204" pitchFamily="34" charset="0"/>
              <a:cs typeface="Calibri" pitchFamily="34" charset="0"/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4D7EFC23-0C13-E8F7-F1D4-B015DCA1AE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24894" y="5278025"/>
            <a:ext cx="7742211" cy="452432"/>
          </a:xfrm>
        </p:spPr>
        <p:txBody>
          <a:bodyPr>
            <a:noAutofit/>
          </a:bodyPr>
          <a:lstStyle/>
          <a:p>
            <a:r>
              <a:rPr lang="nl-NL" sz="3200" i="1" dirty="0"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“Daar heb ik toch allemaal geen tijd voor…”</a:t>
            </a:r>
            <a:endParaRPr lang="nl-NL" sz="3200" i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9739D474-C2EF-6A8A-ACE5-F8D68F2201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741" t="18342" r="44577" b="11581"/>
          <a:stretch/>
        </p:blipFill>
        <p:spPr bwMode="auto">
          <a:xfrm>
            <a:off x="3584747" y="508560"/>
            <a:ext cx="4584563" cy="45541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506039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FD46BD-2BE9-6708-9837-8E6567DB9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ndertitel 2">
            <a:extLst>
              <a:ext uri="{FF2B5EF4-FFF2-40B4-BE49-F238E27FC236}">
                <a16:creationId xmlns:a16="http://schemas.microsoft.com/office/drawing/2014/main" id="{5C659A02-7684-53A0-1930-EA80E27717DF}"/>
              </a:ext>
            </a:extLst>
          </p:cNvPr>
          <p:cNvSpPr txBox="1">
            <a:spLocks/>
          </p:cNvSpPr>
          <p:nvPr/>
        </p:nvSpPr>
        <p:spPr>
          <a:xfrm>
            <a:off x="4042121" y="1127543"/>
            <a:ext cx="4924623" cy="486055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marR="36576" indent="0" algn="r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3000" kern="1200"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 sz="2400" b="1" dirty="0">
              <a:ln>
                <a:noFill/>
              </a:ln>
              <a:solidFill>
                <a:schemeClr val="tx1"/>
              </a:solidFill>
              <a:latin typeface="Calibri" panose="020F0502020204030204" pitchFamily="34" charset="0"/>
              <a:cs typeface="Calibri" pitchFamily="34" charset="0"/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4C911436-F815-AE60-DA9B-238F9B75C0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4062" y="5278025"/>
            <a:ext cx="10621107" cy="452432"/>
          </a:xfrm>
        </p:spPr>
        <p:txBody>
          <a:bodyPr>
            <a:noAutofit/>
          </a:bodyPr>
          <a:lstStyle/>
          <a:p>
            <a:pPr algn="ctr"/>
            <a:r>
              <a:rPr lang="nl-NL" sz="3200" i="1" dirty="0"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“Wat is ervoor nodig om uit jouw comfortzone te stappen…?”</a:t>
            </a:r>
            <a:endParaRPr lang="nl-NL" sz="3200" i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413BAD8-AF82-28D1-C6DE-5CC03387E1C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577" t="17875" r="44780" b="11356"/>
          <a:stretch/>
        </p:blipFill>
        <p:spPr>
          <a:xfrm>
            <a:off x="3627455" y="506059"/>
            <a:ext cx="4585131" cy="460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196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18948F-2975-C4A6-7897-149E38A098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ndertitel 2">
            <a:extLst>
              <a:ext uri="{FF2B5EF4-FFF2-40B4-BE49-F238E27FC236}">
                <a16:creationId xmlns:a16="http://schemas.microsoft.com/office/drawing/2014/main" id="{DE743536-F0D3-7009-BDB3-23F746B37F30}"/>
              </a:ext>
            </a:extLst>
          </p:cNvPr>
          <p:cNvSpPr txBox="1">
            <a:spLocks/>
          </p:cNvSpPr>
          <p:nvPr/>
        </p:nvSpPr>
        <p:spPr>
          <a:xfrm>
            <a:off x="4042121" y="1268220"/>
            <a:ext cx="4924623" cy="486055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marR="36576" indent="0" algn="r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3000" kern="1200"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 sz="2400" b="1" dirty="0">
              <a:ln>
                <a:noFill/>
              </a:ln>
              <a:solidFill>
                <a:schemeClr val="tx1"/>
              </a:solidFill>
              <a:latin typeface="Calibri" panose="020F0502020204030204" pitchFamily="34" charset="0"/>
              <a:cs typeface="Calibri" pitchFamily="34" charset="0"/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616A204C-2C1A-DFE7-0962-189EFE5C2B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2285" y="849774"/>
            <a:ext cx="8715969" cy="452432"/>
          </a:xfrm>
        </p:spPr>
        <p:txBody>
          <a:bodyPr>
            <a:noAutofit/>
          </a:bodyPr>
          <a:lstStyle/>
          <a:p>
            <a:r>
              <a:rPr lang="nl-NL" sz="36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Implementeren holistisch advies in de praktijk</a:t>
            </a:r>
            <a:r>
              <a:rPr lang="nl-NL" sz="36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nl-NL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ndertitel 2">
            <a:extLst>
              <a:ext uri="{FF2B5EF4-FFF2-40B4-BE49-F238E27FC236}">
                <a16:creationId xmlns:a16="http://schemas.microsoft.com/office/drawing/2014/main" id="{5B870FAB-B2F0-D867-C791-96F907D81B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82623" y="1521808"/>
            <a:ext cx="9978013" cy="4420074"/>
          </a:xfrm>
        </p:spPr>
        <p:txBody>
          <a:bodyPr>
            <a:noAutofit/>
          </a:bodyPr>
          <a:lstStyle/>
          <a:p>
            <a:pPr marL="457200" indent="-457200">
              <a:spcBef>
                <a:spcPts val="500"/>
              </a:spcBef>
              <a:spcAft>
                <a:spcPts val="500"/>
              </a:spcAft>
              <a:buClr>
                <a:srgbClr val="C00000"/>
              </a:buClr>
              <a:buFont typeface="+mj-lt"/>
              <a:buAutoNum type="arabicPeriod"/>
            </a:pPr>
            <a:r>
              <a:rPr lang="nl-NL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Voldoende data verzamelen</a:t>
            </a:r>
            <a:r>
              <a:rPr lang="nl-NL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inventarisatie! Verzamel brede financiële gegevens van je klanten (inkomsten, uitgaven, vermogen, schulden).</a:t>
            </a:r>
          </a:p>
          <a:p>
            <a:pPr marL="457200" indent="-457200">
              <a:spcBef>
                <a:spcPts val="500"/>
              </a:spcBef>
              <a:spcAft>
                <a:spcPts val="500"/>
              </a:spcAft>
              <a:buClr>
                <a:srgbClr val="C00000"/>
              </a:buClr>
              <a:buFont typeface="+mj-lt"/>
              <a:buAutoNum type="arabicPeriod"/>
            </a:pPr>
            <a:r>
              <a:rPr lang="nl-NL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Holistisch adviesmodel</a:t>
            </a:r>
            <a:r>
              <a:rPr lang="nl-NL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ontwikkel een structuur waarin hypotheekadvies onderdeel uitmaakt van een bredere financiële planning.</a:t>
            </a:r>
          </a:p>
          <a:p>
            <a:pPr marL="457200" indent="-457200">
              <a:spcBef>
                <a:spcPts val="500"/>
              </a:spcBef>
              <a:spcAft>
                <a:spcPts val="500"/>
              </a:spcAft>
              <a:buClr>
                <a:srgbClr val="C00000"/>
              </a:buClr>
              <a:buFont typeface="+mj-lt"/>
              <a:buAutoNum type="arabicPeriod"/>
            </a:pPr>
            <a:r>
              <a:rPr lang="nl-NL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Verdiep en verbreed jouw kennis</a:t>
            </a:r>
            <a:r>
              <a:rPr lang="nl-NL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AI, Estate planning, aankoopbegeleiding, advies over draagplichtovereenkomst en vergoedingsrechten, kennis over verduurzaming, subsidieregelingen, relatiebreuk, advies aan senioren….</a:t>
            </a:r>
          </a:p>
          <a:p>
            <a:pPr marL="457200" indent="-457200">
              <a:spcBef>
                <a:spcPts val="500"/>
              </a:spcBef>
              <a:spcAft>
                <a:spcPts val="500"/>
              </a:spcAft>
              <a:buClr>
                <a:srgbClr val="C00000"/>
              </a:buClr>
              <a:buFont typeface="+mj-lt"/>
              <a:buAutoNum type="arabicPeriod"/>
            </a:pPr>
            <a:r>
              <a:rPr lang="nl-NL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Samenwerken</a:t>
            </a:r>
            <a:r>
              <a:rPr lang="nl-NL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werk samen met pensioenadviseurs, belastingadviseurs, notarissen, fiscalisten en verzekeringsexperts voor een compleet plaatje.</a:t>
            </a:r>
          </a:p>
          <a:p>
            <a:pPr marL="457200" indent="-457200">
              <a:spcBef>
                <a:spcPts val="500"/>
              </a:spcBef>
              <a:spcAft>
                <a:spcPts val="500"/>
              </a:spcAft>
              <a:buClr>
                <a:srgbClr val="C00000"/>
              </a:buClr>
              <a:buFont typeface="+mj-lt"/>
              <a:buAutoNum type="arabicPeriod"/>
            </a:pPr>
            <a:r>
              <a:rPr lang="nl-NL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Nazorg</a:t>
            </a:r>
            <a:r>
              <a:rPr lang="nl-NL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bied periodieke updates en gesprekken aan over de financiële situatie van de klant. Abonnementen…? </a:t>
            </a:r>
          </a:p>
        </p:txBody>
      </p:sp>
    </p:spTree>
    <p:extLst>
      <p:ext uri="{BB962C8B-B14F-4D97-AF65-F5344CB8AC3E}">
        <p14:creationId xmlns:p14="http://schemas.microsoft.com/office/powerpoint/2010/main" val="222231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D9A041-B457-0061-1942-ADFFFAA14F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ndertitel 2">
            <a:extLst>
              <a:ext uri="{FF2B5EF4-FFF2-40B4-BE49-F238E27FC236}">
                <a16:creationId xmlns:a16="http://schemas.microsoft.com/office/drawing/2014/main" id="{1266773A-8E3B-4FD0-05FA-44AF60A4B110}"/>
              </a:ext>
            </a:extLst>
          </p:cNvPr>
          <p:cNvSpPr txBox="1">
            <a:spLocks/>
          </p:cNvSpPr>
          <p:nvPr/>
        </p:nvSpPr>
        <p:spPr>
          <a:xfrm>
            <a:off x="4042121" y="1127543"/>
            <a:ext cx="4924623" cy="486055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marR="36576" indent="0" algn="r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3000" kern="1200"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 sz="2400" b="1" dirty="0">
              <a:ln>
                <a:noFill/>
              </a:ln>
              <a:solidFill>
                <a:schemeClr val="tx1"/>
              </a:solidFill>
              <a:latin typeface="Calibri" panose="020F0502020204030204" pitchFamily="34" charset="0"/>
              <a:cs typeface="Calibri" pitchFamily="34" charset="0"/>
            </a:endParaRPr>
          </a:p>
        </p:txBody>
      </p:sp>
      <p:sp>
        <p:nvSpPr>
          <p:cNvPr id="2" name="Tekstballon: ovaal 1">
            <a:extLst>
              <a:ext uri="{FF2B5EF4-FFF2-40B4-BE49-F238E27FC236}">
                <a16:creationId xmlns:a16="http://schemas.microsoft.com/office/drawing/2014/main" id="{7DDEA49C-0A8B-C9F9-AA1C-C9B1DE9DFCC1}"/>
              </a:ext>
            </a:extLst>
          </p:cNvPr>
          <p:cNvSpPr/>
          <p:nvPr/>
        </p:nvSpPr>
        <p:spPr>
          <a:xfrm>
            <a:off x="3189658" y="1613598"/>
            <a:ext cx="5812684" cy="2537483"/>
          </a:xfrm>
          <a:prstGeom prst="wedgeEllipseCallou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6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“Waarin maak jij het verschil met </a:t>
            </a:r>
            <a:r>
              <a:rPr lang="nl-NL" sz="36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execution only</a:t>
            </a:r>
            <a:r>
              <a:rPr lang="nl-NL" sz="36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…?”</a:t>
            </a:r>
          </a:p>
        </p:txBody>
      </p:sp>
    </p:spTree>
    <p:extLst>
      <p:ext uri="{BB962C8B-B14F-4D97-AF65-F5344CB8AC3E}">
        <p14:creationId xmlns:p14="http://schemas.microsoft.com/office/powerpoint/2010/main" val="28031875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C8C668-B221-79DB-1E60-ED5D8DF7B8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: afgeronde hoeken 9">
            <a:extLst>
              <a:ext uri="{FF2B5EF4-FFF2-40B4-BE49-F238E27FC236}">
                <a16:creationId xmlns:a16="http://schemas.microsoft.com/office/drawing/2014/main" id="{520240E6-AE29-61FF-FCF6-D1E42BE49553}"/>
              </a:ext>
            </a:extLst>
          </p:cNvPr>
          <p:cNvSpPr/>
          <p:nvPr/>
        </p:nvSpPr>
        <p:spPr>
          <a:xfrm>
            <a:off x="1487157" y="703384"/>
            <a:ext cx="8658698" cy="5154805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ndertitel 2">
            <a:extLst>
              <a:ext uri="{FF2B5EF4-FFF2-40B4-BE49-F238E27FC236}">
                <a16:creationId xmlns:a16="http://schemas.microsoft.com/office/drawing/2014/main" id="{ABD5AB5B-1CCD-B507-EAF0-983159DD1E93}"/>
              </a:ext>
            </a:extLst>
          </p:cNvPr>
          <p:cNvSpPr txBox="1">
            <a:spLocks/>
          </p:cNvSpPr>
          <p:nvPr/>
        </p:nvSpPr>
        <p:spPr>
          <a:xfrm>
            <a:off x="4042121" y="1127543"/>
            <a:ext cx="4924623" cy="486055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marR="36576" indent="0" algn="r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3000" kern="1200"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 sz="2400" b="1" dirty="0">
              <a:ln>
                <a:noFill/>
              </a:ln>
              <a:solidFill>
                <a:schemeClr val="tx1"/>
              </a:solidFill>
              <a:latin typeface="Calibri" panose="020F0502020204030204" pitchFamily="34" charset="0"/>
              <a:cs typeface="Calibri" pitchFamily="34" charset="0"/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134B7110-E5CB-EB82-6BBC-14C81BA12B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46145" y="5141091"/>
            <a:ext cx="9669039" cy="452432"/>
          </a:xfrm>
        </p:spPr>
        <p:txBody>
          <a:bodyPr>
            <a:noAutofit/>
          </a:bodyPr>
          <a:lstStyle/>
          <a:p>
            <a:r>
              <a:rPr lang="nl-NL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            “Welke adviseur wil jij </a:t>
            </a:r>
            <a:r>
              <a:rPr lang="nl-NL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zijn…</a:t>
            </a:r>
            <a:r>
              <a:rPr lang="nl-NL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?”</a:t>
            </a:r>
            <a:endParaRPr lang="nl-NL" sz="3200" i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A837A1B3-A155-DDC4-61F2-DE0429206D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741" t="18107" r="44973" b="12993"/>
          <a:stretch/>
        </p:blipFill>
        <p:spPr bwMode="auto">
          <a:xfrm>
            <a:off x="2204930" y="1490693"/>
            <a:ext cx="3451426" cy="34056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06E87232-F80C-F8D5-9A08-CCC8EC7B70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476" t="17871" r="44312" b="10641"/>
          <a:stretch/>
        </p:blipFill>
        <p:spPr bwMode="auto">
          <a:xfrm>
            <a:off x="6066896" y="1138532"/>
            <a:ext cx="3489403" cy="34894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427906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7179E9-E420-D826-1C46-0CA0E867C9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ndertitel 2">
            <a:extLst>
              <a:ext uri="{FF2B5EF4-FFF2-40B4-BE49-F238E27FC236}">
                <a16:creationId xmlns:a16="http://schemas.microsoft.com/office/drawing/2014/main" id="{1DBA5A90-222C-5D72-6305-B941AC5C322D}"/>
              </a:ext>
            </a:extLst>
          </p:cNvPr>
          <p:cNvSpPr txBox="1">
            <a:spLocks/>
          </p:cNvSpPr>
          <p:nvPr/>
        </p:nvSpPr>
        <p:spPr>
          <a:xfrm>
            <a:off x="4042121" y="1127543"/>
            <a:ext cx="4924623" cy="486055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marR="36576" indent="0" algn="r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3000" kern="1200"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 sz="2400" b="1" dirty="0">
              <a:ln>
                <a:noFill/>
              </a:ln>
              <a:solidFill>
                <a:schemeClr val="tx1"/>
              </a:solidFill>
              <a:latin typeface="Calibri" panose="020F0502020204030204" pitchFamily="34" charset="0"/>
              <a:cs typeface="Calibri" pitchFamily="34" charset="0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2ED7414D-9FFE-9C62-EB57-6D49D9FA49A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7" t="17583" r="29533" b="11355"/>
          <a:stretch/>
        </p:blipFill>
        <p:spPr>
          <a:xfrm>
            <a:off x="0" y="0"/>
            <a:ext cx="12192000" cy="6822600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2404C3A1-02DD-8E8F-2629-55D92854C9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89106" y="5197638"/>
            <a:ext cx="5813787" cy="690696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nl-NL" sz="4400" i="1" dirty="0"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“Sta niet stil. Blijf leren!”</a:t>
            </a:r>
            <a:endParaRPr lang="nl-NL" sz="4400" i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438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0D3560-6D3C-BA7E-625B-8511697E4B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: afgeronde hoeken 4">
            <a:extLst>
              <a:ext uri="{FF2B5EF4-FFF2-40B4-BE49-F238E27FC236}">
                <a16:creationId xmlns:a16="http://schemas.microsoft.com/office/drawing/2014/main" id="{D1A4038A-2EE0-EEA5-C1BA-A28DC3839767}"/>
              </a:ext>
            </a:extLst>
          </p:cNvPr>
          <p:cNvSpPr/>
          <p:nvPr/>
        </p:nvSpPr>
        <p:spPr>
          <a:xfrm>
            <a:off x="1942682" y="864158"/>
            <a:ext cx="8571243" cy="530553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ndertitel 2">
            <a:extLst>
              <a:ext uri="{FF2B5EF4-FFF2-40B4-BE49-F238E27FC236}">
                <a16:creationId xmlns:a16="http://schemas.microsoft.com/office/drawing/2014/main" id="{92FB0268-635A-4D01-52C1-400CA72DD81D}"/>
              </a:ext>
            </a:extLst>
          </p:cNvPr>
          <p:cNvSpPr txBox="1">
            <a:spLocks/>
          </p:cNvSpPr>
          <p:nvPr/>
        </p:nvSpPr>
        <p:spPr>
          <a:xfrm>
            <a:off x="4042121" y="1127543"/>
            <a:ext cx="4924623" cy="486055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marR="36576" indent="0" algn="r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3000" kern="1200"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 sz="2400" b="1" dirty="0">
              <a:ln>
                <a:noFill/>
              </a:ln>
              <a:solidFill>
                <a:schemeClr val="tx1"/>
              </a:solidFill>
              <a:latin typeface="Calibri" panose="020F0502020204030204" pitchFamily="34" charset="0"/>
              <a:cs typeface="Calibri" pitchFamily="34" charset="0"/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15D59415-3719-9C0A-87ED-B888BB3DB8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5863" y="5410296"/>
            <a:ext cx="9669039" cy="452432"/>
          </a:xfrm>
        </p:spPr>
        <p:txBody>
          <a:bodyPr>
            <a:noAutofit/>
          </a:bodyPr>
          <a:lstStyle/>
          <a:p>
            <a:r>
              <a:rPr lang="nl-NL" sz="36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“Jouw klanten zijn jouw ambassadeurs!”</a:t>
            </a:r>
            <a:endParaRPr lang="nl-NL" sz="3600" i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0C5FB663-4093-3BBF-5C91-03B44B7D04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344" t="17637" r="44973" b="12522"/>
          <a:stretch/>
        </p:blipFill>
        <p:spPr bwMode="auto">
          <a:xfrm>
            <a:off x="2733152" y="887897"/>
            <a:ext cx="4491612" cy="44466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314" name="Picture 2" descr="Grote blij stickers | Unieke designs | Spreadshirt">
            <a:extLst>
              <a:ext uri="{FF2B5EF4-FFF2-40B4-BE49-F238E27FC236}">
                <a16:creationId xmlns:a16="http://schemas.microsoft.com/office/drawing/2014/main" id="{CCF297AC-57BE-E38E-C3BE-5EBD5EC735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4" t="27253" r="3505" b="27619"/>
          <a:stretch/>
        </p:blipFill>
        <p:spPr bwMode="auto">
          <a:xfrm>
            <a:off x="7405634" y="2466110"/>
            <a:ext cx="2843684" cy="1392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448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3CDBB5-996F-F025-AA50-3EAAA10FBE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DD5AD93-C2A5-5FCB-774F-816A29B60EEF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9214536" y="2285649"/>
            <a:ext cx="2890378" cy="385289"/>
          </a:xfrm>
        </p:spPr>
        <p:txBody>
          <a:bodyPr/>
          <a:lstStyle/>
          <a:p>
            <a:pPr lvl="0"/>
            <a:r>
              <a:rPr lang="nl-NL" sz="20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Rob Timmermans MFP</a:t>
            </a:r>
          </a:p>
          <a:p>
            <a:pPr lvl="0"/>
            <a:endParaRPr lang="nl-NL" sz="2000" i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nl-NL" sz="2000" dirty="0">
              <a:solidFill>
                <a:srgbClr val="002060"/>
              </a:solidFill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3842D8A-8D46-ED08-9F83-4B3C38F15A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09" t="17413" r="29662" b="11751"/>
          <a:stretch/>
        </p:blipFill>
        <p:spPr>
          <a:xfrm>
            <a:off x="-16748" y="0"/>
            <a:ext cx="12208748" cy="68711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7CFE9A-D625-2896-E769-56AAD5B41CB8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230734" y="4786192"/>
            <a:ext cx="7948246" cy="489192"/>
          </a:xfrm>
          <a:solidFill>
            <a:srgbClr val="C00000"/>
          </a:solidFill>
          <a:ln>
            <a:solidFill>
              <a:srgbClr val="C00000"/>
            </a:solidFill>
          </a:ln>
        </p:spPr>
        <p:txBody>
          <a:bodyPr/>
          <a:lstStyle/>
          <a:p>
            <a:r>
              <a:rPr lang="nl-NL" sz="2800" b="1" i="1" dirty="0">
                <a:solidFill>
                  <a:schemeClr val="bg1"/>
                </a:solidFill>
                <a:latin typeface="Calibri"/>
              </a:rPr>
              <a:t>kijk op </a:t>
            </a:r>
            <a:r>
              <a:rPr lang="nl-NL" sz="2800" b="1" i="1" dirty="0">
                <a:solidFill>
                  <a:schemeClr val="bg1"/>
                </a:solidFill>
                <a:latin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www.impact.nu</a:t>
            </a:r>
            <a:r>
              <a:rPr lang="nl-NL" sz="2800" b="1" i="1" dirty="0">
                <a:solidFill>
                  <a:schemeClr val="bg1"/>
                </a:solidFill>
                <a:latin typeface="Calibri"/>
              </a:rPr>
              <a:t> of kom naar de Impact stand </a:t>
            </a:r>
            <a:endParaRPr lang="nl-NL" sz="1050" b="1" dirty="0">
              <a:solidFill>
                <a:schemeClr val="bg1"/>
              </a:solidFill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57922F99-4AE3-6816-0FD4-9F05FC4F0AAF}"/>
              </a:ext>
            </a:extLst>
          </p:cNvPr>
          <p:cNvSpPr/>
          <p:nvPr/>
        </p:nvSpPr>
        <p:spPr>
          <a:xfrm>
            <a:off x="-16747" y="5964295"/>
            <a:ext cx="1823648" cy="928638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Picture 2" descr="About Argenta | Argenta">
            <a:extLst>
              <a:ext uri="{FF2B5EF4-FFF2-40B4-BE49-F238E27FC236}">
                <a16:creationId xmlns:a16="http://schemas.microsoft.com/office/drawing/2014/main" id="{87A7F0C6-DF19-1350-05B8-285D8EF36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67" y="5964294"/>
            <a:ext cx="1661433" cy="784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hoek 10">
            <a:extLst>
              <a:ext uri="{FF2B5EF4-FFF2-40B4-BE49-F238E27FC236}">
                <a16:creationId xmlns:a16="http://schemas.microsoft.com/office/drawing/2014/main" id="{E19A0511-C12F-9815-C56D-2AB2EDF0281C}"/>
              </a:ext>
            </a:extLst>
          </p:cNvPr>
          <p:cNvSpPr/>
          <p:nvPr/>
        </p:nvSpPr>
        <p:spPr>
          <a:xfrm>
            <a:off x="-16747" y="-122018"/>
            <a:ext cx="2333250" cy="852651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B2FFB64A-D932-9A0C-FE83-4350D250F13F}"/>
              </a:ext>
            </a:extLst>
          </p:cNvPr>
          <p:cNvSpPr txBox="1">
            <a:spLocks/>
          </p:cNvSpPr>
          <p:nvPr/>
        </p:nvSpPr>
        <p:spPr>
          <a:xfrm>
            <a:off x="-16746" y="783771"/>
            <a:ext cx="2518788" cy="34164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100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Rob Timmermans MFP</a:t>
            </a:r>
          </a:p>
          <a:p>
            <a:endParaRPr lang="nl-NL" sz="2000" i="1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nl-NL" sz="2000" dirty="0">
              <a:solidFill>
                <a:srgbClr val="002060"/>
              </a:solidFill>
            </a:endParaRPr>
          </a:p>
        </p:txBody>
      </p:sp>
      <p:pic>
        <p:nvPicPr>
          <p:cNvPr id="13" name="Picture 2" descr="Impact - Homepage">
            <a:extLst>
              <a:ext uri="{FF2B5EF4-FFF2-40B4-BE49-F238E27FC236}">
                <a16:creationId xmlns:a16="http://schemas.microsoft.com/office/drawing/2014/main" id="{E52C22F8-D89D-87A4-AF05-80ADABF3E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67" y="108857"/>
            <a:ext cx="2171036" cy="621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22123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8B30C9-643D-429F-033F-B20010B4A8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: afgeronde hoeken 9">
            <a:extLst>
              <a:ext uri="{FF2B5EF4-FFF2-40B4-BE49-F238E27FC236}">
                <a16:creationId xmlns:a16="http://schemas.microsoft.com/office/drawing/2014/main" id="{A217DD02-ECCD-BEE9-27D7-2EA3A734B189}"/>
              </a:ext>
            </a:extLst>
          </p:cNvPr>
          <p:cNvSpPr/>
          <p:nvPr/>
        </p:nvSpPr>
        <p:spPr>
          <a:xfrm>
            <a:off x="1487157" y="703384"/>
            <a:ext cx="8658698" cy="5154805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ndertitel 2">
            <a:extLst>
              <a:ext uri="{FF2B5EF4-FFF2-40B4-BE49-F238E27FC236}">
                <a16:creationId xmlns:a16="http://schemas.microsoft.com/office/drawing/2014/main" id="{F5D7E798-880A-A7DA-4205-85281B745497}"/>
              </a:ext>
            </a:extLst>
          </p:cNvPr>
          <p:cNvSpPr txBox="1">
            <a:spLocks/>
          </p:cNvSpPr>
          <p:nvPr/>
        </p:nvSpPr>
        <p:spPr>
          <a:xfrm>
            <a:off x="4042121" y="1127543"/>
            <a:ext cx="4924623" cy="486055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marR="36576" indent="0" algn="r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3000" kern="1200"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 sz="2400" b="1" dirty="0">
              <a:ln>
                <a:noFill/>
              </a:ln>
              <a:solidFill>
                <a:schemeClr val="tx1"/>
              </a:solidFill>
              <a:latin typeface="Calibri" panose="020F0502020204030204" pitchFamily="34" charset="0"/>
              <a:cs typeface="Calibri" pitchFamily="34" charset="0"/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7B4A5BA0-9982-C608-D57A-0DB44AC6EC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46145" y="5141091"/>
            <a:ext cx="9669039" cy="452432"/>
          </a:xfrm>
        </p:spPr>
        <p:txBody>
          <a:bodyPr>
            <a:noAutofit/>
          </a:bodyPr>
          <a:lstStyle/>
          <a:p>
            <a:r>
              <a:rPr lang="nl-NL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“Met welke adviseur zit jij het liefst aan tafel?”</a:t>
            </a:r>
            <a:endParaRPr lang="nl-NL" sz="3200" i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1426547-6860-93CB-89D6-0F1C49E6C6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741" t="18107" r="44973" b="12993"/>
          <a:stretch/>
        </p:blipFill>
        <p:spPr bwMode="auto">
          <a:xfrm>
            <a:off x="2204930" y="1490693"/>
            <a:ext cx="3451426" cy="34056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E3F1B580-CDA2-37AF-3BD0-8987E0A834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476" t="17871" r="44312" b="10641"/>
          <a:stretch/>
        </p:blipFill>
        <p:spPr bwMode="auto">
          <a:xfrm>
            <a:off x="6066896" y="1138532"/>
            <a:ext cx="3489403" cy="34894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Tekstballon: ovaal 11">
            <a:extLst>
              <a:ext uri="{FF2B5EF4-FFF2-40B4-BE49-F238E27FC236}">
                <a16:creationId xmlns:a16="http://schemas.microsoft.com/office/drawing/2014/main" id="{CFDF7BD7-6411-CE75-1134-AE9F9B589C57}"/>
              </a:ext>
            </a:extLst>
          </p:cNvPr>
          <p:cNvSpPr/>
          <p:nvPr/>
        </p:nvSpPr>
        <p:spPr>
          <a:xfrm>
            <a:off x="7146691" y="164856"/>
            <a:ext cx="2230593" cy="1296711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i="1" dirty="0">
                <a:solidFill>
                  <a:srgbClr val="00206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“Ik geef jullie een holistisch advies”</a:t>
            </a:r>
          </a:p>
        </p:txBody>
      </p:sp>
      <p:sp>
        <p:nvSpPr>
          <p:cNvPr id="13" name="Tekstballon: ovaal 12">
            <a:extLst>
              <a:ext uri="{FF2B5EF4-FFF2-40B4-BE49-F238E27FC236}">
                <a16:creationId xmlns:a16="http://schemas.microsoft.com/office/drawing/2014/main" id="{172ABCA7-DCCC-1D14-2496-EB37B169ED0A}"/>
              </a:ext>
            </a:extLst>
          </p:cNvPr>
          <p:cNvSpPr/>
          <p:nvPr/>
        </p:nvSpPr>
        <p:spPr>
          <a:xfrm>
            <a:off x="3452566" y="351455"/>
            <a:ext cx="2446489" cy="1296711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i="1" dirty="0">
                <a:solidFill>
                  <a:srgbClr val="00206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“Ik geef advies over jullie hypotheek”</a:t>
            </a:r>
          </a:p>
        </p:txBody>
      </p:sp>
    </p:spTree>
    <p:extLst>
      <p:ext uri="{BB962C8B-B14F-4D97-AF65-F5344CB8AC3E}">
        <p14:creationId xmlns:p14="http://schemas.microsoft.com/office/powerpoint/2010/main" val="908813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0FA615-2354-D9C8-3E32-5594C8E466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: afgeronde hoeken 9">
            <a:extLst>
              <a:ext uri="{FF2B5EF4-FFF2-40B4-BE49-F238E27FC236}">
                <a16:creationId xmlns:a16="http://schemas.microsoft.com/office/drawing/2014/main" id="{BA593B91-80AE-99B5-B1BE-E9458D70FA05}"/>
              </a:ext>
            </a:extLst>
          </p:cNvPr>
          <p:cNvSpPr/>
          <p:nvPr/>
        </p:nvSpPr>
        <p:spPr>
          <a:xfrm>
            <a:off x="1487157" y="703384"/>
            <a:ext cx="8658698" cy="5154805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ndertitel 2">
            <a:extLst>
              <a:ext uri="{FF2B5EF4-FFF2-40B4-BE49-F238E27FC236}">
                <a16:creationId xmlns:a16="http://schemas.microsoft.com/office/drawing/2014/main" id="{19162DEE-E335-954E-15B4-E9CF3FCDD8A7}"/>
              </a:ext>
            </a:extLst>
          </p:cNvPr>
          <p:cNvSpPr txBox="1">
            <a:spLocks/>
          </p:cNvSpPr>
          <p:nvPr/>
        </p:nvSpPr>
        <p:spPr>
          <a:xfrm>
            <a:off x="4042121" y="1127543"/>
            <a:ext cx="4924623" cy="486055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marR="36576" indent="0" algn="r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3000" kern="1200"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 sz="2400" b="1" dirty="0">
              <a:ln>
                <a:noFill/>
              </a:ln>
              <a:solidFill>
                <a:schemeClr val="tx1"/>
              </a:solidFill>
              <a:latin typeface="Calibri" panose="020F0502020204030204" pitchFamily="34" charset="0"/>
              <a:cs typeface="Calibri" pitchFamily="34" charset="0"/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477794D8-20FA-F6FC-1D0E-E5E55368F8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46145" y="5141091"/>
            <a:ext cx="9669039" cy="452432"/>
          </a:xfrm>
        </p:spPr>
        <p:txBody>
          <a:bodyPr>
            <a:noAutofit/>
          </a:bodyPr>
          <a:lstStyle/>
          <a:p>
            <a:r>
              <a:rPr lang="nl-NL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“Met welke adviseur zit jij het liefst aan tafel?”</a:t>
            </a:r>
            <a:endParaRPr lang="nl-NL" sz="3200" i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43394795-E621-6086-1ECA-7A4CFDA85E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741" t="18107" r="44973" b="12993"/>
          <a:stretch/>
        </p:blipFill>
        <p:spPr bwMode="auto">
          <a:xfrm>
            <a:off x="2204930" y="1490693"/>
            <a:ext cx="3451426" cy="34056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319B8C35-EC9E-ED30-19C3-BB03704816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476" t="17871" r="44312" b="10641"/>
          <a:stretch/>
        </p:blipFill>
        <p:spPr bwMode="auto">
          <a:xfrm>
            <a:off x="6066896" y="1138532"/>
            <a:ext cx="3489403" cy="34894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Tekstballon: ovaal 11">
            <a:extLst>
              <a:ext uri="{FF2B5EF4-FFF2-40B4-BE49-F238E27FC236}">
                <a16:creationId xmlns:a16="http://schemas.microsoft.com/office/drawing/2014/main" id="{7FEBE3BE-7DE5-4BC7-37DD-D423BD2389C7}"/>
              </a:ext>
            </a:extLst>
          </p:cNvPr>
          <p:cNvSpPr/>
          <p:nvPr/>
        </p:nvSpPr>
        <p:spPr>
          <a:xfrm>
            <a:off x="7146691" y="164856"/>
            <a:ext cx="2219281" cy="1296711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i="1" dirty="0">
                <a:solidFill>
                  <a:srgbClr val="00206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“Ik zorg voor betaalbare lasten”</a:t>
            </a:r>
          </a:p>
        </p:txBody>
      </p:sp>
      <p:sp>
        <p:nvSpPr>
          <p:cNvPr id="13" name="Tekstballon: ovaal 12">
            <a:extLst>
              <a:ext uri="{FF2B5EF4-FFF2-40B4-BE49-F238E27FC236}">
                <a16:creationId xmlns:a16="http://schemas.microsoft.com/office/drawing/2014/main" id="{BC3D9BBF-5A91-44E4-7939-658F83A5953E}"/>
              </a:ext>
            </a:extLst>
          </p:cNvPr>
          <p:cNvSpPr/>
          <p:nvPr/>
        </p:nvSpPr>
        <p:spPr>
          <a:xfrm>
            <a:off x="3452566" y="351455"/>
            <a:ext cx="2446489" cy="1296711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i="1" dirty="0">
                <a:solidFill>
                  <a:srgbClr val="00206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“Ik zorg voor de laagste rente”</a:t>
            </a:r>
          </a:p>
        </p:txBody>
      </p:sp>
    </p:spTree>
    <p:extLst>
      <p:ext uri="{BB962C8B-B14F-4D97-AF65-F5344CB8AC3E}">
        <p14:creationId xmlns:p14="http://schemas.microsoft.com/office/powerpoint/2010/main" val="3846278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D32FCC-A00E-4968-3798-D858164A80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: afgeronde hoeken 9">
            <a:extLst>
              <a:ext uri="{FF2B5EF4-FFF2-40B4-BE49-F238E27FC236}">
                <a16:creationId xmlns:a16="http://schemas.microsoft.com/office/drawing/2014/main" id="{B61F312E-E5AF-9FF2-6776-2A01A325BED7}"/>
              </a:ext>
            </a:extLst>
          </p:cNvPr>
          <p:cNvSpPr/>
          <p:nvPr/>
        </p:nvSpPr>
        <p:spPr>
          <a:xfrm>
            <a:off x="1487157" y="703384"/>
            <a:ext cx="8658698" cy="5154805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ndertitel 2">
            <a:extLst>
              <a:ext uri="{FF2B5EF4-FFF2-40B4-BE49-F238E27FC236}">
                <a16:creationId xmlns:a16="http://schemas.microsoft.com/office/drawing/2014/main" id="{B02B3EF6-57CA-309A-65E0-003FBF0D280E}"/>
              </a:ext>
            </a:extLst>
          </p:cNvPr>
          <p:cNvSpPr txBox="1">
            <a:spLocks/>
          </p:cNvSpPr>
          <p:nvPr/>
        </p:nvSpPr>
        <p:spPr>
          <a:xfrm>
            <a:off x="4042121" y="1127543"/>
            <a:ext cx="4924623" cy="486055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marR="36576" indent="0" algn="r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3000" kern="1200"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 sz="2400" b="1" dirty="0">
              <a:ln>
                <a:noFill/>
              </a:ln>
              <a:solidFill>
                <a:schemeClr val="tx1"/>
              </a:solidFill>
              <a:latin typeface="Calibri" panose="020F0502020204030204" pitchFamily="34" charset="0"/>
              <a:cs typeface="Calibri" pitchFamily="34" charset="0"/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A24252BF-7BAB-2B48-D2B8-BA19F98249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46145" y="5141091"/>
            <a:ext cx="9669039" cy="452432"/>
          </a:xfrm>
        </p:spPr>
        <p:txBody>
          <a:bodyPr>
            <a:noAutofit/>
          </a:bodyPr>
          <a:lstStyle/>
          <a:p>
            <a:r>
              <a:rPr lang="nl-NL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“Met welke adviseur zit jij het liefst aan tafel?”</a:t>
            </a:r>
            <a:endParaRPr lang="nl-NL" sz="3200" i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0BE2597C-7998-7321-479E-82E3ABBEFC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741" t="18107" r="44973" b="12993"/>
          <a:stretch/>
        </p:blipFill>
        <p:spPr bwMode="auto">
          <a:xfrm>
            <a:off x="2204930" y="1490693"/>
            <a:ext cx="3451426" cy="34056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37151C22-896D-76CA-FEEA-0026B1ECAE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476" t="17871" r="44312" b="10641"/>
          <a:stretch/>
        </p:blipFill>
        <p:spPr bwMode="auto">
          <a:xfrm>
            <a:off x="6066896" y="1138532"/>
            <a:ext cx="3489403" cy="34894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Tekstballon: ovaal 11">
            <a:extLst>
              <a:ext uri="{FF2B5EF4-FFF2-40B4-BE49-F238E27FC236}">
                <a16:creationId xmlns:a16="http://schemas.microsoft.com/office/drawing/2014/main" id="{CC4D9C2B-AD1B-E245-A44C-1D1D6FAD5279}"/>
              </a:ext>
            </a:extLst>
          </p:cNvPr>
          <p:cNvSpPr/>
          <p:nvPr/>
        </p:nvSpPr>
        <p:spPr>
          <a:xfrm>
            <a:off x="7146691" y="76200"/>
            <a:ext cx="2219281" cy="1385367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i="1" dirty="0">
                <a:solidFill>
                  <a:srgbClr val="00206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“Ik blijf de wijzigingen in jullie leven monitoren”</a:t>
            </a:r>
          </a:p>
        </p:txBody>
      </p:sp>
      <p:sp>
        <p:nvSpPr>
          <p:cNvPr id="13" name="Tekstballon: ovaal 12">
            <a:extLst>
              <a:ext uri="{FF2B5EF4-FFF2-40B4-BE49-F238E27FC236}">
                <a16:creationId xmlns:a16="http://schemas.microsoft.com/office/drawing/2014/main" id="{89D01686-4010-237F-7547-B9749847E988}"/>
              </a:ext>
            </a:extLst>
          </p:cNvPr>
          <p:cNvSpPr/>
          <p:nvPr/>
        </p:nvSpPr>
        <p:spPr>
          <a:xfrm>
            <a:off x="3452566" y="351455"/>
            <a:ext cx="2446489" cy="1296711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i="1" dirty="0">
                <a:solidFill>
                  <a:srgbClr val="00206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“Als iets wijzigt in de hypotheek, bel maar”</a:t>
            </a:r>
          </a:p>
        </p:txBody>
      </p:sp>
    </p:spTree>
    <p:extLst>
      <p:ext uri="{BB962C8B-B14F-4D97-AF65-F5344CB8AC3E}">
        <p14:creationId xmlns:p14="http://schemas.microsoft.com/office/powerpoint/2010/main" val="540511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D8134C-1897-9E95-CE04-8C434BB7F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ndertitel 2">
            <a:extLst>
              <a:ext uri="{FF2B5EF4-FFF2-40B4-BE49-F238E27FC236}">
                <a16:creationId xmlns:a16="http://schemas.microsoft.com/office/drawing/2014/main" id="{663AB58C-F029-90CC-AF8C-4411726E7C6D}"/>
              </a:ext>
            </a:extLst>
          </p:cNvPr>
          <p:cNvSpPr txBox="1">
            <a:spLocks/>
          </p:cNvSpPr>
          <p:nvPr/>
        </p:nvSpPr>
        <p:spPr>
          <a:xfrm>
            <a:off x="4042121" y="1127543"/>
            <a:ext cx="4924623" cy="486055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marR="36576" indent="0" algn="r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3000" kern="1200"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 sz="2400" b="1" dirty="0">
              <a:ln>
                <a:noFill/>
              </a:ln>
              <a:solidFill>
                <a:schemeClr val="tx1"/>
              </a:solidFill>
              <a:latin typeface="Calibri" panose="020F0502020204030204" pitchFamily="34" charset="0"/>
              <a:cs typeface="Calibri" pitchFamily="34" charset="0"/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B2B4CC2F-7AEB-7362-C67E-B58309AC3A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2188" y="663073"/>
            <a:ext cx="9669039" cy="452432"/>
          </a:xfrm>
        </p:spPr>
        <p:txBody>
          <a:bodyPr>
            <a:noAutofit/>
          </a:bodyPr>
          <a:lstStyle/>
          <a:p>
            <a:r>
              <a:rPr lang="nl-NL" sz="36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“Wat is </a:t>
            </a:r>
            <a:r>
              <a:rPr lang="nl-NL" sz="3600" i="1" dirty="0"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holistisch</a:t>
            </a:r>
            <a:r>
              <a:rPr lang="nl-NL" sz="36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advies…?”</a:t>
            </a:r>
            <a:endParaRPr lang="nl-NL" sz="3600" i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hthoek: afgeronde hoeken 3">
            <a:extLst>
              <a:ext uri="{FF2B5EF4-FFF2-40B4-BE49-F238E27FC236}">
                <a16:creationId xmlns:a16="http://schemas.microsoft.com/office/drawing/2014/main" id="{829D0536-53E5-C48E-010C-6BAA38C8F622}"/>
              </a:ext>
            </a:extLst>
          </p:cNvPr>
          <p:cNvSpPr/>
          <p:nvPr/>
        </p:nvSpPr>
        <p:spPr>
          <a:xfrm>
            <a:off x="3026229" y="1583452"/>
            <a:ext cx="6618514" cy="237057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2800" i="1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“Een brede en integrale benadering van financieel advies waarbij niet alleen naar afzonderlijke financiële producten of beslissingen wordt gekeken, maar naar het </a:t>
            </a:r>
            <a:r>
              <a:rPr lang="nl-NL" sz="2800" i="1" u="sng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totale financiële plaatje</a:t>
            </a:r>
            <a:r>
              <a:rPr lang="nl-NL" sz="2800" i="1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van de klant.” 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D6B907CE-BC43-C8C5-6716-906E39BAA4C9}"/>
              </a:ext>
            </a:extLst>
          </p:cNvPr>
          <p:cNvSpPr txBox="1"/>
          <p:nvPr/>
        </p:nvSpPr>
        <p:spPr>
          <a:xfrm>
            <a:off x="899328" y="4390607"/>
            <a:ext cx="10872316" cy="15491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  <a:buNone/>
            </a:pPr>
            <a:r>
              <a:rPr lang="nl-NL" sz="2200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Veel klanten hebben behoefte aan: </a:t>
            </a:r>
          </a:p>
          <a:p>
            <a:pPr marL="800100" lvl="1" indent="-342900">
              <a:buClr>
                <a:srgbClr val="C00000"/>
              </a:buClr>
              <a:buSzPct val="100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nl-NL" sz="2200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Inzicht in hun </a:t>
            </a:r>
            <a:r>
              <a:rPr lang="nl-NL" sz="2200" kern="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totale</a:t>
            </a:r>
            <a:r>
              <a:rPr lang="nl-NL" sz="2200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financiële situatie (inkomsten, uitgaven, spaargeld, beleggingen).</a:t>
            </a:r>
          </a:p>
          <a:p>
            <a:pPr marL="800100" lvl="1" indent="-342900">
              <a:buClr>
                <a:srgbClr val="C00000"/>
              </a:buClr>
              <a:buSzPct val="100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nl-NL" sz="2200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Toekomstgerichte planning (pensioen, kinderen, nalatenschap).</a:t>
            </a:r>
          </a:p>
          <a:p>
            <a:pPr marL="800100" lvl="1" indent="-342900">
              <a:buClr>
                <a:srgbClr val="C00000"/>
              </a:buClr>
              <a:buSzPct val="100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nl-NL" sz="2200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Bescherming tegen financiële risico’s (arbeidsongeschiktheid, overlijden, scheiding).</a:t>
            </a:r>
          </a:p>
        </p:txBody>
      </p:sp>
    </p:spTree>
    <p:extLst>
      <p:ext uri="{BB962C8B-B14F-4D97-AF65-F5344CB8AC3E}">
        <p14:creationId xmlns:p14="http://schemas.microsoft.com/office/powerpoint/2010/main" val="3775895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46C9C9-F882-F38F-BB18-82814FEB47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ndertitel 2">
            <a:extLst>
              <a:ext uri="{FF2B5EF4-FFF2-40B4-BE49-F238E27FC236}">
                <a16:creationId xmlns:a16="http://schemas.microsoft.com/office/drawing/2014/main" id="{99D48A7C-29A0-DD1C-F33E-FF5D3946CACF}"/>
              </a:ext>
            </a:extLst>
          </p:cNvPr>
          <p:cNvSpPr txBox="1">
            <a:spLocks/>
          </p:cNvSpPr>
          <p:nvPr/>
        </p:nvSpPr>
        <p:spPr>
          <a:xfrm>
            <a:off x="4042121" y="1127543"/>
            <a:ext cx="4924623" cy="486055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marR="36576" indent="0" algn="r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3000" kern="1200"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 sz="2400" b="1" dirty="0">
              <a:ln>
                <a:noFill/>
              </a:ln>
              <a:solidFill>
                <a:schemeClr val="tx1"/>
              </a:solidFill>
              <a:latin typeface="Calibri" panose="020F0502020204030204" pitchFamily="34" charset="0"/>
              <a:cs typeface="Calibri" pitchFamily="34" charset="0"/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69E12CD5-0A92-E0C5-732B-756BA3468E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8854" y="807893"/>
            <a:ext cx="5315578" cy="452432"/>
          </a:xfrm>
        </p:spPr>
        <p:txBody>
          <a:bodyPr>
            <a:noAutofit/>
          </a:bodyPr>
          <a:lstStyle/>
          <a:p>
            <a:r>
              <a:rPr lang="nl-NL" sz="3200" i="1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Kernaspecten holistisch advies</a:t>
            </a:r>
          </a:p>
        </p:txBody>
      </p:sp>
      <p:sp>
        <p:nvSpPr>
          <p:cNvPr id="9" name="Ondertitel 2">
            <a:extLst>
              <a:ext uri="{FF2B5EF4-FFF2-40B4-BE49-F238E27FC236}">
                <a16:creationId xmlns:a16="http://schemas.microsoft.com/office/drawing/2014/main" id="{1218C599-73A2-CFCA-11DC-DE6134735C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88854" y="1558127"/>
            <a:ext cx="9978013" cy="2747101"/>
          </a:xfrm>
        </p:spPr>
        <p:txBody>
          <a:bodyPr>
            <a:noAutofit/>
          </a:bodyPr>
          <a:lstStyle/>
          <a:p>
            <a:pPr lvl="0"/>
            <a:r>
              <a:rPr lang="nl-NL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Integrale benadering</a:t>
            </a:r>
            <a:br>
              <a:rPr lang="nl-NL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Alle financiële domeinen worden in samenhang bekeken, zoals:</a:t>
            </a:r>
          </a:p>
          <a:p>
            <a:pPr lvl="0">
              <a:spcBef>
                <a:spcPts val="0"/>
              </a:spcBef>
            </a:pPr>
            <a:r>
              <a:rPr lang="nl-NL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hypotheken, pensioen, vermogensopbouw, risicobeheer (verzekeringen) en inkomen en uitgaven.</a:t>
            </a:r>
          </a:p>
          <a:p>
            <a:pPr lvl="0">
              <a:spcBef>
                <a:spcPts val="0"/>
              </a:spcBef>
            </a:pPr>
            <a:endParaRPr lang="nl-NL" sz="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nl-NL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Levensdoelen centraal stellen</a:t>
            </a:r>
            <a:br>
              <a:rPr lang="nl-NL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Het advies wordt afgestemd op de persoonlijke doelen en levensfase van de klant, zoals:</a:t>
            </a:r>
          </a:p>
          <a:p>
            <a:pPr marL="800100" lvl="1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Aankoop van een woning</a:t>
            </a:r>
          </a:p>
          <a:p>
            <a:pPr marL="800100" lvl="1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Financiering van de studie van kinderen</a:t>
            </a:r>
          </a:p>
          <a:p>
            <a:pPr marL="800100" lvl="1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Wens om eerder te stoppen met werken</a:t>
            </a:r>
          </a:p>
          <a:p>
            <a:pPr marL="800100" lvl="1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Opbouw van vermogen voor pensionering</a:t>
            </a:r>
          </a:p>
        </p:txBody>
      </p:sp>
    </p:spTree>
    <p:extLst>
      <p:ext uri="{BB962C8B-B14F-4D97-AF65-F5344CB8AC3E}">
        <p14:creationId xmlns:p14="http://schemas.microsoft.com/office/powerpoint/2010/main" val="32365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3018F6-BFC6-3C34-6E11-0AC74B9999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ndertitel 2">
            <a:extLst>
              <a:ext uri="{FF2B5EF4-FFF2-40B4-BE49-F238E27FC236}">
                <a16:creationId xmlns:a16="http://schemas.microsoft.com/office/drawing/2014/main" id="{F0569869-7A9A-146B-07B5-7615B1892C26}"/>
              </a:ext>
            </a:extLst>
          </p:cNvPr>
          <p:cNvSpPr txBox="1">
            <a:spLocks/>
          </p:cNvSpPr>
          <p:nvPr/>
        </p:nvSpPr>
        <p:spPr>
          <a:xfrm>
            <a:off x="4042121" y="1127543"/>
            <a:ext cx="4924623" cy="486055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marR="36576" indent="0" algn="r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3000" kern="1200"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 sz="2400" b="1" dirty="0">
              <a:ln>
                <a:noFill/>
              </a:ln>
              <a:solidFill>
                <a:schemeClr val="tx1"/>
              </a:solidFill>
              <a:latin typeface="Calibri" panose="020F0502020204030204" pitchFamily="34" charset="0"/>
              <a:cs typeface="Calibri" pitchFamily="34" charset="0"/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F3A9E065-55BF-F69C-3D0A-EFD6DAE2B8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8854" y="807893"/>
            <a:ext cx="5315578" cy="452432"/>
          </a:xfrm>
        </p:spPr>
        <p:txBody>
          <a:bodyPr>
            <a:noAutofit/>
          </a:bodyPr>
          <a:lstStyle/>
          <a:p>
            <a:r>
              <a:rPr lang="nl-NL" sz="3200" i="1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Kernaspecten holistisch advies</a:t>
            </a:r>
          </a:p>
        </p:txBody>
      </p:sp>
      <p:sp>
        <p:nvSpPr>
          <p:cNvPr id="9" name="Ondertitel 2">
            <a:extLst>
              <a:ext uri="{FF2B5EF4-FFF2-40B4-BE49-F238E27FC236}">
                <a16:creationId xmlns:a16="http://schemas.microsoft.com/office/drawing/2014/main" id="{1CAAEFEB-A1FF-024B-7B71-825492B3DA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88854" y="1579975"/>
            <a:ext cx="9978013" cy="4274813"/>
          </a:xfrm>
        </p:spPr>
        <p:txBody>
          <a:bodyPr>
            <a:noAutofit/>
          </a:bodyPr>
          <a:lstStyle/>
          <a:p>
            <a:pPr lvl="0"/>
            <a:r>
              <a:rPr lang="nl-NL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Duurzaam en toekomstgericht</a:t>
            </a:r>
            <a:br>
              <a:rPr lang="nl-NL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Het advies houdt rekening met de lange termijn, zodat het plan bestand is tegen veranderingen in inkomen, belastingregels en de economische situatie.</a:t>
            </a:r>
          </a:p>
          <a:p>
            <a:pPr lvl="0">
              <a:spcBef>
                <a:spcPts val="1500"/>
              </a:spcBef>
            </a:pPr>
            <a:r>
              <a:rPr lang="nl-NL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Risicobeheer en bescherming</a:t>
            </a:r>
            <a:br>
              <a:rPr lang="nl-NL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Mogelijke financiële risico’s, zoals arbeidsongeschiktheid, overlijden of echtscheiding, worden meegenomen in het advies om financiële stabiliteit te waarborgen.</a:t>
            </a:r>
          </a:p>
          <a:p>
            <a:pPr lvl="0">
              <a:spcBef>
                <a:spcPts val="1500"/>
              </a:spcBef>
            </a:pPr>
            <a:r>
              <a:rPr lang="nl-NL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Continuïteit en bijsturing</a:t>
            </a:r>
            <a:br>
              <a:rPr lang="nl-NL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Holistisch advies stopt niet na het eerste adviesmoment, maar omvat periodieke evaluaties en aanpassingen om het financiële plan actueel te houden bij veranderende omstandigheden.</a:t>
            </a:r>
          </a:p>
        </p:txBody>
      </p:sp>
    </p:spTree>
    <p:extLst>
      <p:ext uri="{BB962C8B-B14F-4D97-AF65-F5344CB8AC3E}">
        <p14:creationId xmlns:p14="http://schemas.microsoft.com/office/powerpoint/2010/main" val="3550995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2EA753-2490-EEA6-BE7D-82EB83E335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A3754EA7-249E-76A2-DCE1-093F352A84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248" t="18168" r="45028" b="12381"/>
          <a:stretch/>
        </p:blipFill>
        <p:spPr>
          <a:xfrm>
            <a:off x="4042121" y="1933573"/>
            <a:ext cx="3762908" cy="3517798"/>
          </a:xfrm>
          <a:prstGeom prst="rect">
            <a:avLst/>
          </a:prstGeom>
        </p:spPr>
      </p:pic>
      <p:sp>
        <p:nvSpPr>
          <p:cNvPr id="11" name="Wolk 10">
            <a:extLst>
              <a:ext uri="{FF2B5EF4-FFF2-40B4-BE49-F238E27FC236}">
                <a16:creationId xmlns:a16="http://schemas.microsoft.com/office/drawing/2014/main" id="{21F22C2D-B3FC-D94A-2ECE-C12C3EA37C66}"/>
              </a:ext>
            </a:extLst>
          </p:cNvPr>
          <p:cNvSpPr/>
          <p:nvPr/>
        </p:nvSpPr>
        <p:spPr>
          <a:xfrm>
            <a:off x="1135279" y="2880381"/>
            <a:ext cx="3090886" cy="1451920"/>
          </a:xfrm>
          <a:prstGeom prst="cloud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latin typeface="Comic Sans MS" panose="030F0702030302020204" pitchFamily="66" charset="0"/>
              </a:rPr>
              <a:t>Uitleg over de fiscale regels in de afgelopen decennia</a:t>
            </a:r>
          </a:p>
        </p:txBody>
      </p:sp>
      <p:sp>
        <p:nvSpPr>
          <p:cNvPr id="8" name="Ondertitel 2">
            <a:extLst>
              <a:ext uri="{FF2B5EF4-FFF2-40B4-BE49-F238E27FC236}">
                <a16:creationId xmlns:a16="http://schemas.microsoft.com/office/drawing/2014/main" id="{01369477-AF71-3045-F353-62A3E07A0ADF}"/>
              </a:ext>
            </a:extLst>
          </p:cNvPr>
          <p:cNvSpPr txBox="1">
            <a:spLocks/>
          </p:cNvSpPr>
          <p:nvPr/>
        </p:nvSpPr>
        <p:spPr>
          <a:xfrm>
            <a:off x="4042121" y="1075471"/>
            <a:ext cx="4924623" cy="486055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marR="36576" indent="0" algn="r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3000" kern="1200"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 sz="2400" b="1" dirty="0">
              <a:ln>
                <a:noFill/>
              </a:ln>
              <a:solidFill>
                <a:schemeClr val="tx1"/>
              </a:solidFill>
              <a:latin typeface="Calibri" panose="020F0502020204030204" pitchFamily="34" charset="0"/>
              <a:cs typeface="Calibri" pitchFamily="34" charset="0"/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F1FD81B3-3AE2-4F39-66C4-3D0DD28B08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8396" y="232457"/>
            <a:ext cx="9669039" cy="452432"/>
          </a:xfrm>
        </p:spPr>
        <p:txBody>
          <a:bodyPr>
            <a:noAutofit/>
          </a:bodyPr>
          <a:lstStyle/>
          <a:p>
            <a:r>
              <a:rPr lang="nl-NL" sz="3200" i="1" dirty="0"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“Waarover wil jouw klant advies van jou…?”</a:t>
            </a:r>
            <a:endParaRPr lang="nl-NL" sz="3200" i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ndertitel 2">
            <a:extLst>
              <a:ext uri="{FF2B5EF4-FFF2-40B4-BE49-F238E27FC236}">
                <a16:creationId xmlns:a16="http://schemas.microsoft.com/office/drawing/2014/main" id="{19C0A33B-8D83-A495-76A3-A899462EE3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5596" y="5655152"/>
            <a:ext cx="11354637" cy="486055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nl-NL" sz="26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“Maar waar besteden adviseurs de meeste tijd aan in het hypotheekadviesproces?”</a:t>
            </a:r>
          </a:p>
        </p:txBody>
      </p:sp>
      <p:sp>
        <p:nvSpPr>
          <p:cNvPr id="4" name="Wolk 3">
            <a:extLst>
              <a:ext uri="{FF2B5EF4-FFF2-40B4-BE49-F238E27FC236}">
                <a16:creationId xmlns:a16="http://schemas.microsoft.com/office/drawing/2014/main" id="{5FE70671-6776-4BED-2AA4-E6C34D2DB2C8}"/>
              </a:ext>
            </a:extLst>
          </p:cNvPr>
          <p:cNvSpPr/>
          <p:nvPr/>
        </p:nvSpPr>
        <p:spPr>
          <a:xfrm>
            <a:off x="2044658" y="4057966"/>
            <a:ext cx="2291024" cy="1386673"/>
          </a:xfrm>
          <a:prstGeom prst="cloud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latin typeface="Comic Sans MS" panose="030F0702030302020204" pitchFamily="66" charset="0"/>
              </a:rPr>
              <a:t>Alles goed geregeld hebben voor kinderen</a:t>
            </a:r>
          </a:p>
        </p:txBody>
      </p:sp>
      <p:sp>
        <p:nvSpPr>
          <p:cNvPr id="5" name="Wolk 4">
            <a:extLst>
              <a:ext uri="{FF2B5EF4-FFF2-40B4-BE49-F238E27FC236}">
                <a16:creationId xmlns:a16="http://schemas.microsoft.com/office/drawing/2014/main" id="{58B2E6DF-338F-1A24-39E8-54B4D8710C92}"/>
              </a:ext>
            </a:extLst>
          </p:cNvPr>
          <p:cNvSpPr/>
          <p:nvPr/>
        </p:nvSpPr>
        <p:spPr>
          <a:xfrm>
            <a:off x="3487096" y="789270"/>
            <a:ext cx="2998027" cy="1494686"/>
          </a:xfrm>
          <a:prstGeom prst="cloud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latin typeface="Comic Sans MS" panose="030F0702030302020204" pitchFamily="66" charset="0"/>
              </a:rPr>
              <a:t>Later voldoende inkomen en vermogen </a:t>
            </a:r>
          </a:p>
        </p:txBody>
      </p:sp>
      <p:sp>
        <p:nvSpPr>
          <p:cNvPr id="10" name="Wolk 9">
            <a:extLst>
              <a:ext uri="{FF2B5EF4-FFF2-40B4-BE49-F238E27FC236}">
                <a16:creationId xmlns:a16="http://schemas.microsoft.com/office/drawing/2014/main" id="{34B05B64-AF6D-E701-81A1-7F3CF09940D5}"/>
              </a:ext>
            </a:extLst>
          </p:cNvPr>
          <p:cNvSpPr/>
          <p:nvPr/>
        </p:nvSpPr>
        <p:spPr>
          <a:xfrm>
            <a:off x="1919752" y="1680219"/>
            <a:ext cx="2485321" cy="1386673"/>
          </a:xfrm>
          <a:prstGeom prst="cloud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latin typeface="Comic Sans MS" panose="030F0702030302020204" pitchFamily="66" charset="0"/>
              </a:rPr>
              <a:t>Betaalbare maandlasten, nu en straks</a:t>
            </a:r>
          </a:p>
        </p:txBody>
      </p:sp>
      <p:sp>
        <p:nvSpPr>
          <p:cNvPr id="12" name="Wolk 11">
            <a:extLst>
              <a:ext uri="{FF2B5EF4-FFF2-40B4-BE49-F238E27FC236}">
                <a16:creationId xmlns:a16="http://schemas.microsoft.com/office/drawing/2014/main" id="{4ED681CE-BDEA-A19B-660A-46862C52D174}"/>
              </a:ext>
            </a:extLst>
          </p:cNvPr>
          <p:cNvSpPr/>
          <p:nvPr/>
        </p:nvSpPr>
        <p:spPr>
          <a:xfrm>
            <a:off x="7626821" y="4241169"/>
            <a:ext cx="2410094" cy="1386673"/>
          </a:xfrm>
          <a:prstGeom prst="cloud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latin typeface="Comic Sans MS" panose="030F0702030302020204" pitchFamily="66" charset="0"/>
              </a:rPr>
              <a:t>Een goed geïsoleerde woning. </a:t>
            </a:r>
          </a:p>
        </p:txBody>
      </p:sp>
      <p:sp>
        <p:nvSpPr>
          <p:cNvPr id="13" name="Wolk 12">
            <a:extLst>
              <a:ext uri="{FF2B5EF4-FFF2-40B4-BE49-F238E27FC236}">
                <a16:creationId xmlns:a16="http://schemas.microsoft.com/office/drawing/2014/main" id="{3924427B-82F1-AEB6-B19F-562DEFFB4029}"/>
              </a:ext>
            </a:extLst>
          </p:cNvPr>
          <p:cNvSpPr/>
          <p:nvPr/>
        </p:nvSpPr>
        <p:spPr>
          <a:xfrm>
            <a:off x="5772595" y="927950"/>
            <a:ext cx="2990486" cy="1386673"/>
          </a:xfrm>
          <a:prstGeom prst="cloud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latin typeface="Comic Sans MS" panose="030F0702030302020204" pitchFamily="66" charset="0"/>
              </a:rPr>
              <a:t>In de woning kunnen blijven wonen bij ziekte</a:t>
            </a:r>
          </a:p>
        </p:txBody>
      </p:sp>
      <p:sp>
        <p:nvSpPr>
          <p:cNvPr id="14" name="Wolk 13">
            <a:extLst>
              <a:ext uri="{FF2B5EF4-FFF2-40B4-BE49-F238E27FC236}">
                <a16:creationId xmlns:a16="http://schemas.microsoft.com/office/drawing/2014/main" id="{EC6B0C2A-BE9F-3363-CFB6-BE9B13E9BFA3}"/>
              </a:ext>
            </a:extLst>
          </p:cNvPr>
          <p:cNvSpPr/>
          <p:nvPr/>
        </p:nvSpPr>
        <p:spPr>
          <a:xfrm>
            <a:off x="7626821" y="2975058"/>
            <a:ext cx="3275548" cy="1582695"/>
          </a:xfrm>
          <a:prstGeom prst="cloud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latin typeface="Comic Sans MS" panose="030F0702030302020204" pitchFamily="66" charset="0"/>
              </a:rPr>
              <a:t>Inzicht in de (totale) financiële situatie. </a:t>
            </a:r>
          </a:p>
        </p:txBody>
      </p:sp>
      <p:sp>
        <p:nvSpPr>
          <p:cNvPr id="6" name="Wolk 5">
            <a:extLst>
              <a:ext uri="{FF2B5EF4-FFF2-40B4-BE49-F238E27FC236}">
                <a16:creationId xmlns:a16="http://schemas.microsoft.com/office/drawing/2014/main" id="{A5490EC7-37D6-63BF-7169-F866785A4AA5}"/>
              </a:ext>
            </a:extLst>
          </p:cNvPr>
          <p:cNvSpPr/>
          <p:nvPr/>
        </p:nvSpPr>
        <p:spPr>
          <a:xfrm>
            <a:off x="7517304" y="1814880"/>
            <a:ext cx="2898879" cy="1522793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latin typeface="Comic Sans MS" panose="030F0702030302020204" pitchFamily="66" charset="0"/>
              </a:rPr>
              <a:t>Duidelijkheid over de gevolgen bij een relatiebreuk</a:t>
            </a:r>
          </a:p>
        </p:txBody>
      </p:sp>
      <p:sp>
        <p:nvSpPr>
          <p:cNvPr id="16" name="Vermenigvuldigingsteken 15">
            <a:extLst>
              <a:ext uri="{FF2B5EF4-FFF2-40B4-BE49-F238E27FC236}">
                <a16:creationId xmlns:a16="http://schemas.microsoft.com/office/drawing/2014/main" id="{FC7F3F2F-7FF0-2523-D446-F3758999DCDA}"/>
              </a:ext>
            </a:extLst>
          </p:cNvPr>
          <p:cNvSpPr/>
          <p:nvPr/>
        </p:nvSpPr>
        <p:spPr>
          <a:xfrm>
            <a:off x="1808703" y="2880381"/>
            <a:ext cx="1527350" cy="145192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85644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 build="p"/>
      <p:bldP spid="4" grpId="0" animBg="1"/>
      <p:bldP spid="5" grpId="0" animBg="1"/>
      <p:bldP spid="10" grpId="0" animBg="1"/>
      <p:bldP spid="12" grpId="0" animBg="1"/>
      <p:bldP spid="13" grpId="0" animBg="1"/>
      <p:bldP spid="14" grpId="0" animBg="1"/>
      <p:bldP spid="6" grpId="0" animBg="1"/>
      <p:bldP spid="16" grpId="0" animBg="1"/>
    </p:bldLst>
  </p:timing>
</p:sld>
</file>

<file path=ppt/theme/theme1.xml><?xml version="1.0" encoding="utf-8"?>
<a:theme xmlns:a="http://schemas.openxmlformats.org/drawingml/2006/main" name="Office-thema">
  <a:themeElements>
    <a:clrScheme name="Aangepast 3">
      <a:dk1>
        <a:srgbClr val="7B6755"/>
      </a:dk1>
      <a:lt1>
        <a:srgbClr val="FFFFFF"/>
      </a:lt1>
      <a:dk2>
        <a:srgbClr val="7B6755"/>
      </a:dk2>
      <a:lt2>
        <a:srgbClr val="E7E6E6"/>
      </a:lt2>
      <a:accent1>
        <a:srgbClr val="D31150"/>
      </a:accent1>
      <a:accent2>
        <a:srgbClr val="EC7E1E"/>
      </a:accent2>
      <a:accent3>
        <a:srgbClr val="7B6755"/>
      </a:accent3>
      <a:accent4>
        <a:srgbClr val="FFC000"/>
      </a:accent4>
      <a:accent5>
        <a:srgbClr val="5B9BD5"/>
      </a:accent5>
      <a:accent6>
        <a:srgbClr val="70AD47"/>
      </a:accent6>
      <a:hlink>
        <a:srgbClr val="D31150"/>
      </a:hlink>
      <a:folHlink>
        <a:srgbClr val="D3115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_sjabloon" id="{1E7BFB30-E22F-834F-A3C7-06B3C6C366DD}" vid="{67B02FC8-E19A-E643-B9F4-ADC58E76B62F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0DD67AB8329AB48A35E15D4709019BD" ma:contentTypeVersion="12" ma:contentTypeDescription="Een nieuw document maken." ma:contentTypeScope="" ma:versionID="edddddef28d3e23b6a41a0411d54ddba">
  <xsd:schema xmlns:xsd="http://www.w3.org/2001/XMLSchema" xmlns:xs="http://www.w3.org/2001/XMLSchema" xmlns:p="http://schemas.microsoft.com/office/2006/metadata/properties" xmlns:ns2="bb527ce2-81fa-4df5-954e-3b0f32d5365f" xmlns:ns3="22b2423e-d89b-449d-a761-68665af4d9c1" targetNamespace="http://schemas.microsoft.com/office/2006/metadata/properties" ma:root="true" ma:fieldsID="93d8455c5ece8fd78458ac6dd791cc9a" ns2:_="" ns3:_="">
    <xsd:import namespace="bb527ce2-81fa-4df5-954e-3b0f32d5365f"/>
    <xsd:import namespace="22b2423e-d89b-449d-a761-68665af4d9c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527ce2-81fa-4df5-954e-3b0f32d536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Afbeeldingtags" ma:readOnly="false" ma:fieldId="{5cf76f15-5ced-4ddc-b409-7134ff3c332f}" ma:taxonomyMulti="true" ma:sspId="e849caf3-2457-4b41-a512-21873c75128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1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b2423e-d89b-449d-a761-68665af4d9c1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06daafe8-327d-4d35-ae33-8b9e8a859721}" ma:internalName="TaxCatchAll" ma:showField="CatchAllData" ma:web="22b2423e-d89b-449d-a761-68665af4d9c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2b2423e-d89b-449d-a761-68665af4d9c1" xsi:nil="true"/>
    <lcf76f155ced4ddcb4097134ff3c332f xmlns="bb527ce2-81fa-4df5-954e-3b0f32d5365f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0ECB17B-91D3-493F-A608-4BCD1091B109}"/>
</file>

<file path=customXml/itemProps2.xml><?xml version="1.0" encoding="utf-8"?>
<ds:datastoreItem xmlns:ds="http://schemas.openxmlformats.org/officeDocument/2006/customXml" ds:itemID="{1500BDE4-27A7-4D0F-A90F-FE8E6DBFF932}">
  <ds:schemaRefs>
    <ds:schemaRef ds:uri="053bf1d9-0223-42cf-b1ad-7f829622bcb1"/>
    <ds:schemaRef ds:uri="31c94e23-f447-4603-8e7f-b28433243b98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http://purl.org/dc/dcmitype/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55515D50-A60B-43DC-95C7-FA3EE4963D3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Powerpoint_sjabloon</Template>
  <TotalTime>27412</TotalTime>
  <Words>903</Words>
  <Application>Microsoft Office PowerPoint</Application>
  <PresentationFormat>Breedbeeld</PresentationFormat>
  <Paragraphs>109</Paragraphs>
  <Slides>23</Slides>
  <Notes>21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23</vt:i4>
      </vt:variant>
    </vt:vector>
  </HeadingPairs>
  <TitlesOfParts>
    <vt:vector size="27" baseType="lpstr">
      <vt:lpstr>Arial</vt:lpstr>
      <vt:lpstr>Calibri</vt:lpstr>
      <vt:lpstr>Comic Sans MS</vt:lpstr>
      <vt:lpstr>Office-thema</vt:lpstr>
      <vt:lpstr>De voordelen van een breed financieel advies</vt:lpstr>
      <vt:lpstr>PowerPoint-presentatie</vt:lpstr>
      <vt:lpstr>“Met welke adviseur zit jij het liefst aan tafel?”</vt:lpstr>
      <vt:lpstr>“Met welke adviseur zit jij het liefst aan tafel?”</vt:lpstr>
      <vt:lpstr>“Met welke adviseur zit jij het liefst aan tafel?”</vt:lpstr>
      <vt:lpstr>“Wat is holistisch advies…?”</vt:lpstr>
      <vt:lpstr>Kernaspecten holistisch advies</vt:lpstr>
      <vt:lpstr>Kernaspecten holistisch advies</vt:lpstr>
      <vt:lpstr>“Waarover wil jouw klant advies van jou…?”</vt:lpstr>
      <vt:lpstr>“Waarover wil jouw klant advies van jou…?”</vt:lpstr>
      <vt:lpstr>“Gelukkig zijn het altijd ‘anderen’ die risico’s lopen!”</vt:lpstr>
      <vt:lpstr>    “Wat zou jij geregeld willen hebben als …?” </vt:lpstr>
      <vt:lpstr>PowerPoint-presentatie</vt:lpstr>
      <vt:lpstr>PowerPoint-presentatie</vt:lpstr>
      <vt:lpstr>PowerPoint-presentatie</vt:lpstr>
      <vt:lpstr>“Wat zijn de voordelen van holistisch advies…?”</vt:lpstr>
      <vt:lpstr>“Daar heb ik toch allemaal geen tijd voor…”</vt:lpstr>
      <vt:lpstr>“Wat is ervoor nodig om uit jouw comfortzone te stappen…?”</vt:lpstr>
      <vt:lpstr>Implementeren holistisch advies in de praktijk </vt:lpstr>
      <vt:lpstr>               “Welke adviseur wil jij zijn…?”</vt:lpstr>
      <vt:lpstr>“Sta niet stil. Blijf leren!”</vt:lpstr>
      <vt:lpstr>“Jouw klanten zijn jouw ambassadeurs!”</vt:lpstr>
      <vt:lpstr>kijk op www.impact.nu of kom naar de Impact stand 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Rob Timmermans</dc:creator>
  <cp:lastModifiedBy>Rob Timmermans</cp:lastModifiedBy>
  <cp:revision>1239</cp:revision>
  <dcterms:created xsi:type="dcterms:W3CDTF">2017-08-16T13:13:59Z</dcterms:created>
  <dcterms:modified xsi:type="dcterms:W3CDTF">2025-03-26T15:23:41Z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0x01010080DD67AB8329AB48A35E15D4709019BD</vt:lpwstr>
  </property>
  <property fmtid="{D5CDD505-2E9C-101B-9397-08002B2CF9AE}" pid="3" name="MediaServiceImageTags">
    <vt:lpwstr/>
  </property>
</Properties>
</file>