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Open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59F34A-B1E5-4DAB-802C-E7912B6586F1}">
  <a:tblStyle styleId="{4759F34A-B1E5-4DAB-802C-E7912B6586F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slide" Target="slides/slide33.xml"/><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slide" Target="slides/slide36.xml"/><Relationship Id="rId47" Type="http://schemas.openxmlformats.org/officeDocument/2006/relationships/slide" Target="slides/slide41.xml"/><Relationship Id="rId34" Type="http://schemas.openxmlformats.org/officeDocument/2006/relationships/slide" Target="slides/slide28.xml"/><Relationship Id="rId21" Type="http://schemas.openxmlformats.org/officeDocument/2006/relationships/slide" Target="slides/slide15.xml"/><Relationship Id="rId50" Type="http://schemas.openxmlformats.org/officeDocument/2006/relationships/slide" Target="slides/slide44.xml"/><Relationship Id="rId55" Type="http://schemas.openxmlformats.org/officeDocument/2006/relationships/font" Target="fonts/OpenSans-bold.fntdata"/><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24" Type="http://schemas.openxmlformats.org/officeDocument/2006/relationships/slide" Target="slides/slide18.xml"/><Relationship Id="rId53" Type="http://schemas.openxmlformats.org/officeDocument/2006/relationships/slide" Target="slides/slide47.xml"/><Relationship Id="rId11" Type="http://schemas.openxmlformats.org/officeDocument/2006/relationships/slide" Target="slides/slide5.xml"/><Relationship Id="rId58" Type="http://schemas.openxmlformats.org/officeDocument/2006/relationships/customXml" Target="../customXml/item1.xml"/><Relationship Id="rId5" Type="http://schemas.openxmlformats.org/officeDocument/2006/relationships/slideMaster" Target="slideMasters/slideMaster1.xml"/><Relationship Id="rId19" Type="http://schemas.openxmlformats.org/officeDocument/2006/relationships/slide" Target="slides/slide13.xml"/><Relationship Id="rId43" Type="http://schemas.openxmlformats.org/officeDocument/2006/relationships/slide" Target="slides/slide37.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30" Type="http://schemas.openxmlformats.org/officeDocument/2006/relationships/slide" Target="slides/slide24.xml"/><Relationship Id="rId35" Type="http://schemas.openxmlformats.org/officeDocument/2006/relationships/slide" Target="slides/slide29.xml"/><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font" Target="fonts/OpenSans-italic.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presProps" Target="presProp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25" Type="http://schemas.openxmlformats.org/officeDocument/2006/relationships/slide" Target="slides/slide19.xml"/><Relationship Id="rId12" Type="http://schemas.openxmlformats.org/officeDocument/2006/relationships/slide" Target="slides/slide6.xml"/><Relationship Id="rId17" Type="http://schemas.openxmlformats.org/officeDocument/2006/relationships/slide" Target="slides/slide11.xml"/><Relationship Id="rId59" Type="http://schemas.openxmlformats.org/officeDocument/2006/relationships/customXml" Target="../customXml/item2.xml"/><Relationship Id="rId41" Type="http://schemas.openxmlformats.org/officeDocument/2006/relationships/slide" Target="slides/slide35.xml"/><Relationship Id="rId20" Type="http://schemas.openxmlformats.org/officeDocument/2006/relationships/slide" Target="slides/slide14.xml"/><Relationship Id="rId54" Type="http://schemas.openxmlformats.org/officeDocument/2006/relationships/font" Target="fonts/OpenSans-regular.fntdata"/><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font" Target="fonts/OpenSans-boldItalic.fntdata"/><Relationship Id="rId15" Type="http://schemas.openxmlformats.org/officeDocument/2006/relationships/slide" Target="slides/slide9.xml"/><Relationship Id="rId44" Type="http://schemas.openxmlformats.org/officeDocument/2006/relationships/slide" Target="slides/slide38.xml"/><Relationship Id="rId31" Type="http://schemas.openxmlformats.org/officeDocument/2006/relationships/slide" Target="slides/slide25.xml"/><Relationship Id="rId52" Type="http://schemas.openxmlformats.org/officeDocument/2006/relationships/slide" Target="slides/slide46.xml"/><Relationship Id="rId10" Type="http://schemas.openxmlformats.org/officeDocument/2006/relationships/slide" Target="slides/slide4.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ijksfinancien.nl/voorjaarsnota/2024/274495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9988a01304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9988a01304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439b3872b3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439b3872b3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Per brief van 13 maart 2025 heeft de minister van SZW de Kamer geïnformeerd dat het wetsvoorstel niet eerder dan 1 juli 2026 in werking zal treden. Na het aanvaarden van het wetsvoorstel door de Eerste Kamer is namelijk ten minste 9 maanden nodig om de wet te implementeren.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439b3872b3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439b3872b3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439b3872b3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439b3872b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439b3872b3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439b3872b3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439b3872b3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439b3872b3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439b3872b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439b3872b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439b3872b3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439b3872b3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439b3872b3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439b3872b3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439b3872b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439b3872b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439b3872b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439b3872b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45925eb7a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f45925eb7a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Van de 10 procent hoogste vermogens is 27 procent zelfstandige, terwijl de rest werknemer is (33 procent) of gepensioneerd (inclusief inkomen uit vermogen) (40 procent). In deze vermogensgroep bedroeg iemands vermogen minimaal 680 duizend euro in 2023. Zelfstandigen hebben met een doorsnee vermogen van ruim 1,3 miljoen euro het hoogste vermogen in deze groep. Van de top 1 procent is ongeveer de helft zelfstandige en een derde gepensioneerd.</a:t>
            </a:r>
            <a:endParaRPr/>
          </a:p>
          <a:p>
            <a:pPr indent="0" lvl="0" marL="0" rtl="0" algn="l">
              <a:spcBef>
                <a:spcPts val="0"/>
              </a:spcBef>
              <a:spcAft>
                <a:spcPts val="0"/>
              </a:spcAft>
              <a:buNone/>
            </a:pPr>
            <a:r>
              <a:rPr lang="nl" u="sng">
                <a:solidFill>
                  <a:schemeClr val="hlink"/>
                </a:solidFill>
                <a:hlinkClick r:id="rId2"/>
              </a:rPr>
              <a:t>https://www.rijksfinancien.nl/voorjaarsnota/2024/2744950</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439b3872b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439b3872b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439b3872b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439b3872b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439b3872b3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439b3872b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439b3872b3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439b3872b3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439b3872b3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439b3872b3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Als het nabestaandenpensioen op opbouwbasis is geregeld dan blijft dit potje behouden.</a:t>
            </a:r>
            <a:endParaRPr/>
          </a:p>
          <a:p>
            <a:pPr indent="0" lvl="0" marL="0" rtl="0" algn="l">
              <a:spcBef>
                <a:spcPts val="0"/>
              </a:spcBef>
              <a:spcAft>
                <a:spcPts val="0"/>
              </a:spcAft>
              <a:buClr>
                <a:schemeClr val="dk1"/>
              </a:buClr>
              <a:buSzPts val="1100"/>
              <a:buFont typeface="Arial"/>
              <a:buNone/>
            </a:pPr>
            <a:r>
              <a:rPr lang="nl"/>
              <a:t>De partner die vóór de overstap naar het nieuwe pensioenstelsel begunstigde was blijft deze aanspraak behouden. In beide gevallen moeten werkgever en werknemers/ondernemingsraad afspraken maken over de hoogte van de dekking van het nabestaandenpensioen en de premieverdeling in de nieuwe pensioenregeling.</a:t>
            </a:r>
            <a:endParaRPr/>
          </a:p>
          <a:p>
            <a:pPr indent="0" lvl="0" marL="0" rtl="0" algn="l">
              <a:spcBef>
                <a:spcPts val="0"/>
              </a:spcBef>
              <a:spcAft>
                <a:spcPts val="0"/>
              </a:spcAft>
              <a:buNone/>
            </a:pPr>
            <a:r>
              <a:rPr lang="nl"/>
              <a:t>Voor de overgangsfase kan de overgang van opbouwbasis naar risicobasis tot dubbele dekking leiden (het potje blijft bestaan en daarnaast is er ook een risicodekking). Bij partnerpensioen op risicobasis wordt géén bijzonder partnerpensioen gereserveerd voor de ex-partner.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439b3872b3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439b3872b3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439b3872b3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439b3872b3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439b3872b3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439b3872b3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439b3872b3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439b3872b3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439b3872b3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439b3872b3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42c799aae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42c799aae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439b3872b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439b3872b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a472e81efa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a472e81efa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Daarnaast zult u ook de ondernemingsraad/personeelsvertegenwoordiging en werknemers moeten betrekken. Dat de pensioenregeling als gevolg van de wetswijziging moet wijzigen staat vast, maar hoe de nieuwe pensioenregeling(en) eruit komt te zien bepalen werkgever en werknemers in overleg.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a472e81efa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a472e81efa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472e81efa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a472e81efa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Als de dekkingsgraad lager is dan 101,5%, worden (verwachte) pensioenen generiek verlaagd om te voldoen aan de wettelijke vereisten voor het </a:t>
            </a:r>
            <a:r>
              <a:rPr lang="nl"/>
              <a:t>minimaal</a:t>
            </a:r>
            <a:r>
              <a:rPr lang="nl"/>
              <a:t> vereist eigen vermogen (MVEV) en het vullen van de operationele reserve (ROK). De hoogte van MVEV en ROK is altijd 1,5% van de VPV en heeft uitsluitend betrekking op nieuw te vormen reserves.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91bc7e9dbe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91bc7e9dbe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42c799aae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42c799aae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Een vaste uitkering betekent dat de pensioengerechtigde maandelijks een vaste pensioenuitkering ontvangt. Bij de keuze voor een vaste uitkering is de rentestand op het moment van pensionering bepalend voor de hoogte van de levenslange pensioenuitkering. Het pensioenvermogen wordt na pensionering niet doorbelegd. Dit betekent minder risico dan bij een variabele uitkering, maar ook een naar verwachting lagere pensioenuitkering.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Bij de keuze voor een variabele uitkering wordt het pensioenkapitaal doorbelegd na pensionering. Hierdoor zal de pensioenuitkering meer schommelen: het gaat eerder omhoog bij positieve resultaten, maar kan ook lager uitvallen. Dit betekent meer risico dan bij een vaste uitkering, maar ook een naar verwachting gemiddeld hogere pensioenuitkering.</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42c799aae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42c799aae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91bc7e9dbe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91bc7e9dbe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Toedelen van beleggingsresultaten</a:t>
            </a:r>
            <a:endParaRPr/>
          </a:p>
          <a:p>
            <a:pPr indent="0" lvl="0" marL="0" rtl="0" algn="l">
              <a:spcBef>
                <a:spcPts val="0"/>
              </a:spcBef>
              <a:spcAft>
                <a:spcPts val="0"/>
              </a:spcAft>
              <a:buClr>
                <a:schemeClr val="dk1"/>
              </a:buClr>
              <a:buSzPts val="1100"/>
              <a:buFont typeface="Arial"/>
              <a:buNone/>
            </a:pPr>
            <a:r>
              <a:rPr lang="nl"/>
              <a:t>Het pensioenfonds belegt het collectieve pensioenvermogen. Dit leidt tot beleggingsresultaten. In het vernieuwde pensioenstelsel moeten de beleggingsresultaten worden verdeeld over de persoonlijke pensioenvermogens en de solidariteitsreserve. Hoe de rendementen worden verdeeld hangt samen met de risicohouding: de mate waarin leeftijdsgroepen risico’s willen/kunnen lopen c.q. in welke mate zij tegen die risico’s willen/moeten worden beschermd. </a:t>
            </a:r>
            <a:endParaRPr/>
          </a:p>
          <a:p>
            <a:pPr indent="0" lvl="0" marL="0" rtl="0" algn="l">
              <a:spcBef>
                <a:spcPts val="0"/>
              </a:spcBef>
              <a:spcAft>
                <a:spcPts val="0"/>
              </a:spcAft>
              <a:buClr>
                <a:schemeClr val="dk1"/>
              </a:buClr>
              <a:buSzPts val="1100"/>
              <a:buFont typeface="Arial"/>
              <a:buNone/>
            </a:pPr>
            <a:r>
              <a:rPr lang="nl"/>
              <a:t>Beleggen betekent risico nemen. Op de lange termijn leidt het nemen van risico tot een hoger pensioenresultaat, gemiddeld wordt de premie inleg vermeerderd met een factor 2 tot 3. Risico nemen is dus positief op de lange termijn. Feit is dat beleggingsresultaten op de korte(re) termijn schommelen. Voor jongere generaties is dit niet erg. Zij hebben een lange beleggingshorizon en merken dit niet in hun portemonnee. Voor oudere leeftijdsgroepen en pensioengerechtigden zijn grote schommelingen onwenselijk. Deze groepen kunnen/willen minder risico lopen en zij dienen te worden beschermd tegen bepaalde risico’s/grote schommelingen.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nl"/>
              <a:t>Beschermen tegen risico’s</a:t>
            </a:r>
            <a:endParaRPr/>
          </a:p>
          <a:p>
            <a:pPr indent="0" lvl="0" marL="0" rtl="0" algn="l">
              <a:spcBef>
                <a:spcPts val="0"/>
              </a:spcBef>
              <a:spcAft>
                <a:spcPts val="0"/>
              </a:spcAft>
              <a:buClr>
                <a:schemeClr val="dk1"/>
              </a:buClr>
              <a:buSzPts val="1100"/>
              <a:buFont typeface="Arial"/>
              <a:buNone/>
            </a:pPr>
            <a:r>
              <a:rPr lang="nl"/>
              <a:t>Het beschermen van leeftijdscohorten tegen mogelijke negatieve gevolgen van het nemen van risico – het toedelen van risico’s - kan via de toedeelregels en/of de solidariteitsreserve.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91bc7e9dbe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91bc7e9dbe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De wet schrijft voor dat sociale partners en het pensioenfonds afspraken maken over de toedeelregels (het toedelen van beleggingsresultaten) en de solidariteitsreserve (de vul- en uitdeelregels). </a:t>
            </a:r>
            <a:endParaRPr/>
          </a:p>
          <a:p>
            <a:pPr indent="0" lvl="0" marL="0" rtl="0" algn="l">
              <a:spcBef>
                <a:spcPts val="0"/>
              </a:spcBef>
              <a:spcAft>
                <a:spcPts val="0"/>
              </a:spcAft>
              <a:buClr>
                <a:schemeClr val="dk1"/>
              </a:buClr>
              <a:buSzPts val="1100"/>
              <a:buFont typeface="Arial"/>
              <a:buNone/>
            </a:pPr>
            <a:r>
              <a:rPr lang="nl"/>
              <a:t>Deze afspraken moeten vooraf worden gemaakt en voor langere tijd worden vastgesteld. Hierdoor is het onmogelijk bepaalde groepen pensioenfondsdeelnemers/leeftijdscohorten op voorhand te bevoordelen: wie het grootste risico draagt heeft het grootste profijt bij positieve uitkomsten (als gevolg van het nemen van risico), maar incasseert ook de grootste klap bij tegenvallende resultaten (als gevolg van het nemen van risico). Daarnaast dienen de afspraken aan te sluiten bij de risicohouding van de leeftijdscohorten en evenwichtig te zijn voor alle generaties.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nl"/>
              <a:t>Het inrichten van de solidaire premieregeling vraagt dus keuzes over het (toe)delen van risico’s én het mechanisme waarmee dit wordt gedaan (via de toedeelregels en/of de solidariteitsreserve). In onderstaande afbeelding zijn de belangrijkste risico’s uiteengezet en is aangegeven via welk mechanisme die risico’s kunnen worden gereguleerd. Daarna volgt een toelichting op de twee mechanismen.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91bc7e9dbe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91bc7e9dbe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Beschermingsrendementen</a:t>
            </a:r>
            <a:endParaRPr/>
          </a:p>
          <a:p>
            <a:pPr indent="0" lvl="0" marL="0" rtl="0" algn="l">
              <a:spcBef>
                <a:spcPts val="0"/>
              </a:spcBef>
              <a:spcAft>
                <a:spcPts val="0"/>
              </a:spcAft>
              <a:buClr>
                <a:schemeClr val="dk1"/>
              </a:buClr>
              <a:buSzPts val="1100"/>
              <a:buFont typeface="Arial"/>
              <a:buNone/>
            </a:pPr>
            <a:r>
              <a:rPr lang="nl"/>
              <a:t>Beschermingsrendementen hebben tot doel pensioenfondsdeelnemers te beschermen tegen inflatie- en/of renterisico, het micro-langlevenrisico en indien gewenst ook het macro-langlevenrisico.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nl"/>
              <a:t>Een 100% toekenning van beschermingsrendement voor een bepaald risico aan een leeftijdscohort betekent dat het verwezenlijken van het risico geen invloed heeft op de hoogte van de pensioenvermogens. Het beschermingsrendement wordt altijd toegekend, ongeacht de behaalde resultaten. Als het beleggingsresultaat na aftrek van de beschermingsrendementen negatief is, betekent dit een negatief overrendement. Zie voor de specifieke werking van beschermingsrendementen voor het micro- en macro-langlevenrisico onderstaand document.</a:t>
            </a:r>
            <a:endParaRPr/>
          </a:p>
          <a:p>
            <a:pPr indent="0" lvl="0" marL="0" rtl="0" algn="l">
              <a:spcBef>
                <a:spcPts val="0"/>
              </a:spcBef>
              <a:spcAft>
                <a:spcPts val="0"/>
              </a:spcAft>
              <a:buClr>
                <a:schemeClr val="dk1"/>
              </a:buClr>
              <a:buSzPts val="1100"/>
              <a:buFont typeface="Arial"/>
              <a:buNone/>
            </a:pPr>
            <a:r>
              <a:rPr lang="nl"/>
              <a:t>Het is aan het pensioenfonds en de sociale partners om de toedeelregels te bepalen. Of deze ook van toepassing zijn op de solidariteitsreserve is een keuze. De methode voor het toebedelen van het beschermingsrendement is aan het pensioenfonds: dit kan via de rentetermijnstructuur of via het aanhouden van een beleggingsportefeuille.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nl"/>
              <a:t>Overrendementen</a:t>
            </a:r>
            <a:endParaRPr/>
          </a:p>
          <a:p>
            <a:pPr indent="0" lvl="0" marL="0" rtl="0" algn="l">
              <a:spcBef>
                <a:spcPts val="0"/>
              </a:spcBef>
              <a:spcAft>
                <a:spcPts val="0"/>
              </a:spcAft>
              <a:buNone/>
            </a:pPr>
            <a:r>
              <a:rPr lang="nl"/>
              <a:t>Het overrendement is het totaal behaalde beleggingsresultaat minus de som van de toegekende beschermingsrendementen. Overrendementen kunnen zowel positief als negatief zijn. Als na aftrek van de beschermingsrendementen een negatief beleggingsresultaat resteert – het overrendement - zal het pensioenvermogen waaraan het overrendement is toebedeeld afnemen. Als een positief beleggingsresultaat resteert dan zal het toedelen van het overrendement leiden tot een stijging van het pensioenvermogen.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42c799aae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42c799aae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 2023 gingen 86 duizend werknemers met pensioen. De gemiddelde pensioenleeftijd was 65 jaar en 11 maanden en daarmee 3 maanden hoger dan in 2022. </a:t>
            </a:r>
            <a:endParaRPr/>
          </a:p>
          <a:p>
            <a:pPr indent="0" lvl="0" marL="0" rtl="0" algn="l">
              <a:spcBef>
                <a:spcPts val="0"/>
              </a:spcBef>
              <a:spcAft>
                <a:spcPts val="0"/>
              </a:spcAft>
              <a:buNone/>
            </a:pPr>
            <a:r>
              <a:rPr lang="nl"/>
              <a:t>In 2023 hadden 11 miljoen mensen één of meer pensioenaanspraken.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1bc7e9dbe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91bc7e9dbe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 de flexibele premieregeling wordt voor ieder leeftijdscohort een beleggingsmix vastgesteld volgens de expliciete lifecycle: het risico wordt afgebouwd naarmate de pensioenleeftijd dichterbij komt. Het pensioenfonds stelt de risicohouding van de leeftijdscohorten vast mede aan de hand van de uitkomsten van een risicopreferentieonderzoek. Aan de hand van de risicohouding wordt een beleggingsmix voor het leeftijdscohort bepaald. De beleggingsresultaten worden direct verwerkt in de persoonlijke pensioenvermogens. De beleggingsmix op pensioenfondsniveau is de optelsom van de individuele beleggingsmixen.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91bc7e9dbe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91bc7e9dbe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rPr>
              <a:t>Binnen de flexibele premieregeling is het mogelijk om risico’s te delen via de risicodelingsreserve. Voor een verplichtgesteld bedrijfstakpensioenfonds is een risicodelingsreserve verplicht, voor andere pensioenuitvoerders optioneel. Met de risicodelingsreserve is het mogelijk om intergenerationele risicodeling toe te voegen, schommelingen in pensioenuitkomsten te dempen en kunnen het micro- en macro-langlevenrisico worden gedeeld.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91bc7e9dbe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91bc7e9dbe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De risicodelingsreserve is een afgescheiden vermogen met een eigen beleggingsmix. Het vullen van de risicodelingsreserve volgt uit de resultaten van de eigen beleggingsmix (positief of negatief). Daarnaast kan maximaal 10% van de premie worden aangewend voor het vullen van de risicodelingsreserve. Bij invaren is eenmalig een storting toegestaan uit het pensioenfondsvermogen.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nl"/>
              <a:t>De omvang van de risicodelingsreserve mag niet meer zijn dan 15% van het totale pensioenvermogen gemeten op 31 december van enig jaar. Uitgezonderd is de situatie dat een eenmalige storting uit het pensioenvermogen plaatsvindt bij invaren. In dat geval moet de omvang van de risicodelingsreserve uiterlijk 2037 maximaal 15% zijn van het totale pensioenvermogen. </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1bc7e9dbe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91bc7e9dbe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91bc7e9dbe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91bc7e9dbe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Als er vóór 1 juli 2023 sprake is van een premieovereenkomst met een progressieve beschikbare premie, is er de mogelijkheid gebruik te maken van het overgangsrecht/ de eerbiedigende werking: voor de deelnemers in dienst op het moment van overstap naar de nieuwe pensioenregeling mag de progressieve beschikbare premie in stand blijven. Nieuwe deelnemers gaan pensioen opbouwen in een pensioenregeling met een vlakke premie (gelijk premiepercentage). Sociale partners/werkgever kunnen ook de keuze maken om voor alle deelnemers over te gaan naar een pensioenregeling met vlakke premie.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91bc7e9dbe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91bc7e9dbe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Als u voor al uw werknemers overstapt naar het vernieuwde pensioenstelsel met een vlakke premie – geen gebruik maakt van de eerbiedigende werking - leidt dit tot een compensatievraagstuk.</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nl"/>
              <a:t>Met name oudere werknemers kunnen nadelen ondervinden van de overstap. De premie-inleg is momenteel leeftijdsafhankelijk. Dat betekent dat de premie stijgt naarmate een werknemer ouder wordt. De toekomstige inleg wordt een vlakke premie-inleg. Dit leidt tot minder inleg voor oudere werknemers en tot meer inleg voor jongere werknemers. In onderstaande afbeelding is dit effect weergegeven.</a:t>
            </a:r>
            <a:endParaRPr/>
          </a:p>
          <a:p>
            <a:pPr indent="0" lvl="0" marL="0" rtl="0" algn="l">
              <a:spcBef>
                <a:spcPts val="0"/>
              </a:spcBef>
              <a:spcAft>
                <a:spcPts val="0"/>
              </a:spcAft>
              <a:buClr>
                <a:schemeClr val="dk1"/>
              </a:buClr>
              <a:buSzPts val="1100"/>
              <a:buFont typeface="Arial"/>
              <a:buNone/>
            </a:pPr>
            <a:r>
              <a:rPr lang="nl"/>
              <a:t>De overstap van het oude pensioenstelsel naar het vernieuwde pensioenstelsel kan voor sommige leeftijdsgroepen nadelig uitpakken. Ook andere factoren – naast de premiesystematiek – zijn van invloed op de compensatielast. Bijvoorbeeld: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nl"/>
              <a:t>De hoogte van de huidige premiestaffel en de vastgestelde vlakke premie.</a:t>
            </a:r>
            <a:endParaRPr/>
          </a:p>
          <a:p>
            <a:pPr indent="0" lvl="0" marL="0" rtl="0" algn="l">
              <a:spcBef>
                <a:spcPts val="0"/>
              </a:spcBef>
              <a:spcAft>
                <a:spcPts val="0"/>
              </a:spcAft>
              <a:buClr>
                <a:schemeClr val="dk1"/>
              </a:buClr>
              <a:buSzPts val="1100"/>
              <a:buFont typeface="Arial"/>
              <a:buNone/>
            </a:pPr>
            <a:r>
              <a:rPr lang="nl"/>
              <a:t>Verwachte rente/ rendementen.</a:t>
            </a:r>
            <a:endParaRPr/>
          </a:p>
          <a:p>
            <a:pPr indent="0" lvl="0" marL="0" rtl="0" algn="l">
              <a:spcBef>
                <a:spcPts val="0"/>
              </a:spcBef>
              <a:spcAft>
                <a:spcPts val="0"/>
              </a:spcAft>
              <a:buClr>
                <a:schemeClr val="dk1"/>
              </a:buClr>
              <a:buSzPts val="1100"/>
              <a:buFont typeface="Arial"/>
              <a:buNone/>
            </a:pPr>
            <a:r>
              <a:rPr lang="nl"/>
              <a:t>Het werknemersbestand (zijn er veel jonge werknemers of juist veel oudere werknemers).</a:t>
            </a:r>
            <a:endParaRPr/>
          </a:p>
          <a:p>
            <a:pPr indent="0" lvl="0" marL="0" rtl="0" algn="l">
              <a:spcBef>
                <a:spcPts val="0"/>
              </a:spcBef>
              <a:spcAft>
                <a:spcPts val="0"/>
              </a:spcAft>
              <a:buClr>
                <a:schemeClr val="dk1"/>
              </a:buClr>
              <a:buSzPts val="1100"/>
              <a:buFont typeface="Arial"/>
              <a:buNone/>
            </a:pPr>
            <a:r>
              <a:rPr lang="nl"/>
              <a:t>Wanneer heeft u een compensatievraagstuk?</a:t>
            </a:r>
            <a:endParaRPr/>
          </a:p>
          <a:p>
            <a:pPr indent="0" lvl="0" marL="0" rtl="0" algn="l">
              <a:spcBef>
                <a:spcPts val="0"/>
              </a:spcBef>
              <a:spcAft>
                <a:spcPts val="0"/>
              </a:spcAft>
              <a:buNone/>
            </a:pPr>
            <a:r>
              <a:rPr lang="nl"/>
              <a:t>Het compensatievraagstuk doet zich voor wanneer er sprake is van een transitie naar het vernieuwde pensioenstelsel. Hieruit valt af te leiden dat indien u kiest voor de eerbiedigende werking er in het kader van de Wet toekomst pensioenen geen compensatievraagstuk is. Immers, u zet dan de stijgende premie voor uw bestaande werknemers voort en toekomstige werknemers komen in de nieuwe pensioenregeling.</a:t>
            </a:r>
            <a:endParaRPr/>
          </a:p>
          <a:p>
            <a:pPr indent="0" lvl="0" marL="0" rtl="0" algn="l">
              <a:spcBef>
                <a:spcPts val="0"/>
              </a:spcBef>
              <a:spcAft>
                <a:spcPts val="0"/>
              </a:spcAft>
              <a:buNone/>
            </a:pPr>
            <a:r>
              <a:rPr lang="nl"/>
              <a:t>Uitgangspunt: Compensatie in de pensioensfeer</a:t>
            </a:r>
            <a:endParaRPr/>
          </a:p>
          <a:p>
            <a:pPr indent="0" lvl="0" marL="0" rtl="0" algn="l">
              <a:spcBef>
                <a:spcPts val="0"/>
              </a:spcBef>
              <a:spcAft>
                <a:spcPts val="0"/>
              </a:spcAft>
              <a:buNone/>
            </a:pPr>
            <a:r>
              <a:rPr lang="nl"/>
              <a:t>Bij compensatie binnen de pensioensfeer bent u voor de vormgeving (en financiering) van de compensatie gebonden aan fiscale en wettelijke regels en voorwaarden. U bent in de vormgeving van de compensatie dus niet volledig vrij. Een aantal voorbeelden van de inkadering: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De hoogte van de compensatie binnen de pensioensfeer is fiscaal ingekaderd. De vlakke premie kent een fiscaal maximum van 30% van de pensioengrondslag en tijdelijk – gedurende de compensatieperiode – wordt daar 3 procentpunt aan toegevoegd om werkgevers meer fiscale ruimte te bieden voor de compensatie;</a:t>
            </a:r>
            <a:endParaRPr/>
          </a:p>
          <a:p>
            <a:pPr indent="0" lvl="0" marL="0" rtl="0" algn="l">
              <a:spcBef>
                <a:spcPts val="0"/>
              </a:spcBef>
              <a:spcAft>
                <a:spcPts val="0"/>
              </a:spcAft>
              <a:buNone/>
            </a:pPr>
            <a:r>
              <a:rPr lang="nl"/>
              <a:t>De compensatieperiode loopt tot uiterlijk 1 januari 2037; </a:t>
            </a:r>
            <a:endParaRPr/>
          </a:p>
          <a:p>
            <a:pPr indent="0" lvl="0" marL="0" rtl="0" algn="l">
              <a:spcBef>
                <a:spcPts val="0"/>
              </a:spcBef>
              <a:spcAft>
                <a:spcPts val="0"/>
              </a:spcAft>
              <a:buNone/>
            </a:pPr>
            <a:r>
              <a:rPr lang="nl"/>
              <a:t>De compensatie moet tijdsevenredig te zijn. Dit betekent dat als de compensatieperiode bijvoorbeeld 10 jaar is, u niet in het eerste jaar een hogere compensatie mag bieden dan in het tweede jaar.</a:t>
            </a:r>
            <a:endParaRPr/>
          </a:p>
          <a:p>
            <a:pPr indent="0" lvl="0" marL="0" rtl="0" algn="l">
              <a:spcBef>
                <a:spcPts val="0"/>
              </a:spcBef>
              <a:spcAft>
                <a:spcPts val="0"/>
              </a:spcAft>
              <a:buNone/>
            </a:pPr>
            <a:r>
              <a:rPr lang="nl"/>
              <a:t>De compensatie moet op het niveau van de leeftijdscohorten worden vastgesteld (dus: gelijke compensatie binnen de leeftijdscohorten, niet tussen de leeftijdscohorten);</a:t>
            </a:r>
            <a:endParaRPr/>
          </a:p>
          <a:p>
            <a:pPr indent="0" lvl="0" marL="0" rtl="0" algn="l">
              <a:spcBef>
                <a:spcPts val="0"/>
              </a:spcBef>
              <a:spcAft>
                <a:spcPts val="0"/>
              </a:spcAft>
              <a:buNone/>
            </a:pPr>
            <a:r>
              <a:rPr lang="nl"/>
              <a:t>De afgesproken compensatie geldt ook voor toekomstige werknemers.</a:t>
            </a:r>
            <a:endParaRPr/>
          </a:p>
          <a:p>
            <a:pPr indent="0" lvl="0" marL="0" rtl="0" algn="l">
              <a:spcBef>
                <a:spcPts val="0"/>
              </a:spcBef>
              <a:spcAft>
                <a:spcPts val="0"/>
              </a:spcAft>
              <a:buNone/>
            </a:pPr>
            <a:r>
              <a:rPr lang="nl"/>
              <a:t>Compensatie in de salarissfeer</a:t>
            </a:r>
            <a:endParaRPr/>
          </a:p>
          <a:p>
            <a:pPr indent="0" lvl="0" marL="0" rtl="0" algn="l">
              <a:spcBef>
                <a:spcPts val="0"/>
              </a:spcBef>
              <a:spcAft>
                <a:spcPts val="0"/>
              </a:spcAft>
              <a:buNone/>
            </a:pPr>
            <a:r>
              <a:rPr lang="nl"/>
              <a:t>Het uitgangspunt van de wetgeving is een compensatie in de pensioensfeer. Compensatie buiten de arbeidsvoorwaarden pensioen is toegestaan. Hier is het kader, zoals bij de compensatie in de pensioensfeer, niet van toepassing. Zo hoeft de compensatie in de salarissfeer niet voor toekomstige werknemers te gelden.</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Een combinatie van beide compensatievormen is ook toegestaan. Welke compensatiemogelijkheid of combinatie u ook kiest, u zult uw keuze en de effecten van de transitie moeten opnemen in het transitieplan.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439b3872b3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439b3872b3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439b3872b3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439b3872b3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42c799aae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42c799aae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De levensverwachting voor vrouwen is hoger dan voor mannen. In 2023 was het verschil op 65-jarige leeftijd 2,2 jaar. Voor de toekomst wordt verwacht dat de levensverwachting verder toeneemt, tot 20,96 jaar in 2030.</a:t>
            </a:r>
            <a:endParaRPr/>
          </a:p>
          <a:p>
            <a:pPr indent="0" lvl="0" marL="0" rtl="0" algn="l">
              <a:spcBef>
                <a:spcPts val="0"/>
              </a:spcBef>
              <a:spcAft>
                <a:spcPts val="0"/>
              </a:spcAft>
              <a:buNone/>
            </a:pPr>
            <a:r>
              <a:rPr lang="nl"/>
              <a:t>Volgens de Algemene Ouderdomswet is de AOW-leeftijd voor 2024 tot en met 2027 vastgesteld op 67 jaar. En voor 2028 en 2029 op 67 jaar en 3 maanden. Aan de hand van de prognose van de levensverwachting van 65-jarigen in 2030 stelt de minister van Sociale Zaken en Werkgelegenheid de AOW-leeftijd voor 2030 vast.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42c799aae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42c799aae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Van de 284 duizend werkgevers in Nederland hadden 83 duizend werkgevers geen pensioenregeling voor al hun werknemers. Dat is 29 procent van alle werkgevers. Jonge bedrijven (bedrijfsleeftijd tot 2 jaar) met weinig personeel in dienst (1 tot 10 werknemers) hadden het minst vaak een pensioenregeling voor hun personeel (46 procent). Naarmate bedrijven langer bestaan wordt er vaker pensioen geregeld voor hun personeel.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439b3872b3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439b3872b3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42c799aae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42c799aae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439b3872b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439b3872b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0" y="-5050"/>
            <a:ext cx="9136799" cy="5143500"/>
          </a:xfrm>
          <a:prstGeom prst="rect">
            <a:avLst/>
          </a:prstGeom>
          <a:noFill/>
          <a:ln>
            <a:noFill/>
          </a:ln>
        </p:spPr>
      </p:pic>
      <p:sp>
        <p:nvSpPr>
          <p:cNvPr id="13" name="Google Shape;13;p2"/>
          <p:cNvSpPr txBox="1"/>
          <p:nvPr>
            <p:ph type="ctrTitle"/>
          </p:nvPr>
        </p:nvSpPr>
        <p:spPr>
          <a:xfrm>
            <a:off x="4267800" y="1023100"/>
            <a:ext cx="45645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b="1" sz="3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4267750" y="3147275"/>
            <a:ext cx="4564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0000"/>
              </a:buClr>
              <a:buSzPts val="2000"/>
              <a:buNone/>
              <a:defRPr sz="2000">
                <a:solidFill>
                  <a:srgbClr val="000000"/>
                </a:solidFill>
              </a:defRPr>
            </a:lvl1pPr>
            <a:lvl2pPr lvl="1" rtl="0" algn="ctr">
              <a:lnSpc>
                <a:spcPct val="100000"/>
              </a:lnSpc>
              <a:spcBef>
                <a:spcPts val="0"/>
              </a:spcBef>
              <a:spcAft>
                <a:spcPts val="0"/>
              </a:spcAft>
              <a:buClr>
                <a:srgbClr val="000000"/>
              </a:buClr>
              <a:buSzPts val="2800"/>
              <a:buNone/>
              <a:defRPr sz="2800">
                <a:solidFill>
                  <a:srgbClr val="000000"/>
                </a:solidFill>
              </a:defRPr>
            </a:lvl2pPr>
            <a:lvl3pPr lvl="2" rtl="0" algn="ctr">
              <a:lnSpc>
                <a:spcPct val="100000"/>
              </a:lnSpc>
              <a:spcBef>
                <a:spcPts val="0"/>
              </a:spcBef>
              <a:spcAft>
                <a:spcPts val="0"/>
              </a:spcAft>
              <a:buClr>
                <a:srgbClr val="000000"/>
              </a:buClr>
              <a:buSzPts val="2800"/>
              <a:buNone/>
              <a:defRPr sz="2800">
                <a:solidFill>
                  <a:srgbClr val="000000"/>
                </a:solidFill>
              </a:defRPr>
            </a:lvl3pPr>
            <a:lvl4pPr lvl="3" rtl="0" algn="ctr">
              <a:lnSpc>
                <a:spcPct val="100000"/>
              </a:lnSpc>
              <a:spcBef>
                <a:spcPts val="0"/>
              </a:spcBef>
              <a:spcAft>
                <a:spcPts val="0"/>
              </a:spcAft>
              <a:buClr>
                <a:srgbClr val="000000"/>
              </a:buClr>
              <a:buSzPts val="2800"/>
              <a:buNone/>
              <a:defRPr sz="2800">
                <a:solidFill>
                  <a:srgbClr val="000000"/>
                </a:solidFill>
              </a:defRPr>
            </a:lvl4pPr>
            <a:lvl5pPr lvl="4" rtl="0" algn="ctr">
              <a:lnSpc>
                <a:spcPct val="100000"/>
              </a:lnSpc>
              <a:spcBef>
                <a:spcPts val="0"/>
              </a:spcBef>
              <a:spcAft>
                <a:spcPts val="0"/>
              </a:spcAft>
              <a:buClr>
                <a:srgbClr val="000000"/>
              </a:buClr>
              <a:buSzPts val="2800"/>
              <a:buNone/>
              <a:defRPr sz="2800">
                <a:solidFill>
                  <a:srgbClr val="000000"/>
                </a:solidFill>
              </a:defRPr>
            </a:lvl5pPr>
            <a:lvl6pPr lvl="5" rtl="0" algn="ctr">
              <a:lnSpc>
                <a:spcPct val="100000"/>
              </a:lnSpc>
              <a:spcBef>
                <a:spcPts val="0"/>
              </a:spcBef>
              <a:spcAft>
                <a:spcPts val="0"/>
              </a:spcAft>
              <a:buClr>
                <a:srgbClr val="000000"/>
              </a:buClr>
              <a:buSzPts val="2800"/>
              <a:buNone/>
              <a:defRPr sz="2800">
                <a:solidFill>
                  <a:srgbClr val="000000"/>
                </a:solidFill>
              </a:defRPr>
            </a:lvl6pPr>
            <a:lvl7pPr lvl="6" rtl="0" algn="ctr">
              <a:lnSpc>
                <a:spcPct val="100000"/>
              </a:lnSpc>
              <a:spcBef>
                <a:spcPts val="0"/>
              </a:spcBef>
              <a:spcAft>
                <a:spcPts val="0"/>
              </a:spcAft>
              <a:buClr>
                <a:srgbClr val="000000"/>
              </a:buClr>
              <a:buSzPts val="2800"/>
              <a:buNone/>
              <a:defRPr sz="2800">
                <a:solidFill>
                  <a:srgbClr val="000000"/>
                </a:solidFill>
              </a:defRPr>
            </a:lvl7pPr>
            <a:lvl8pPr lvl="7" rtl="0" algn="ctr">
              <a:lnSpc>
                <a:spcPct val="100000"/>
              </a:lnSpc>
              <a:spcBef>
                <a:spcPts val="0"/>
              </a:spcBef>
              <a:spcAft>
                <a:spcPts val="0"/>
              </a:spcAft>
              <a:buClr>
                <a:srgbClr val="000000"/>
              </a:buClr>
              <a:buSzPts val="2800"/>
              <a:buNone/>
              <a:defRPr sz="2800">
                <a:solidFill>
                  <a:srgbClr val="000000"/>
                </a:solidFill>
              </a:defRPr>
            </a:lvl8pPr>
            <a:lvl9pPr lvl="8" rtl="0" algn="ctr">
              <a:lnSpc>
                <a:spcPct val="100000"/>
              </a:lnSpc>
              <a:spcBef>
                <a:spcPts val="0"/>
              </a:spcBef>
              <a:spcAft>
                <a:spcPts val="0"/>
              </a:spcAft>
              <a:buClr>
                <a:srgbClr val="000000"/>
              </a:buClr>
              <a:buSzPts val="2800"/>
              <a:buNone/>
              <a:defRPr sz="2800">
                <a:solidFill>
                  <a:srgbClr val="000000"/>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4">
  <p:cSld name="TITLE_AND_BODY_1_1_1_1">
    <p:bg>
      <p:bgPr>
        <a:solidFill>
          <a:schemeClr val="lt1"/>
        </a:solidFill>
      </p:bgPr>
    </p:bg>
    <p:spTree>
      <p:nvGrpSpPr>
        <p:cNvPr id="56" name="Shape 56"/>
        <p:cNvGrpSpPr/>
        <p:nvPr/>
      </p:nvGrpSpPr>
      <p:grpSpPr>
        <a:xfrm>
          <a:off x="0" y="0"/>
          <a:ext cx="0" cy="0"/>
          <a:chOff x="0" y="0"/>
          <a:chExt cx="0" cy="0"/>
        </a:xfrm>
      </p:grpSpPr>
      <p:sp>
        <p:nvSpPr>
          <p:cNvPr id="57" name="Google Shape;57;p11"/>
          <p:cNvSpPr/>
          <p:nvPr/>
        </p:nvSpPr>
        <p:spPr>
          <a:xfrm>
            <a:off x="2428125" y="-8950"/>
            <a:ext cx="6715800" cy="4716900"/>
          </a:xfrm>
          <a:prstGeom prst="rect">
            <a:avLst/>
          </a:prstGeom>
          <a:solidFill>
            <a:srgbClr val="FFD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59" name="Google Shape;59;p11"/>
          <p:cNvSpPr txBox="1"/>
          <p:nvPr>
            <p:ph type="title"/>
          </p:nvPr>
        </p:nvSpPr>
        <p:spPr>
          <a:xfrm>
            <a:off x="2863325" y="122950"/>
            <a:ext cx="615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11"/>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61" name="Google Shape;61;p11"/>
          <p:cNvPicPr preferRelativeResize="0"/>
          <p:nvPr/>
        </p:nvPicPr>
        <p:blipFill>
          <a:blip r:embed="rId2">
            <a:alphaModFix/>
          </a:blip>
          <a:stretch>
            <a:fillRect/>
          </a:stretch>
        </p:blipFill>
        <p:spPr>
          <a:xfrm>
            <a:off x="0" y="-8950"/>
            <a:ext cx="2417411" cy="47169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4a">
  <p:cSld name="TITLE_AND_BODY_1_1_1_1_2">
    <p:bg>
      <p:bgPr>
        <a:solidFill>
          <a:schemeClr val="lt1"/>
        </a:solidFill>
      </p:bgPr>
    </p:bg>
    <p:spTree>
      <p:nvGrpSpPr>
        <p:cNvPr id="62" name="Shape 62"/>
        <p:cNvGrpSpPr/>
        <p:nvPr/>
      </p:nvGrpSpPr>
      <p:grpSpPr>
        <a:xfrm>
          <a:off x="0" y="0"/>
          <a:ext cx="0" cy="0"/>
          <a:chOff x="0" y="0"/>
          <a:chExt cx="0" cy="0"/>
        </a:xfrm>
      </p:grpSpPr>
      <p:sp>
        <p:nvSpPr>
          <p:cNvPr id="63" name="Google Shape;63;p12"/>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64" name="Google Shape;64;p12"/>
          <p:cNvSpPr txBox="1"/>
          <p:nvPr>
            <p:ph type="title"/>
          </p:nvPr>
        </p:nvSpPr>
        <p:spPr>
          <a:xfrm>
            <a:off x="2417400" y="0"/>
            <a:ext cx="67266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2"/>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66" name="Google Shape;66;p12"/>
          <p:cNvPicPr preferRelativeResize="0"/>
          <p:nvPr/>
        </p:nvPicPr>
        <p:blipFill>
          <a:blip r:embed="rId2">
            <a:alphaModFix/>
          </a:blip>
          <a:stretch>
            <a:fillRect/>
          </a:stretch>
        </p:blipFill>
        <p:spPr>
          <a:xfrm>
            <a:off x="0" y="-8950"/>
            <a:ext cx="2417411" cy="47169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5">
  <p:cSld name="TITLE_AND_BODY_1_1_1_1_1">
    <p:bg>
      <p:bgPr>
        <a:solidFill>
          <a:schemeClr val="lt1"/>
        </a:solidFill>
      </p:bgPr>
    </p:bg>
    <p:spTree>
      <p:nvGrpSpPr>
        <p:cNvPr id="67" name="Shape 67"/>
        <p:cNvGrpSpPr/>
        <p:nvPr/>
      </p:nvGrpSpPr>
      <p:grpSpPr>
        <a:xfrm>
          <a:off x="0" y="0"/>
          <a:ext cx="0" cy="0"/>
          <a:chOff x="0" y="0"/>
          <a:chExt cx="0" cy="0"/>
        </a:xfrm>
      </p:grpSpPr>
      <p:sp>
        <p:nvSpPr>
          <p:cNvPr id="68" name="Google Shape;68;p13"/>
          <p:cNvSpPr/>
          <p:nvPr/>
        </p:nvSpPr>
        <p:spPr>
          <a:xfrm>
            <a:off x="2428125" y="-8950"/>
            <a:ext cx="6715800" cy="4716900"/>
          </a:xfrm>
          <a:prstGeom prst="rect">
            <a:avLst/>
          </a:prstGeom>
          <a:solidFill>
            <a:srgbClr val="FFD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70" name="Google Shape;70;p13"/>
          <p:cNvSpPr txBox="1"/>
          <p:nvPr>
            <p:ph type="title"/>
          </p:nvPr>
        </p:nvSpPr>
        <p:spPr>
          <a:xfrm>
            <a:off x="2863325" y="122950"/>
            <a:ext cx="615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71" name="Google Shape;71;p13"/>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72" name="Google Shape;72;p13"/>
          <p:cNvPicPr preferRelativeResize="0"/>
          <p:nvPr/>
        </p:nvPicPr>
        <p:blipFill>
          <a:blip r:embed="rId2">
            <a:alphaModFix/>
          </a:blip>
          <a:stretch>
            <a:fillRect/>
          </a:stretch>
        </p:blipFill>
        <p:spPr>
          <a:xfrm>
            <a:off x="0" y="-8950"/>
            <a:ext cx="2423963" cy="4716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5a">
  <p:cSld name="TITLE_AND_BODY_1_1_1_1_1_2">
    <p:bg>
      <p:bgPr>
        <a:solidFill>
          <a:schemeClr val="lt1"/>
        </a:solidFill>
      </p:bgPr>
    </p:bg>
    <p:spTree>
      <p:nvGrpSpPr>
        <p:cNvPr id="73" name="Shape 73"/>
        <p:cNvGrpSpPr/>
        <p:nvPr/>
      </p:nvGrpSpPr>
      <p:grpSpPr>
        <a:xfrm>
          <a:off x="0" y="0"/>
          <a:ext cx="0" cy="0"/>
          <a:chOff x="0" y="0"/>
          <a:chExt cx="0" cy="0"/>
        </a:xfrm>
      </p:grpSpPr>
      <p:sp>
        <p:nvSpPr>
          <p:cNvPr id="74" name="Google Shape;74;p14"/>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75" name="Google Shape;75;p14"/>
          <p:cNvSpPr txBox="1"/>
          <p:nvPr>
            <p:ph type="title"/>
          </p:nvPr>
        </p:nvSpPr>
        <p:spPr>
          <a:xfrm>
            <a:off x="2423975" y="0"/>
            <a:ext cx="67203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4"/>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77" name="Google Shape;77;p14"/>
          <p:cNvPicPr preferRelativeResize="0"/>
          <p:nvPr/>
        </p:nvPicPr>
        <p:blipFill>
          <a:blip r:embed="rId2">
            <a:alphaModFix/>
          </a:blip>
          <a:stretch>
            <a:fillRect/>
          </a:stretch>
        </p:blipFill>
        <p:spPr>
          <a:xfrm>
            <a:off x="0" y="-8950"/>
            <a:ext cx="2423963" cy="47169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6">
  <p:cSld name="TITLE_AND_BODY_1_1_1_1_1_1">
    <p:bg>
      <p:bgPr>
        <a:solidFill>
          <a:schemeClr val="lt1"/>
        </a:solidFill>
      </p:bgPr>
    </p:bg>
    <p:spTree>
      <p:nvGrpSpPr>
        <p:cNvPr id="78" name="Shape 78"/>
        <p:cNvGrpSpPr/>
        <p:nvPr/>
      </p:nvGrpSpPr>
      <p:grpSpPr>
        <a:xfrm>
          <a:off x="0" y="0"/>
          <a:ext cx="0" cy="0"/>
          <a:chOff x="0" y="0"/>
          <a:chExt cx="0" cy="0"/>
        </a:xfrm>
      </p:grpSpPr>
      <p:sp>
        <p:nvSpPr>
          <p:cNvPr id="79" name="Google Shape;79;p15"/>
          <p:cNvSpPr/>
          <p:nvPr/>
        </p:nvSpPr>
        <p:spPr>
          <a:xfrm>
            <a:off x="2428125" y="-8950"/>
            <a:ext cx="6715800" cy="4716900"/>
          </a:xfrm>
          <a:prstGeom prst="rect">
            <a:avLst/>
          </a:prstGeom>
          <a:solidFill>
            <a:srgbClr val="FFD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81" name="Google Shape;81;p15"/>
          <p:cNvSpPr txBox="1"/>
          <p:nvPr>
            <p:ph type="title"/>
          </p:nvPr>
        </p:nvSpPr>
        <p:spPr>
          <a:xfrm>
            <a:off x="2863325" y="122950"/>
            <a:ext cx="615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82" name="Google Shape;82;p15"/>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83" name="Google Shape;83;p15"/>
          <p:cNvPicPr preferRelativeResize="0"/>
          <p:nvPr/>
        </p:nvPicPr>
        <p:blipFill>
          <a:blip r:embed="rId2">
            <a:alphaModFix/>
          </a:blip>
          <a:stretch>
            <a:fillRect/>
          </a:stretch>
        </p:blipFill>
        <p:spPr>
          <a:xfrm>
            <a:off x="0" y="-8950"/>
            <a:ext cx="2428125" cy="4716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6a">
  <p:cSld name="TITLE_AND_BODY_1_1_1_1_1_1_1">
    <p:bg>
      <p:bgPr>
        <a:solidFill>
          <a:schemeClr val="lt1"/>
        </a:solidFill>
      </p:bgPr>
    </p:bg>
    <p:spTree>
      <p:nvGrpSpPr>
        <p:cNvPr id="84" name="Shape 84"/>
        <p:cNvGrpSpPr/>
        <p:nvPr/>
      </p:nvGrpSpPr>
      <p:grpSpPr>
        <a:xfrm>
          <a:off x="0" y="0"/>
          <a:ext cx="0" cy="0"/>
          <a:chOff x="0" y="0"/>
          <a:chExt cx="0" cy="0"/>
        </a:xfrm>
      </p:grpSpPr>
      <p:sp>
        <p:nvSpPr>
          <p:cNvPr id="85" name="Google Shape;85;p16"/>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86" name="Google Shape;86;p16"/>
          <p:cNvSpPr txBox="1"/>
          <p:nvPr>
            <p:ph type="title"/>
          </p:nvPr>
        </p:nvSpPr>
        <p:spPr>
          <a:xfrm>
            <a:off x="2428125" y="0"/>
            <a:ext cx="67161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6"/>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88" name="Google Shape;88;p16"/>
          <p:cNvPicPr preferRelativeResize="0"/>
          <p:nvPr/>
        </p:nvPicPr>
        <p:blipFill>
          <a:blip r:embed="rId2">
            <a:alphaModFix/>
          </a:blip>
          <a:stretch>
            <a:fillRect/>
          </a:stretch>
        </p:blipFill>
        <p:spPr>
          <a:xfrm>
            <a:off x="0" y="-8950"/>
            <a:ext cx="2428125" cy="47169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9" name="Shape 89"/>
        <p:cNvGrpSpPr/>
        <p:nvPr/>
      </p:nvGrpSpPr>
      <p:grpSpPr>
        <a:xfrm>
          <a:off x="0" y="0"/>
          <a:ext cx="0" cy="0"/>
          <a:chOff x="0" y="0"/>
          <a:chExt cx="0" cy="0"/>
        </a:xfrm>
      </p:grpSpPr>
      <p:sp>
        <p:nvSpPr>
          <p:cNvPr id="90" name="Google Shape;90;p17"/>
          <p:cNvSpPr txBox="1"/>
          <p:nvPr>
            <p:ph type="title"/>
          </p:nvPr>
        </p:nvSpPr>
        <p:spPr>
          <a:xfrm>
            <a:off x="457200" y="0"/>
            <a:ext cx="86868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 name="Google Shape;91;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2" name="Google Shape;92;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3" name="Google Shape;93;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18"/>
          <p:cNvSpPr txBox="1"/>
          <p:nvPr>
            <p:ph type="title"/>
          </p:nvPr>
        </p:nvSpPr>
        <p:spPr>
          <a:xfrm>
            <a:off x="457200" y="0"/>
            <a:ext cx="86868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7" name="Shape 97"/>
        <p:cNvGrpSpPr/>
        <p:nvPr/>
      </p:nvGrpSpPr>
      <p:grpSpPr>
        <a:xfrm>
          <a:off x="0" y="0"/>
          <a:ext cx="0" cy="0"/>
          <a:chOff x="0" y="0"/>
          <a:chExt cx="0" cy="0"/>
        </a:xfrm>
      </p:grpSpPr>
      <p:sp>
        <p:nvSpPr>
          <p:cNvPr id="98" name="Google Shape;98;p1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9" name="Google Shape;9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b="1"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en object" showMasterSp="0" type="obj">
  <p:cSld name="OBJECT">
    <p:spTree>
      <p:nvGrpSpPr>
        <p:cNvPr id="102" name="Shape 102"/>
        <p:cNvGrpSpPr/>
        <p:nvPr/>
      </p:nvGrpSpPr>
      <p:grpSpPr>
        <a:xfrm>
          <a:off x="0" y="0"/>
          <a:ext cx="0" cy="0"/>
          <a:chOff x="0" y="0"/>
          <a:chExt cx="0" cy="0"/>
        </a:xfrm>
      </p:grpSpPr>
      <p:sp>
        <p:nvSpPr>
          <p:cNvPr id="103" name="Google Shape;103;p21"/>
          <p:cNvSpPr txBox="1"/>
          <p:nvPr>
            <p:ph type="title"/>
          </p:nvPr>
        </p:nvSpPr>
        <p:spPr>
          <a:xfrm>
            <a:off x="628650" y="643958"/>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01F5F"/>
              </a:buClr>
              <a:buSzPts val="3300"/>
              <a:buFont typeface="Calibri"/>
              <a:buNone/>
              <a:defRPr>
                <a:solidFill>
                  <a:srgbClr val="001F5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1"/>
          <p:cNvSpPr txBox="1"/>
          <p:nvPr>
            <p:ph idx="1" type="body"/>
          </p:nvPr>
        </p:nvSpPr>
        <p:spPr>
          <a:xfrm>
            <a:off x="628650" y="2177143"/>
            <a:ext cx="7886700" cy="24555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001F5F"/>
              </a:buClr>
              <a:buSzPts val="2100"/>
              <a:buFont typeface="Calibri"/>
              <a:buChar char="•"/>
              <a:defRPr>
                <a:solidFill>
                  <a:srgbClr val="001F5F"/>
                </a:solidFill>
              </a:defRPr>
            </a:lvl1pPr>
            <a:lvl2pPr indent="-342900" lvl="1" marL="914400" rtl="0" algn="l">
              <a:lnSpc>
                <a:spcPct val="90000"/>
              </a:lnSpc>
              <a:spcBef>
                <a:spcPts val="1200"/>
              </a:spcBef>
              <a:spcAft>
                <a:spcPts val="0"/>
              </a:spcAft>
              <a:buClr>
                <a:srgbClr val="001F5F"/>
              </a:buClr>
              <a:buSzPts val="1800"/>
              <a:buFont typeface="Calibri"/>
              <a:buChar char="•"/>
              <a:defRPr>
                <a:solidFill>
                  <a:srgbClr val="001F5F"/>
                </a:solidFill>
              </a:defRPr>
            </a:lvl2pPr>
            <a:lvl3pPr indent="-323850" lvl="2" marL="1371600" rtl="0" algn="l">
              <a:lnSpc>
                <a:spcPct val="90000"/>
              </a:lnSpc>
              <a:spcBef>
                <a:spcPts val="1200"/>
              </a:spcBef>
              <a:spcAft>
                <a:spcPts val="0"/>
              </a:spcAft>
              <a:buClr>
                <a:srgbClr val="001F5F"/>
              </a:buClr>
              <a:buSzPts val="1500"/>
              <a:buFont typeface="Calibri"/>
              <a:buChar char="•"/>
              <a:defRPr>
                <a:solidFill>
                  <a:srgbClr val="001F5F"/>
                </a:solidFill>
              </a:defRPr>
            </a:lvl3pPr>
            <a:lvl4pPr indent="-317500" lvl="3" marL="1828800" rtl="0" algn="l">
              <a:lnSpc>
                <a:spcPct val="90000"/>
              </a:lnSpc>
              <a:spcBef>
                <a:spcPts val="1200"/>
              </a:spcBef>
              <a:spcAft>
                <a:spcPts val="0"/>
              </a:spcAft>
              <a:buClr>
                <a:srgbClr val="001F5F"/>
              </a:buClr>
              <a:buSzPts val="1400"/>
              <a:buFont typeface="Calibri"/>
              <a:buChar char="•"/>
              <a:defRPr>
                <a:solidFill>
                  <a:srgbClr val="001F5F"/>
                </a:solidFill>
              </a:defRPr>
            </a:lvl4pPr>
            <a:lvl5pPr indent="-317500" lvl="4" marL="2286000" rtl="0" algn="l">
              <a:lnSpc>
                <a:spcPct val="90000"/>
              </a:lnSpc>
              <a:spcBef>
                <a:spcPts val="1200"/>
              </a:spcBef>
              <a:spcAft>
                <a:spcPts val="0"/>
              </a:spcAft>
              <a:buClr>
                <a:srgbClr val="001F5F"/>
              </a:buClr>
              <a:buSzPts val="1400"/>
              <a:buFont typeface="Calibri"/>
              <a:buChar char="•"/>
              <a:defRPr>
                <a:solidFill>
                  <a:srgbClr val="001F5F"/>
                </a:solidFill>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houd met bijschrift" showMasterSp="0" type="objTx">
  <p:cSld name="OBJECT_WITH_CAPTION_TEXT">
    <p:spTree>
      <p:nvGrpSpPr>
        <p:cNvPr id="105" name="Shape 105"/>
        <p:cNvGrpSpPr/>
        <p:nvPr/>
      </p:nvGrpSpPr>
      <p:grpSpPr>
        <a:xfrm>
          <a:off x="0" y="0"/>
          <a:ext cx="0" cy="0"/>
          <a:chOff x="0" y="0"/>
          <a:chExt cx="0" cy="0"/>
        </a:xfrm>
      </p:grpSpPr>
      <p:sp>
        <p:nvSpPr>
          <p:cNvPr id="106" name="Google Shape;106;p22"/>
          <p:cNvSpPr txBox="1"/>
          <p:nvPr>
            <p:ph type="title"/>
          </p:nvPr>
        </p:nvSpPr>
        <p:spPr>
          <a:xfrm>
            <a:off x="629841" y="741759"/>
            <a:ext cx="2949300" cy="801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001F5F"/>
              </a:buClr>
              <a:buSzPts val="2400"/>
              <a:buFont typeface="Calibri"/>
              <a:buNone/>
              <a:defRPr sz="2400">
                <a:solidFill>
                  <a:srgbClr val="001F5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22"/>
          <p:cNvSpPr txBox="1"/>
          <p:nvPr>
            <p:ph idx="1" type="body"/>
          </p:nvPr>
        </p:nvSpPr>
        <p:spPr>
          <a:xfrm>
            <a:off x="3887391" y="1088572"/>
            <a:ext cx="4629300" cy="3307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rgbClr val="001F5F"/>
              </a:buClr>
              <a:buSzPts val="2400"/>
              <a:buFont typeface="Calibri"/>
              <a:buChar char="•"/>
              <a:defRPr sz="2400">
                <a:solidFill>
                  <a:srgbClr val="001F5F"/>
                </a:solidFill>
              </a:defRPr>
            </a:lvl1pPr>
            <a:lvl2pPr indent="-361950" lvl="1" marL="914400" rtl="0" algn="l">
              <a:lnSpc>
                <a:spcPct val="90000"/>
              </a:lnSpc>
              <a:spcBef>
                <a:spcPts val="1200"/>
              </a:spcBef>
              <a:spcAft>
                <a:spcPts val="0"/>
              </a:spcAft>
              <a:buClr>
                <a:srgbClr val="001F5F"/>
              </a:buClr>
              <a:buSzPts val="2100"/>
              <a:buFont typeface="Calibri"/>
              <a:buChar char="•"/>
              <a:defRPr sz="2100">
                <a:solidFill>
                  <a:srgbClr val="001F5F"/>
                </a:solidFill>
              </a:defRPr>
            </a:lvl2pPr>
            <a:lvl3pPr indent="-342900" lvl="2" marL="1371600" rtl="0" algn="l">
              <a:lnSpc>
                <a:spcPct val="90000"/>
              </a:lnSpc>
              <a:spcBef>
                <a:spcPts val="1200"/>
              </a:spcBef>
              <a:spcAft>
                <a:spcPts val="0"/>
              </a:spcAft>
              <a:buClr>
                <a:srgbClr val="001F5F"/>
              </a:buClr>
              <a:buSzPts val="1800"/>
              <a:buFont typeface="Calibri"/>
              <a:buChar char="•"/>
              <a:defRPr sz="1800">
                <a:solidFill>
                  <a:srgbClr val="001F5F"/>
                </a:solidFill>
              </a:defRPr>
            </a:lvl3pPr>
            <a:lvl4pPr indent="-323850" lvl="3" marL="1828800" rtl="0" algn="l">
              <a:lnSpc>
                <a:spcPct val="90000"/>
              </a:lnSpc>
              <a:spcBef>
                <a:spcPts val="1200"/>
              </a:spcBef>
              <a:spcAft>
                <a:spcPts val="0"/>
              </a:spcAft>
              <a:buClr>
                <a:srgbClr val="001F5F"/>
              </a:buClr>
              <a:buSzPts val="1500"/>
              <a:buFont typeface="Calibri"/>
              <a:buChar char="•"/>
              <a:defRPr sz="1500">
                <a:solidFill>
                  <a:srgbClr val="001F5F"/>
                </a:solidFill>
              </a:defRPr>
            </a:lvl4pPr>
            <a:lvl5pPr indent="-323850" lvl="4" marL="2286000" rtl="0" algn="l">
              <a:lnSpc>
                <a:spcPct val="90000"/>
              </a:lnSpc>
              <a:spcBef>
                <a:spcPts val="1200"/>
              </a:spcBef>
              <a:spcAft>
                <a:spcPts val="0"/>
              </a:spcAft>
              <a:buClr>
                <a:srgbClr val="001F5F"/>
              </a:buClr>
              <a:buSzPts val="1500"/>
              <a:buFont typeface="Calibri"/>
              <a:buChar char="•"/>
              <a:defRPr sz="1500">
                <a:solidFill>
                  <a:srgbClr val="001F5F"/>
                </a:solidFill>
              </a:defRPr>
            </a:lvl5pPr>
            <a:lvl6pPr indent="-323850" lvl="5" marL="2743200" rtl="0" algn="l">
              <a:lnSpc>
                <a:spcPct val="90000"/>
              </a:lnSpc>
              <a:spcBef>
                <a:spcPts val="1200"/>
              </a:spcBef>
              <a:spcAft>
                <a:spcPts val="0"/>
              </a:spcAft>
              <a:buClr>
                <a:schemeClr val="dk1"/>
              </a:buClr>
              <a:buSzPts val="1500"/>
              <a:buChar char="■"/>
              <a:defRPr sz="1500"/>
            </a:lvl6pPr>
            <a:lvl7pPr indent="-323850" lvl="6" marL="3200400" rtl="0" algn="l">
              <a:lnSpc>
                <a:spcPct val="90000"/>
              </a:lnSpc>
              <a:spcBef>
                <a:spcPts val="1200"/>
              </a:spcBef>
              <a:spcAft>
                <a:spcPts val="0"/>
              </a:spcAft>
              <a:buClr>
                <a:schemeClr val="dk1"/>
              </a:buClr>
              <a:buSzPts val="1500"/>
              <a:buChar char="●"/>
              <a:defRPr sz="1500"/>
            </a:lvl7pPr>
            <a:lvl8pPr indent="-323850" lvl="7" marL="3657600" rtl="0" algn="l">
              <a:lnSpc>
                <a:spcPct val="90000"/>
              </a:lnSpc>
              <a:spcBef>
                <a:spcPts val="1200"/>
              </a:spcBef>
              <a:spcAft>
                <a:spcPts val="0"/>
              </a:spcAft>
              <a:buClr>
                <a:schemeClr val="dk1"/>
              </a:buClr>
              <a:buSzPts val="1500"/>
              <a:buChar char="○"/>
              <a:defRPr sz="1500"/>
            </a:lvl8pPr>
            <a:lvl9pPr indent="-323850" lvl="8" marL="4114800" rtl="0" algn="l">
              <a:lnSpc>
                <a:spcPct val="90000"/>
              </a:lnSpc>
              <a:spcBef>
                <a:spcPts val="1200"/>
              </a:spcBef>
              <a:spcAft>
                <a:spcPts val="1200"/>
              </a:spcAft>
              <a:buClr>
                <a:schemeClr val="dk1"/>
              </a:buClr>
              <a:buSzPts val="1500"/>
              <a:buChar char="■"/>
              <a:defRPr sz="1500"/>
            </a:lvl9pPr>
          </a:lstStyle>
          <a:p/>
        </p:txBody>
      </p:sp>
      <p:sp>
        <p:nvSpPr>
          <p:cNvPr id="108" name="Google Shape;108;p22"/>
          <p:cNvSpPr txBox="1"/>
          <p:nvPr>
            <p:ph idx="2" type="body"/>
          </p:nvPr>
        </p:nvSpPr>
        <p:spPr>
          <a:xfrm>
            <a:off x="629841" y="1720854"/>
            <a:ext cx="2949300" cy="26808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001F5F"/>
              </a:buClr>
              <a:buSzPts val="1200"/>
              <a:buFont typeface="Calibri"/>
              <a:buNone/>
              <a:defRPr sz="1200">
                <a:solidFill>
                  <a:srgbClr val="001F5F"/>
                </a:solidFill>
              </a:defRPr>
            </a:lvl1pPr>
            <a:lvl2pPr indent="-228600" lvl="1" marL="914400" rtl="0" algn="l">
              <a:lnSpc>
                <a:spcPct val="90000"/>
              </a:lnSpc>
              <a:spcBef>
                <a:spcPts val="1200"/>
              </a:spcBef>
              <a:spcAft>
                <a:spcPts val="0"/>
              </a:spcAft>
              <a:buClr>
                <a:srgbClr val="001F5F"/>
              </a:buClr>
              <a:buSzPts val="1100"/>
              <a:buFont typeface="Calibri"/>
              <a:buNone/>
              <a:defRPr sz="1100"/>
            </a:lvl2pPr>
            <a:lvl3pPr indent="-228600" lvl="2" marL="1371600" rtl="0" algn="l">
              <a:lnSpc>
                <a:spcPct val="90000"/>
              </a:lnSpc>
              <a:spcBef>
                <a:spcPts val="1200"/>
              </a:spcBef>
              <a:spcAft>
                <a:spcPts val="0"/>
              </a:spcAft>
              <a:buClr>
                <a:srgbClr val="001F5F"/>
              </a:buClr>
              <a:buSzPts val="900"/>
              <a:buFont typeface="Calibri"/>
              <a:buNone/>
              <a:defRPr sz="900"/>
            </a:lvl3pPr>
            <a:lvl4pPr indent="-228600" lvl="3" marL="1828800" rtl="0" algn="l">
              <a:lnSpc>
                <a:spcPct val="90000"/>
              </a:lnSpc>
              <a:spcBef>
                <a:spcPts val="1200"/>
              </a:spcBef>
              <a:spcAft>
                <a:spcPts val="0"/>
              </a:spcAft>
              <a:buClr>
                <a:srgbClr val="001F5F"/>
              </a:buClr>
              <a:buSzPts val="800"/>
              <a:buFont typeface="Calibri"/>
              <a:buNone/>
              <a:defRPr sz="800"/>
            </a:lvl4pPr>
            <a:lvl5pPr indent="-228600" lvl="4" marL="2286000" rtl="0" algn="l">
              <a:lnSpc>
                <a:spcPct val="90000"/>
              </a:lnSpc>
              <a:spcBef>
                <a:spcPts val="1200"/>
              </a:spcBef>
              <a:spcAft>
                <a:spcPts val="0"/>
              </a:spcAft>
              <a:buClr>
                <a:srgbClr val="001F5F"/>
              </a:buClr>
              <a:buSzPts val="800"/>
              <a:buFont typeface="Calibri"/>
              <a:buNone/>
              <a:defRPr sz="800"/>
            </a:lvl5pPr>
            <a:lvl6pPr indent="-228600" lvl="5" marL="2743200" rtl="0" algn="l">
              <a:lnSpc>
                <a:spcPct val="90000"/>
              </a:lnSpc>
              <a:spcBef>
                <a:spcPts val="1200"/>
              </a:spcBef>
              <a:spcAft>
                <a:spcPts val="0"/>
              </a:spcAft>
              <a:buClr>
                <a:schemeClr val="dk1"/>
              </a:buClr>
              <a:buSzPts val="800"/>
              <a:buNone/>
              <a:defRPr sz="800"/>
            </a:lvl6pPr>
            <a:lvl7pPr indent="-228600" lvl="6" marL="3200400" rtl="0" algn="l">
              <a:lnSpc>
                <a:spcPct val="90000"/>
              </a:lnSpc>
              <a:spcBef>
                <a:spcPts val="1200"/>
              </a:spcBef>
              <a:spcAft>
                <a:spcPts val="0"/>
              </a:spcAft>
              <a:buClr>
                <a:schemeClr val="dk1"/>
              </a:buClr>
              <a:buSzPts val="800"/>
              <a:buNone/>
              <a:defRPr sz="800"/>
            </a:lvl7pPr>
            <a:lvl8pPr indent="-228600" lvl="7" marL="3657600" rtl="0" algn="l">
              <a:lnSpc>
                <a:spcPct val="90000"/>
              </a:lnSpc>
              <a:spcBef>
                <a:spcPts val="1200"/>
              </a:spcBef>
              <a:spcAft>
                <a:spcPts val="0"/>
              </a:spcAft>
              <a:buClr>
                <a:schemeClr val="dk1"/>
              </a:buClr>
              <a:buSzPts val="800"/>
              <a:buNone/>
              <a:defRPr sz="800"/>
            </a:lvl8pPr>
            <a:lvl9pPr indent="-228600" lvl="8" marL="4114800" rtl="0" algn="l">
              <a:lnSpc>
                <a:spcPct val="90000"/>
              </a:lnSpc>
              <a:spcBef>
                <a:spcPts val="1200"/>
              </a:spcBef>
              <a:spcAft>
                <a:spcPts val="1200"/>
              </a:spcAft>
              <a:buClr>
                <a:schemeClr val="dk1"/>
              </a:buClr>
              <a:buSzPts val="800"/>
              <a:buNone/>
              <a:defRPr sz="800"/>
            </a:lvl9pPr>
          </a:lstStyle>
          <a:p/>
        </p:txBody>
      </p:sp>
      <p:pic>
        <p:nvPicPr>
          <p:cNvPr id="109" name="Google Shape;109;p22"/>
          <p:cNvPicPr preferRelativeResize="0"/>
          <p:nvPr/>
        </p:nvPicPr>
        <p:blipFill rotWithShape="1">
          <a:blip r:embed="rId2">
            <a:alphaModFix/>
          </a:blip>
          <a:srcRect b="10566" l="0" r="1864" t="24883"/>
          <a:stretch/>
        </p:blipFill>
        <p:spPr>
          <a:xfrm>
            <a:off x="0" y="165096"/>
            <a:ext cx="9144002" cy="6766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1" showMasterSp="0">
  <p:cSld name="SECTION_HEADER_1">
    <p:spTree>
      <p:nvGrpSpPr>
        <p:cNvPr id="110" name="Shape 110"/>
        <p:cNvGrpSpPr/>
        <p:nvPr/>
      </p:nvGrpSpPr>
      <p:grpSpPr>
        <a:xfrm>
          <a:off x="0" y="0"/>
          <a:ext cx="0" cy="0"/>
          <a:chOff x="0" y="0"/>
          <a:chExt cx="0" cy="0"/>
        </a:xfrm>
      </p:grpSpPr>
      <p:sp>
        <p:nvSpPr>
          <p:cNvPr id="111" name="Google Shape;111;p23"/>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001F5F"/>
              </a:buClr>
              <a:buSzPts val="4500"/>
              <a:buFont typeface="Calibri"/>
              <a:buNone/>
              <a:defRPr sz="4500">
                <a:solidFill>
                  <a:srgbClr val="001F5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3"/>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001F5F"/>
              </a:buClr>
              <a:buSzPts val="1800"/>
              <a:buFont typeface="Calibri"/>
              <a:buNone/>
              <a:defRPr sz="1800">
                <a:solidFill>
                  <a:srgbClr val="001F5F"/>
                </a:solidFill>
              </a:defRPr>
            </a:lvl1pPr>
            <a:lvl2pPr indent="-228600" lvl="1" marL="914400" rtl="0" algn="l">
              <a:lnSpc>
                <a:spcPct val="90000"/>
              </a:lnSpc>
              <a:spcBef>
                <a:spcPts val="1200"/>
              </a:spcBef>
              <a:spcAft>
                <a:spcPts val="0"/>
              </a:spcAft>
              <a:buClr>
                <a:srgbClr val="888888"/>
              </a:buClr>
              <a:buSzPts val="1500"/>
              <a:buFont typeface="Calibri"/>
              <a:buNone/>
              <a:defRPr sz="1500">
                <a:solidFill>
                  <a:srgbClr val="888888"/>
                </a:solidFill>
              </a:defRPr>
            </a:lvl2pPr>
            <a:lvl3pPr indent="-228600" lvl="2" marL="1371600" rtl="0" algn="l">
              <a:lnSpc>
                <a:spcPct val="90000"/>
              </a:lnSpc>
              <a:spcBef>
                <a:spcPts val="1200"/>
              </a:spcBef>
              <a:spcAft>
                <a:spcPts val="0"/>
              </a:spcAft>
              <a:buClr>
                <a:srgbClr val="888888"/>
              </a:buClr>
              <a:buSzPts val="1400"/>
              <a:buFont typeface="Calibri"/>
              <a:buNone/>
              <a:defRPr sz="1400">
                <a:solidFill>
                  <a:srgbClr val="888888"/>
                </a:solidFill>
              </a:defRPr>
            </a:lvl3pPr>
            <a:lvl4pPr indent="-228600" lvl="3" marL="1828800" rtl="0" algn="l">
              <a:lnSpc>
                <a:spcPct val="90000"/>
              </a:lnSpc>
              <a:spcBef>
                <a:spcPts val="1200"/>
              </a:spcBef>
              <a:spcAft>
                <a:spcPts val="0"/>
              </a:spcAft>
              <a:buClr>
                <a:srgbClr val="888888"/>
              </a:buClr>
              <a:buSzPts val="1200"/>
              <a:buFont typeface="Calibri"/>
              <a:buNone/>
              <a:defRPr sz="1200">
                <a:solidFill>
                  <a:srgbClr val="888888"/>
                </a:solidFill>
              </a:defRPr>
            </a:lvl4pPr>
            <a:lvl5pPr indent="-228600" lvl="4" marL="2286000" rtl="0" algn="l">
              <a:lnSpc>
                <a:spcPct val="90000"/>
              </a:lnSpc>
              <a:spcBef>
                <a:spcPts val="1200"/>
              </a:spcBef>
              <a:spcAft>
                <a:spcPts val="0"/>
              </a:spcAft>
              <a:buClr>
                <a:srgbClr val="888888"/>
              </a:buClr>
              <a:buSzPts val="1200"/>
              <a:buFont typeface="Calibri"/>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pic>
        <p:nvPicPr>
          <p:cNvPr id="113" name="Google Shape;113;p23"/>
          <p:cNvPicPr preferRelativeResize="0"/>
          <p:nvPr/>
        </p:nvPicPr>
        <p:blipFill rotWithShape="1">
          <a:blip r:embed="rId2">
            <a:alphaModFix/>
          </a:blip>
          <a:srcRect b="10566" l="0" r="1864" t="24883"/>
          <a:stretch/>
        </p:blipFill>
        <p:spPr>
          <a:xfrm>
            <a:off x="0" y="165096"/>
            <a:ext cx="9144002" cy="67667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53950" y="0"/>
            <a:ext cx="87900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Arial"/>
              <a:buNone/>
              <a:defRPr sz="2500">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 name="Google Shape;21;p4"/>
          <p:cNvSpPr txBox="1"/>
          <p:nvPr>
            <p:ph idx="1" type="body"/>
          </p:nvPr>
        </p:nvSpPr>
        <p:spPr>
          <a:xfrm>
            <a:off x="353950" y="695650"/>
            <a:ext cx="8790000" cy="3967500"/>
          </a:xfrm>
          <a:prstGeom prst="rect">
            <a:avLst/>
          </a:prstGeom>
        </p:spPr>
        <p:txBody>
          <a:bodyPr anchorCtr="0" anchor="t" bIns="91425" lIns="91425" spcFirstLastPara="1" rIns="91425" wrap="square" tIns="91425">
            <a:normAutofit/>
          </a:bodyPr>
          <a:lstStyle>
            <a:lvl1pPr indent="-323850" lvl="0" marL="457200" rtl="0">
              <a:spcBef>
                <a:spcPts val="0"/>
              </a:spcBef>
              <a:spcAft>
                <a:spcPts val="0"/>
              </a:spcAft>
              <a:buSzPts val="1500"/>
              <a:buFont typeface="Arial"/>
              <a:buChar char="●"/>
              <a:defRPr sz="1500">
                <a:latin typeface="Arial"/>
                <a:ea typeface="Arial"/>
                <a:cs typeface="Arial"/>
                <a:sym typeface="Arial"/>
              </a:defRPr>
            </a:lvl1pPr>
            <a:lvl2pPr indent="-323850" lvl="1" marL="914400" rtl="0">
              <a:spcBef>
                <a:spcPts val="0"/>
              </a:spcBef>
              <a:spcAft>
                <a:spcPts val="0"/>
              </a:spcAft>
              <a:buSzPts val="1500"/>
              <a:buFont typeface="Arial"/>
              <a:buChar char="○"/>
              <a:defRPr sz="1500">
                <a:latin typeface="Arial"/>
                <a:ea typeface="Arial"/>
                <a:cs typeface="Arial"/>
                <a:sym typeface="Arial"/>
              </a:defRPr>
            </a:lvl2pPr>
            <a:lvl3pPr indent="-323850" lvl="2" marL="1371600" rtl="0">
              <a:spcBef>
                <a:spcPts val="0"/>
              </a:spcBef>
              <a:spcAft>
                <a:spcPts val="0"/>
              </a:spcAft>
              <a:buSzPts val="1500"/>
              <a:buFont typeface="Arial"/>
              <a:buChar char="■"/>
              <a:defRPr sz="1500">
                <a:latin typeface="Arial"/>
                <a:ea typeface="Arial"/>
                <a:cs typeface="Arial"/>
                <a:sym typeface="Arial"/>
              </a:defRPr>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1">
  <p:cSld name="TITLE_AND_BODY_1">
    <p:bg>
      <p:bgPr>
        <a:solidFill>
          <a:schemeClr val="lt1"/>
        </a:solidFill>
      </p:bgPr>
    </p:bg>
    <p:spTree>
      <p:nvGrpSpPr>
        <p:cNvPr id="23" name="Shape 23"/>
        <p:cNvGrpSpPr/>
        <p:nvPr/>
      </p:nvGrpSpPr>
      <p:grpSpPr>
        <a:xfrm>
          <a:off x="0" y="0"/>
          <a:ext cx="0" cy="0"/>
          <a:chOff x="0" y="0"/>
          <a:chExt cx="0" cy="0"/>
        </a:xfrm>
      </p:grpSpPr>
      <p:sp>
        <p:nvSpPr>
          <p:cNvPr id="24" name="Google Shape;24;p5"/>
          <p:cNvSpPr/>
          <p:nvPr/>
        </p:nvSpPr>
        <p:spPr>
          <a:xfrm>
            <a:off x="2428125" y="-8950"/>
            <a:ext cx="6715800" cy="4716900"/>
          </a:xfrm>
          <a:prstGeom prst="rect">
            <a:avLst/>
          </a:prstGeom>
          <a:solidFill>
            <a:srgbClr val="FFD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26" name="Google Shape;26;p5"/>
          <p:cNvSpPr txBox="1"/>
          <p:nvPr>
            <p:ph type="title"/>
          </p:nvPr>
        </p:nvSpPr>
        <p:spPr>
          <a:xfrm>
            <a:off x="2863325" y="122950"/>
            <a:ext cx="615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27" name="Google Shape;27;p5"/>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28" name="Google Shape;28;p5"/>
          <p:cNvPicPr preferRelativeResize="0"/>
          <p:nvPr/>
        </p:nvPicPr>
        <p:blipFill>
          <a:blip r:embed="rId2">
            <a:alphaModFix/>
          </a:blip>
          <a:stretch>
            <a:fillRect/>
          </a:stretch>
        </p:blipFill>
        <p:spPr>
          <a:xfrm>
            <a:off x="-8950" y="-8950"/>
            <a:ext cx="2437081" cy="47169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1a">
  <p:cSld name="TITLE_AND_BODY_1_2">
    <p:bg>
      <p:bgPr>
        <a:solidFill>
          <a:schemeClr val="lt1"/>
        </a:solidFill>
      </p:bgPr>
    </p:bg>
    <p:spTree>
      <p:nvGrpSpPr>
        <p:cNvPr id="29" name="Shape 29"/>
        <p:cNvGrpSpPr/>
        <p:nvPr/>
      </p:nvGrpSpPr>
      <p:grpSpPr>
        <a:xfrm>
          <a:off x="0" y="0"/>
          <a:ext cx="0" cy="0"/>
          <a:chOff x="0" y="0"/>
          <a:chExt cx="0" cy="0"/>
        </a:xfrm>
      </p:grpSpPr>
      <p:sp>
        <p:nvSpPr>
          <p:cNvPr id="30" name="Google Shape;30;p6"/>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31" name="Google Shape;31;p6"/>
          <p:cNvSpPr txBox="1"/>
          <p:nvPr>
            <p:ph type="title"/>
          </p:nvPr>
        </p:nvSpPr>
        <p:spPr>
          <a:xfrm>
            <a:off x="2428125" y="-8950"/>
            <a:ext cx="6716100" cy="704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 name="Google Shape;32;p6"/>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33" name="Google Shape;33;p6"/>
          <p:cNvPicPr preferRelativeResize="0"/>
          <p:nvPr/>
        </p:nvPicPr>
        <p:blipFill>
          <a:blip r:embed="rId2">
            <a:alphaModFix/>
          </a:blip>
          <a:stretch>
            <a:fillRect/>
          </a:stretch>
        </p:blipFill>
        <p:spPr>
          <a:xfrm>
            <a:off x="-8950" y="-8950"/>
            <a:ext cx="2437081" cy="47169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2">
  <p:cSld name="TITLE_AND_BODY_1_1">
    <p:bg>
      <p:bgPr>
        <a:solidFill>
          <a:schemeClr val="lt1"/>
        </a:solidFill>
      </p:bgPr>
    </p:bg>
    <p:spTree>
      <p:nvGrpSpPr>
        <p:cNvPr id="34" name="Shape 34"/>
        <p:cNvGrpSpPr/>
        <p:nvPr/>
      </p:nvGrpSpPr>
      <p:grpSpPr>
        <a:xfrm>
          <a:off x="0" y="0"/>
          <a:ext cx="0" cy="0"/>
          <a:chOff x="0" y="0"/>
          <a:chExt cx="0" cy="0"/>
        </a:xfrm>
      </p:grpSpPr>
      <p:sp>
        <p:nvSpPr>
          <p:cNvPr id="35" name="Google Shape;35;p7"/>
          <p:cNvSpPr/>
          <p:nvPr/>
        </p:nvSpPr>
        <p:spPr>
          <a:xfrm>
            <a:off x="2428125" y="-8950"/>
            <a:ext cx="6715800" cy="4716900"/>
          </a:xfrm>
          <a:prstGeom prst="rect">
            <a:avLst/>
          </a:prstGeom>
          <a:solidFill>
            <a:srgbClr val="FFD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37" name="Google Shape;37;p7"/>
          <p:cNvSpPr txBox="1"/>
          <p:nvPr>
            <p:ph type="title"/>
          </p:nvPr>
        </p:nvSpPr>
        <p:spPr>
          <a:xfrm>
            <a:off x="2863325" y="122950"/>
            <a:ext cx="615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38" name="Google Shape;38;p7"/>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39" name="Google Shape;39;p7"/>
          <p:cNvPicPr preferRelativeResize="0"/>
          <p:nvPr/>
        </p:nvPicPr>
        <p:blipFill>
          <a:blip r:embed="rId2">
            <a:alphaModFix/>
          </a:blip>
          <a:stretch>
            <a:fillRect/>
          </a:stretch>
        </p:blipFill>
        <p:spPr>
          <a:xfrm>
            <a:off x="0" y="0"/>
            <a:ext cx="2428125" cy="47122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2a">
  <p:cSld name="TITLE_AND_BODY_1_1_2">
    <p:bg>
      <p:bgPr>
        <a:solidFill>
          <a:schemeClr val="lt1"/>
        </a:solidFill>
      </p:bgPr>
    </p:bg>
    <p:spTree>
      <p:nvGrpSpPr>
        <p:cNvPr id="40" name="Shape 40"/>
        <p:cNvGrpSpPr/>
        <p:nvPr/>
      </p:nvGrpSpPr>
      <p:grpSpPr>
        <a:xfrm>
          <a:off x="0" y="0"/>
          <a:ext cx="0" cy="0"/>
          <a:chOff x="0" y="0"/>
          <a:chExt cx="0" cy="0"/>
        </a:xfrm>
      </p:grpSpPr>
      <p:sp>
        <p:nvSpPr>
          <p:cNvPr id="41" name="Google Shape;41;p8"/>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42" name="Google Shape;42;p8"/>
          <p:cNvSpPr txBox="1"/>
          <p:nvPr>
            <p:ph type="title"/>
          </p:nvPr>
        </p:nvSpPr>
        <p:spPr>
          <a:xfrm>
            <a:off x="2428125" y="0"/>
            <a:ext cx="67161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8"/>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44" name="Google Shape;44;p8"/>
          <p:cNvPicPr preferRelativeResize="0"/>
          <p:nvPr/>
        </p:nvPicPr>
        <p:blipFill>
          <a:blip r:embed="rId2">
            <a:alphaModFix/>
          </a:blip>
          <a:stretch>
            <a:fillRect/>
          </a:stretch>
        </p:blipFill>
        <p:spPr>
          <a:xfrm>
            <a:off x="0" y="0"/>
            <a:ext cx="2428125" cy="471229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3">
  <p:cSld name="TITLE_AND_BODY_1_1_1">
    <p:bg>
      <p:bgPr>
        <a:solidFill>
          <a:schemeClr val="lt1"/>
        </a:solidFill>
      </p:bgPr>
    </p:bg>
    <p:spTree>
      <p:nvGrpSpPr>
        <p:cNvPr id="45" name="Shape 45"/>
        <p:cNvGrpSpPr/>
        <p:nvPr/>
      </p:nvGrpSpPr>
      <p:grpSpPr>
        <a:xfrm>
          <a:off x="0" y="0"/>
          <a:ext cx="0" cy="0"/>
          <a:chOff x="0" y="0"/>
          <a:chExt cx="0" cy="0"/>
        </a:xfrm>
      </p:grpSpPr>
      <p:sp>
        <p:nvSpPr>
          <p:cNvPr id="46" name="Google Shape;46;p9"/>
          <p:cNvSpPr/>
          <p:nvPr/>
        </p:nvSpPr>
        <p:spPr>
          <a:xfrm>
            <a:off x="2428125" y="-8950"/>
            <a:ext cx="6715800" cy="4716900"/>
          </a:xfrm>
          <a:prstGeom prst="rect">
            <a:avLst/>
          </a:prstGeom>
          <a:solidFill>
            <a:srgbClr val="FFD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48" name="Google Shape;48;p9"/>
          <p:cNvSpPr txBox="1"/>
          <p:nvPr>
            <p:ph type="title"/>
          </p:nvPr>
        </p:nvSpPr>
        <p:spPr>
          <a:xfrm>
            <a:off x="2863325" y="122950"/>
            <a:ext cx="615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
        <p:nvSpPr>
          <p:cNvPr id="49" name="Google Shape;49;p9"/>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50" name="Google Shape;50;p9"/>
          <p:cNvPicPr preferRelativeResize="0"/>
          <p:nvPr/>
        </p:nvPicPr>
        <p:blipFill>
          <a:blip r:embed="rId2">
            <a:alphaModFix/>
          </a:blip>
          <a:stretch>
            <a:fillRect/>
          </a:stretch>
        </p:blipFill>
        <p:spPr>
          <a:xfrm>
            <a:off x="-8976" y="-8950"/>
            <a:ext cx="2437100" cy="47296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3a">
  <p:cSld name="TITLE_AND_BODY_1_1_1_2">
    <p:bg>
      <p:bgPr>
        <a:solidFill>
          <a:schemeClr val="lt1"/>
        </a:solidFill>
      </p:bgPr>
    </p:bg>
    <p:spTree>
      <p:nvGrpSpPr>
        <p:cNvPr id="51" name="Shape 51"/>
        <p:cNvGrpSpPr/>
        <p:nvPr/>
      </p:nvGrpSpPr>
      <p:grpSpPr>
        <a:xfrm>
          <a:off x="0" y="0"/>
          <a:ext cx="0" cy="0"/>
          <a:chOff x="0" y="0"/>
          <a:chExt cx="0" cy="0"/>
        </a:xfrm>
      </p:grpSpPr>
      <p:sp>
        <p:nvSpPr>
          <p:cNvPr id="52" name="Google Shape;52;p10"/>
          <p:cNvSpPr txBox="1"/>
          <p:nvPr>
            <p:ph idx="12" type="sldNum"/>
          </p:nvPr>
        </p:nvSpPr>
        <p:spPr>
          <a:xfrm>
            <a:off x="8627300" y="4707975"/>
            <a:ext cx="393600" cy="438600"/>
          </a:xfrm>
          <a:prstGeom prst="rect">
            <a:avLst/>
          </a:prstGeom>
          <a:solidFill>
            <a:schemeClr val="lt1"/>
          </a:solidFill>
        </p:spPr>
        <p:txBody>
          <a:bodyPr anchorCtr="0" anchor="ctr" bIns="91425" lIns="91425" spcFirstLastPara="1" rIns="91425" wrap="square" tIns="91425">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nl"/>
              <a:t>‹#›</a:t>
            </a:fld>
            <a:endParaRPr/>
          </a:p>
        </p:txBody>
      </p:sp>
      <p:sp>
        <p:nvSpPr>
          <p:cNvPr id="53" name="Google Shape;53;p10"/>
          <p:cNvSpPr txBox="1"/>
          <p:nvPr>
            <p:ph type="title"/>
          </p:nvPr>
        </p:nvSpPr>
        <p:spPr>
          <a:xfrm>
            <a:off x="2428125" y="0"/>
            <a:ext cx="6716100" cy="695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10"/>
          <p:cNvSpPr txBox="1"/>
          <p:nvPr>
            <p:ph idx="1" type="body"/>
          </p:nvPr>
        </p:nvSpPr>
        <p:spPr>
          <a:xfrm>
            <a:off x="2863100" y="885775"/>
            <a:ext cx="6157800" cy="3777300"/>
          </a:xfrm>
          <a:prstGeom prst="rect">
            <a:avLst/>
          </a:prstGeom>
        </p:spPr>
        <p:txBody>
          <a:bodyPr anchorCtr="0" anchor="t" bIns="91425" lIns="91425" spcFirstLastPara="1" rIns="91425" wrap="square" tIns="91425">
            <a:normAutofit/>
          </a:bodyPr>
          <a:lstStyle>
            <a:lvl1pPr indent="-381000" lvl="0" marL="457200" rtl="0">
              <a:spcBef>
                <a:spcPts val="0"/>
              </a:spcBef>
              <a:spcAft>
                <a:spcPts val="0"/>
              </a:spcAft>
              <a:buSzPts val="2400"/>
              <a:buChar char="●"/>
              <a:defRPr sz="2400"/>
            </a:lvl1pPr>
            <a:lvl2pPr indent="-355600" lvl="1" marL="914400" rtl="0">
              <a:spcBef>
                <a:spcPts val="0"/>
              </a:spcBef>
              <a:spcAft>
                <a:spcPts val="0"/>
              </a:spcAft>
              <a:buSzPts val="2000"/>
              <a:buChar char="○"/>
              <a:defRPr sz="2000"/>
            </a:lvl2pPr>
            <a:lvl3pPr indent="-342900" lvl="2" marL="1371600" rtl="0">
              <a:spcBef>
                <a:spcPts val="0"/>
              </a:spcBef>
              <a:spcAft>
                <a:spcPts val="0"/>
              </a:spcAft>
              <a:buSzPts val="1800"/>
              <a:buChar char="■"/>
              <a:defRPr sz="18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pic>
        <p:nvPicPr>
          <p:cNvPr id="55" name="Google Shape;55;p10"/>
          <p:cNvPicPr preferRelativeResize="0"/>
          <p:nvPr/>
        </p:nvPicPr>
        <p:blipFill>
          <a:blip r:embed="rId2">
            <a:alphaModFix/>
          </a:blip>
          <a:stretch>
            <a:fillRect/>
          </a:stretch>
        </p:blipFill>
        <p:spPr>
          <a:xfrm>
            <a:off x="-8976" y="-8950"/>
            <a:ext cx="2437100" cy="472967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22" Type="http://schemas.openxmlformats.org/officeDocument/2006/relationships/slideLayout" Target="../slideLayouts/slideLayout20.xml"/><Relationship Id="rId21" Type="http://schemas.openxmlformats.org/officeDocument/2006/relationships/slideLayout" Target="../slideLayouts/slideLayout19.xml"/><Relationship Id="rId24" Type="http://schemas.openxmlformats.org/officeDocument/2006/relationships/slideLayout" Target="../slideLayouts/slideLayout22.xml"/><Relationship Id="rId23" Type="http://schemas.openxmlformats.org/officeDocument/2006/relationships/slideLayout" Target="../slideLayouts/slideLayout21.xml"/><Relationship Id="rId1" Type="http://schemas.openxmlformats.org/officeDocument/2006/relationships/image" Target="../media/image3.jpg"/><Relationship Id="rId2" Type="http://schemas.openxmlformats.org/officeDocument/2006/relationships/image" Target="../media/image1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25"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19" Type="http://schemas.openxmlformats.org/officeDocument/2006/relationships/slideLayout" Target="../slideLayouts/slideLayout17.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0"/>
            <a:ext cx="8686800" cy="695700"/>
          </a:xfrm>
          <a:prstGeom prst="rect">
            <a:avLst/>
          </a:prstGeom>
          <a:solidFill>
            <a:srgbClr val="FED400"/>
          </a:solid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2pPr>
            <a:lvl3pPr lvl="2"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3pPr>
            <a:lvl4pPr lvl="3"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4pPr>
            <a:lvl5pPr lvl="4"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5pPr>
            <a:lvl6pPr lvl="5"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6pPr>
            <a:lvl7pPr lvl="6"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7pPr>
            <a:lvl8pPr lvl="7"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8pPr>
            <a:lvl9pPr lvl="8"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9pPr>
          </a:lstStyle>
          <a:p/>
        </p:txBody>
      </p:sp>
      <p:sp>
        <p:nvSpPr>
          <p:cNvPr id="7" name="Google Shape;7;p1"/>
          <p:cNvSpPr txBox="1"/>
          <p:nvPr>
            <p:ph idx="1" type="body"/>
          </p:nvPr>
        </p:nvSpPr>
        <p:spPr>
          <a:xfrm>
            <a:off x="457200" y="695700"/>
            <a:ext cx="8686800" cy="3967500"/>
          </a:xfrm>
          <a:prstGeom prst="rect">
            <a:avLst/>
          </a:prstGeom>
          <a:noFill/>
          <a:ln>
            <a:noFill/>
          </a:ln>
        </p:spPr>
        <p:txBody>
          <a:bodyPr anchorCtr="0" anchor="t" bIns="91425" lIns="91425" spcFirstLastPara="1" rIns="91425" wrap="square" tIns="91425">
            <a:normAutofit/>
          </a:bodyPr>
          <a:lstStyle>
            <a:lvl1pPr indent="-361950" lvl="0" marL="457200" rtl="0">
              <a:lnSpc>
                <a:spcPct val="115000"/>
              </a:lnSpc>
              <a:spcBef>
                <a:spcPts val="0"/>
              </a:spcBef>
              <a:spcAft>
                <a:spcPts val="0"/>
              </a:spcAft>
              <a:buSzPts val="2100"/>
              <a:buFont typeface="Open Sans"/>
              <a:buChar char="●"/>
              <a:defRPr sz="2100">
                <a:latin typeface="Open Sans"/>
                <a:ea typeface="Open Sans"/>
                <a:cs typeface="Open Sans"/>
                <a:sym typeface="Open Sans"/>
              </a:defRPr>
            </a:lvl1pPr>
            <a:lvl2pPr indent="-342900" lvl="1" marL="914400" rtl="0">
              <a:lnSpc>
                <a:spcPct val="115000"/>
              </a:lnSpc>
              <a:spcBef>
                <a:spcPts val="0"/>
              </a:spcBef>
              <a:spcAft>
                <a:spcPts val="0"/>
              </a:spcAft>
              <a:buSzPts val="1800"/>
              <a:buFont typeface="Open Sans"/>
              <a:buChar char="○"/>
              <a:defRPr sz="1800">
                <a:latin typeface="Open Sans"/>
                <a:ea typeface="Open Sans"/>
                <a:cs typeface="Open Sans"/>
                <a:sym typeface="Open Sans"/>
              </a:defRPr>
            </a:lvl2pPr>
            <a:lvl3pPr indent="-336550" lvl="2" marL="1371600" rtl="0">
              <a:lnSpc>
                <a:spcPct val="115000"/>
              </a:lnSpc>
              <a:spcBef>
                <a:spcPts val="0"/>
              </a:spcBef>
              <a:spcAft>
                <a:spcPts val="0"/>
              </a:spcAft>
              <a:buSzPts val="1700"/>
              <a:buFont typeface="Open Sans"/>
              <a:buChar char="■"/>
              <a:defRPr sz="1700">
                <a:latin typeface="Open Sans"/>
                <a:ea typeface="Open Sans"/>
                <a:cs typeface="Open Sans"/>
                <a:sym typeface="Open Sans"/>
              </a:defRPr>
            </a:lvl3pPr>
            <a:lvl4pPr indent="-330200" lvl="3" marL="1828800" rtl="0">
              <a:lnSpc>
                <a:spcPct val="115000"/>
              </a:lnSpc>
              <a:spcBef>
                <a:spcPts val="0"/>
              </a:spcBef>
              <a:spcAft>
                <a:spcPts val="0"/>
              </a:spcAft>
              <a:buSzPts val="1600"/>
              <a:buFont typeface="Open Sans"/>
              <a:buChar char="●"/>
              <a:defRPr sz="1600">
                <a:latin typeface="Open Sans"/>
                <a:ea typeface="Open Sans"/>
                <a:cs typeface="Open Sans"/>
                <a:sym typeface="Open Sans"/>
              </a:defRPr>
            </a:lvl4pPr>
            <a:lvl5pPr indent="-330200" lvl="4" marL="2286000" rtl="0">
              <a:lnSpc>
                <a:spcPct val="115000"/>
              </a:lnSpc>
              <a:spcBef>
                <a:spcPts val="0"/>
              </a:spcBef>
              <a:spcAft>
                <a:spcPts val="0"/>
              </a:spcAft>
              <a:buSzPts val="1600"/>
              <a:buFont typeface="Open Sans"/>
              <a:buChar char="○"/>
              <a:defRPr sz="1600">
                <a:latin typeface="Open Sans"/>
                <a:ea typeface="Open Sans"/>
                <a:cs typeface="Open Sans"/>
                <a:sym typeface="Open Sans"/>
              </a:defRPr>
            </a:lvl5pPr>
            <a:lvl6pPr indent="-330200" lvl="5" marL="2743200" rtl="0">
              <a:lnSpc>
                <a:spcPct val="115000"/>
              </a:lnSpc>
              <a:spcBef>
                <a:spcPts val="0"/>
              </a:spcBef>
              <a:spcAft>
                <a:spcPts val="0"/>
              </a:spcAft>
              <a:buSzPts val="1600"/>
              <a:buFont typeface="Open Sans"/>
              <a:buChar char="■"/>
              <a:defRPr sz="1600">
                <a:latin typeface="Open Sans"/>
                <a:ea typeface="Open Sans"/>
                <a:cs typeface="Open Sans"/>
                <a:sym typeface="Open Sans"/>
              </a:defRPr>
            </a:lvl6pPr>
            <a:lvl7pPr indent="-330200" lvl="6" marL="3200400" rtl="0">
              <a:lnSpc>
                <a:spcPct val="115000"/>
              </a:lnSpc>
              <a:spcBef>
                <a:spcPts val="0"/>
              </a:spcBef>
              <a:spcAft>
                <a:spcPts val="0"/>
              </a:spcAft>
              <a:buSzPts val="1600"/>
              <a:buFont typeface="Open Sans"/>
              <a:buChar char="●"/>
              <a:defRPr sz="1600">
                <a:latin typeface="Open Sans"/>
                <a:ea typeface="Open Sans"/>
                <a:cs typeface="Open Sans"/>
                <a:sym typeface="Open Sans"/>
              </a:defRPr>
            </a:lvl7pPr>
            <a:lvl8pPr indent="-330200" lvl="7" marL="3657600" rtl="0">
              <a:lnSpc>
                <a:spcPct val="115000"/>
              </a:lnSpc>
              <a:spcBef>
                <a:spcPts val="0"/>
              </a:spcBef>
              <a:spcAft>
                <a:spcPts val="0"/>
              </a:spcAft>
              <a:buSzPts val="1600"/>
              <a:buFont typeface="Open Sans"/>
              <a:buChar char="○"/>
              <a:defRPr sz="1600">
                <a:latin typeface="Open Sans"/>
                <a:ea typeface="Open Sans"/>
                <a:cs typeface="Open Sans"/>
                <a:sym typeface="Open Sans"/>
              </a:defRPr>
            </a:lvl8pPr>
            <a:lvl9pPr indent="-330200" lvl="8" marL="4114800" rtl="0">
              <a:lnSpc>
                <a:spcPct val="115000"/>
              </a:lnSpc>
              <a:spcBef>
                <a:spcPts val="0"/>
              </a:spcBef>
              <a:spcAft>
                <a:spcPts val="0"/>
              </a:spcAft>
              <a:buSzPts val="1600"/>
              <a:buFont typeface="Open Sans"/>
              <a:buChar char="■"/>
              <a:defRPr sz="1600">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pic>
        <p:nvPicPr>
          <p:cNvPr id="9" name="Google Shape;9;p1"/>
          <p:cNvPicPr preferRelativeResize="0"/>
          <p:nvPr/>
        </p:nvPicPr>
        <p:blipFill>
          <a:blip r:embed="rId1">
            <a:alphaModFix/>
          </a:blip>
          <a:stretch>
            <a:fillRect/>
          </a:stretch>
        </p:blipFill>
        <p:spPr>
          <a:xfrm>
            <a:off x="0" y="0"/>
            <a:ext cx="457200" cy="4685701"/>
          </a:xfrm>
          <a:prstGeom prst="rect">
            <a:avLst/>
          </a:prstGeom>
          <a:noFill/>
          <a:ln>
            <a:noFill/>
          </a:ln>
        </p:spPr>
      </p:pic>
      <p:pic>
        <p:nvPicPr>
          <p:cNvPr id="10" name="Google Shape;10;p1"/>
          <p:cNvPicPr preferRelativeResize="0"/>
          <p:nvPr/>
        </p:nvPicPr>
        <p:blipFill>
          <a:blip r:embed="rId2">
            <a:alphaModFix/>
          </a:blip>
          <a:stretch>
            <a:fillRect/>
          </a:stretch>
        </p:blipFill>
        <p:spPr>
          <a:xfrm>
            <a:off x="640296" y="4685700"/>
            <a:ext cx="594405" cy="4831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type="ctrTitle"/>
          </p:nvPr>
        </p:nvSpPr>
        <p:spPr>
          <a:xfrm>
            <a:off x="4267750" y="251175"/>
            <a:ext cx="4564500" cy="1028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nl"/>
              <a:t>SEH</a:t>
            </a:r>
            <a:endParaRPr/>
          </a:p>
        </p:txBody>
      </p:sp>
      <p:sp>
        <p:nvSpPr>
          <p:cNvPr id="119" name="Google Shape;119;p24"/>
          <p:cNvSpPr txBox="1"/>
          <p:nvPr>
            <p:ph idx="1" type="subTitle"/>
          </p:nvPr>
        </p:nvSpPr>
        <p:spPr>
          <a:xfrm>
            <a:off x="4267750" y="1372175"/>
            <a:ext cx="4564500" cy="792600"/>
          </a:xfrm>
          <a:prstGeom prst="rect">
            <a:avLst/>
          </a:prstGeom>
        </p:spPr>
        <p:txBody>
          <a:bodyPr anchorCtr="0" anchor="t" bIns="91425" lIns="91425" spcFirstLastPara="1" rIns="91425" wrap="square" tIns="91425">
            <a:normAutofit fontScale="77500"/>
          </a:bodyPr>
          <a:lstStyle/>
          <a:p>
            <a:pPr indent="0" lvl="0" marL="0" rtl="0" algn="ctr">
              <a:spcBef>
                <a:spcPts val="0"/>
              </a:spcBef>
              <a:spcAft>
                <a:spcPts val="0"/>
              </a:spcAft>
              <a:buNone/>
            </a:pPr>
            <a:r>
              <a:rPr lang="nl"/>
              <a:t>Wet toekomst pensioenen </a:t>
            </a:r>
            <a:endParaRPr/>
          </a:p>
          <a:p>
            <a:pPr indent="0" lvl="0" marL="0" rtl="0" algn="ctr">
              <a:spcBef>
                <a:spcPts val="0"/>
              </a:spcBef>
              <a:spcAft>
                <a:spcPts val="0"/>
              </a:spcAft>
              <a:buNone/>
            </a:pPr>
            <a:r>
              <a:rPr b="1" lang="nl"/>
              <a:t>Welke kansen liggen er voor de adviseur?</a:t>
            </a:r>
            <a:endParaRPr b="1"/>
          </a:p>
        </p:txBody>
      </p:sp>
      <p:sp>
        <p:nvSpPr>
          <p:cNvPr id="120" name="Google Shape;12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nl"/>
              <a:t>‹#›</a:t>
            </a:fld>
            <a:endParaRPr/>
          </a:p>
        </p:txBody>
      </p:sp>
      <p:sp>
        <p:nvSpPr>
          <p:cNvPr id="121" name="Google Shape;121;p24"/>
          <p:cNvSpPr txBox="1"/>
          <p:nvPr/>
        </p:nvSpPr>
        <p:spPr>
          <a:xfrm>
            <a:off x="5377775" y="4547850"/>
            <a:ext cx="2972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 sz="1300">
                <a:latin typeface="Open Sans"/>
                <a:ea typeface="Open Sans"/>
                <a:cs typeface="Open Sans"/>
                <a:sym typeface="Open Sans"/>
              </a:rPr>
              <a:t>Harry van Houdt RFP™</a:t>
            </a:r>
            <a:endParaRPr b="1" sz="1300">
              <a:latin typeface="Open Sans"/>
              <a:ea typeface="Open Sans"/>
              <a:cs typeface="Open Sans"/>
              <a:sym typeface="Open Sans"/>
            </a:endParaRPr>
          </a:p>
        </p:txBody>
      </p:sp>
      <p:pic>
        <p:nvPicPr>
          <p:cNvPr id="122" name="Google Shape;122;p24"/>
          <p:cNvPicPr preferRelativeResize="0"/>
          <p:nvPr/>
        </p:nvPicPr>
        <p:blipFill>
          <a:blip r:embed="rId3">
            <a:alphaModFix/>
          </a:blip>
          <a:stretch>
            <a:fillRect/>
          </a:stretch>
        </p:blipFill>
        <p:spPr>
          <a:xfrm>
            <a:off x="4662450" y="4428527"/>
            <a:ext cx="715325" cy="714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graphicFrame>
        <p:nvGraphicFramePr>
          <p:cNvPr id="167" name="Google Shape;167;p33"/>
          <p:cNvGraphicFramePr/>
          <p:nvPr/>
        </p:nvGraphicFramePr>
        <p:xfrm>
          <a:off x="471875"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Casus</a:t>
                      </a:r>
                      <a:endParaRPr b="1" sz="2500"/>
                    </a:p>
                  </a:txBody>
                  <a:tcPr marT="19050" marB="19050" marR="28575" marL="28575" anchor="b"/>
                </a:tc>
              </a:tr>
              <a:tr h="175260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Volkert bereikt op 1 oktober 2026 de AOW-gerechtigde leeftijd.</a:t>
                      </a:r>
                      <a:endParaRPr sz="1500"/>
                    </a:p>
                    <a:p>
                      <a:pPr indent="0" lvl="0" marL="0" rtl="0" algn="l">
                        <a:lnSpc>
                          <a:spcPct val="115000"/>
                        </a:lnSpc>
                        <a:spcBef>
                          <a:spcPts val="0"/>
                        </a:spcBef>
                        <a:spcAft>
                          <a:spcPts val="0"/>
                        </a:spcAft>
                        <a:buNone/>
                      </a:pPr>
                      <a:r>
                        <a:rPr lang="nl" sz="1500"/>
                        <a:t>Op dat moment gaat ook de pensioenregeling van Volkert in met een bruto-uitkering van € 1.000 per maand.</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Volkert wil het maximale deel van zijn pensioen fiscaal gefaciliteerd afkopen.</a:t>
                      </a:r>
                      <a:endParaRPr sz="1500"/>
                    </a:p>
                    <a:p>
                      <a:pPr indent="0" lvl="0" marL="0" rtl="0" algn="l">
                        <a:lnSpc>
                          <a:spcPct val="115000"/>
                        </a:lnSpc>
                        <a:spcBef>
                          <a:spcPts val="0"/>
                        </a:spcBef>
                        <a:spcAft>
                          <a:spcPts val="0"/>
                        </a:spcAft>
                        <a:buNone/>
                      </a:pPr>
                      <a:r>
                        <a:rPr lang="nl" sz="1500"/>
                        <a:t>De afkoopfactor bedraagt 13,798</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Welk bedrag ontvangt Volkert als eenmalige uitkering?</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Ga bij de beantwoording van deze vraag ervan uit dat de</a:t>
                      </a:r>
                      <a:endParaRPr sz="1500"/>
                    </a:p>
                    <a:p>
                      <a:pPr indent="0" lvl="0" marL="0" rtl="0" algn="l">
                        <a:lnSpc>
                          <a:spcPct val="115000"/>
                        </a:lnSpc>
                        <a:spcBef>
                          <a:spcPts val="0"/>
                        </a:spcBef>
                        <a:spcAft>
                          <a:spcPts val="0"/>
                        </a:spcAft>
                        <a:buNone/>
                      </a:pPr>
                      <a:r>
                        <a:rPr lang="nl" sz="1500"/>
                        <a:t>Wet herziening bedrag ineens (36.134) op 1 juli 2026 is ingegaan.</a:t>
                      </a:r>
                      <a:endParaRPr sz="1500"/>
                    </a:p>
                  </a:txBody>
                  <a:tcPr marT="19050" marB="19050" marR="91425" marL="91425" anchor="b"/>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4" title="Scherm­afbeelding 2025-03-30 om 10.37.13.png"/>
          <p:cNvPicPr preferRelativeResize="0"/>
          <p:nvPr/>
        </p:nvPicPr>
        <p:blipFill>
          <a:blip r:embed="rId3">
            <a:alphaModFix/>
          </a:blip>
          <a:stretch>
            <a:fillRect/>
          </a:stretch>
        </p:blipFill>
        <p:spPr>
          <a:xfrm>
            <a:off x="482525" y="0"/>
            <a:ext cx="8494651" cy="168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graphicFrame>
        <p:nvGraphicFramePr>
          <p:cNvPr id="177" name="Google Shape;177;p35"/>
          <p:cNvGraphicFramePr/>
          <p:nvPr/>
        </p:nvGraphicFramePr>
        <p:xfrm>
          <a:off x="471875"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Uitwerking</a:t>
                      </a:r>
                      <a:endParaRPr b="1" sz="2500"/>
                    </a:p>
                  </a:txBody>
                  <a:tcPr marT="19050" marB="19050" marR="28575" marL="28575" anchor="b"/>
                </a:tc>
              </a:tr>
              <a:tr h="1971675">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De afkoopfactor is 13,798.</a:t>
                      </a:r>
                      <a:endParaRPr sz="1500"/>
                    </a:p>
                    <a:p>
                      <a:pPr indent="0" lvl="0" marL="0" rtl="0" algn="l">
                        <a:lnSpc>
                          <a:spcPct val="115000"/>
                        </a:lnSpc>
                        <a:spcBef>
                          <a:spcPts val="0"/>
                        </a:spcBef>
                        <a:spcAft>
                          <a:spcPts val="0"/>
                        </a:spcAft>
                        <a:buNone/>
                      </a:pPr>
                      <a:r>
                        <a:rPr lang="nl" sz="1500"/>
                        <a:t>Maximaal mag wettelijk 10% van de aanspraak worden afgekocht.</a:t>
                      </a:r>
                      <a:endParaRPr sz="1500"/>
                    </a:p>
                    <a:p>
                      <a:pPr indent="0" lvl="0" marL="0" rtl="0" algn="l">
                        <a:lnSpc>
                          <a:spcPct val="115000"/>
                        </a:lnSpc>
                        <a:spcBef>
                          <a:spcPts val="0"/>
                        </a:spcBef>
                        <a:spcAft>
                          <a:spcPts val="0"/>
                        </a:spcAft>
                        <a:buNone/>
                      </a:pPr>
                      <a:r>
                        <a:rPr lang="nl" sz="1500"/>
                        <a:t>Te ontvangen afkoopsom is dan € 16.557,60 (13,798 x € 1.000 x 10% x 12).</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Te betalen belasting en premies volksverzekeringen bij bereiken AOW-gerechtigde leeftijd</a:t>
                      </a:r>
                      <a:endParaRPr sz="1500"/>
                    </a:p>
                    <a:p>
                      <a:pPr indent="0" lvl="0" marL="0" rtl="0" algn="l">
                        <a:lnSpc>
                          <a:spcPct val="115000"/>
                        </a:lnSpc>
                        <a:spcBef>
                          <a:spcPts val="0"/>
                        </a:spcBef>
                        <a:spcAft>
                          <a:spcPts val="0"/>
                        </a:spcAft>
                        <a:buNone/>
                      </a:pPr>
                      <a:r>
                        <a:rPr lang="nl" sz="1500"/>
                        <a:t>in oktober is 31,34% (cijfers 2025).</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Let op: De afkoop heeft geen gevolgen voor de hoogte van het partnerpensioen en wezenpensioen.</a:t>
                      </a:r>
                      <a:endParaRPr sz="1500"/>
                    </a:p>
                  </a:txBody>
                  <a:tcPr marT="19050" marB="19050" marR="28575" marL="28575" anchor="b">
                    <a:lnR cap="flat" cmpd="sng" w="9525">
                      <a:solidFill>
                        <a:srgbClr val="000000"/>
                      </a:solidFill>
                      <a:prstDash val="solid"/>
                      <a:round/>
                      <a:headEnd len="sm" w="sm" type="none"/>
                      <a:tailEnd len="sm" w="sm" type="none"/>
                    </a:lnR>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graphicFrame>
        <p:nvGraphicFramePr>
          <p:cNvPr id="182" name="Google Shape;182;p36"/>
          <p:cNvGraphicFramePr/>
          <p:nvPr/>
        </p:nvGraphicFramePr>
        <p:xfrm>
          <a:off x="482525" y="99150"/>
          <a:ext cx="3000000" cy="3000000"/>
        </p:xfrm>
        <a:graphic>
          <a:graphicData uri="http://schemas.openxmlformats.org/drawingml/2006/table">
            <a:tbl>
              <a:tblPr>
                <a:noFill/>
                <a:tableStyleId>{4759F34A-B1E5-4DAB-802C-E7912B6586F1}</a:tableStyleId>
              </a:tblPr>
              <a:tblGrid>
                <a:gridCol w="2129425"/>
                <a:gridCol w="1180425"/>
              </a:tblGrid>
              <a:tr h="422150">
                <a:tc>
                  <a:txBody>
                    <a:bodyPr/>
                    <a:lstStyle/>
                    <a:p>
                      <a:pPr indent="0" lvl="0" marL="0" rtl="0" algn="l">
                        <a:lnSpc>
                          <a:spcPct val="115000"/>
                        </a:lnSpc>
                        <a:spcBef>
                          <a:spcPts val="0"/>
                        </a:spcBef>
                        <a:spcAft>
                          <a:spcPts val="0"/>
                        </a:spcAft>
                        <a:buNone/>
                      </a:pPr>
                      <a:r>
                        <a:rPr b="1" lang="nl" sz="900">
                          <a:latin typeface="Open Sans"/>
                          <a:ea typeface="Open Sans"/>
                          <a:cs typeface="Open Sans"/>
                          <a:sym typeface="Open Sans"/>
                        </a:rPr>
                        <a:t>AOW-leeftijd in 2025</a:t>
                      </a:r>
                      <a:endParaRPr b="1" sz="900">
                        <a:latin typeface="Open Sans"/>
                        <a:ea typeface="Open Sans"/>
                        <a:cs typeface="Open Sans"/>
                        <a:sym typeface="Open Sans"/>
                      </a:endParaRPr>
                    </a:p>
                    <a:p>
                      <a:pPr indent="0" lvl="0" marL="0" rtl="0" algn="l">
                        <a:lnSpc>
                          <a:spcPct val="115000"/>
                        </a:lnSpc>
                        <a:spcBef>
                          <a:spcPts val="0"/>
                        </a:spcBef>
                        <a:spcAft>
                          <a:spcPts val="0"/>
                        </a:spcAft>
                        <a:buNone/>
                      </a:pPr>
                      <a:r>
                        <a:rPr b="1" lang="nl" sz="900">
                          <a:latin typeface="Open Sans"/>
                          <a:ea typeface="Open Sans"/>
                          <a:cs typeface="Open Sans"/>
                          <a:sym typeface="Open Sans"/>
                        </a:rPr>
                        <a:t>bereikt in de maand</a:t>
                      </a:r>
                      <a:endParaRPr b="1" sz="900">
                        <a:latin typeface="Open Sans"/>
                        <a:ea typeface="Open Sans"/>
                        <a:cs typeface="Open Sans"/>
                        <a:sym typeface="Open Sans"/>
                      </a:endParaRPr>
                    </a:p>
                  </a:txBody>
                  <a:tcPr marT="19050" marB="19050" marR="28575" marL="28575" anchor="b">
                    <a:solidFill>
                      <a:srgbClr val="FFFFFF"/>
                    </a:solidFill>
                  </a:tcPr>
                </a:tc>
                <a:tc>
                  <a:txBody>
                    <a:bodyPr/>
                    <a:lstStyle/>
                    <a:p>
                      <a:pPr indent="0" lvl="0" marL="0" rtl="0" algn="r">
                        <a:lnSpc>
                          <a:spcPct val="115000"/>
                        </a:lnSpc>
                        <a:spcBef>
                          <a:spcPts val="0"/>
                        </a:spcBef>
                        <a:spcAft>
                          <a:spcPts val="0"/>
                        </a:spcAft>
                        <a:buNone/>
                      </a:pPr>
                      <a:r>
                        <a:rPr b="1" lang="nl" sz="900">
                          <a:latin typeface="Open Sans"/>
                          <a:ea typeface="Open Sans"/>
                          <a:cs typeface="Open Sans"/>
                          <a:sym typeface="Open Sans"/>
                        </a:rPr>
                        <a:t>Eerste schijf</a:t>
                      </a:r>
                      <a:endParaRPr b="1" sz="900">
                        <a:latin typeface="Open Sans"/>
                        <a:ea typeface="Open Sans"/>
                        <a:cs typeface="Open Sans"/>
                        <a:sym typeface="Open Sans"/>
                      </a:endParaRPr>
                    </a:p>
                    <a:p>
                      <a:pPr indent="0" lvl="0" marL="0" rtl="0" algn="r">
                        <a:lnSpc>
                          <a:spcPct val="115000"/>
                        </a:lnSpc>
                        <a:spcBef>
                          <a:spcPts val="0"/>
                        </a:spcBef>
                        <a:spcAft>
                          <a:spcPts val="0"/>
                        </a:spcAft>
                        <a:buNone/>
                      </a:pPr>
                      <a:r>
                        <a:rPr b="1" lang="nl" sz="900">
                          <a:latin typeface="Open Sans"/>
                          <a:ea typeface="Open Sans"/>
                          <a:cs typeface="Open Sans"/>
                          <a:sym typeface="Open Sans"/>
                        </a:rPr>
                        <a:t>tot € 38.441</a:t>
                      </a:r>
                      <a:endParaRPr b="1" sz="900">
                        <a:latin typeface="Open Sans"/>
                        <a:ea typeface="Open Sans"/>
                        <a:cs typeface="Open Sans"/>
                        <a:sym typeface="Open Sans"/>
                      </a:endParaRPr>
                    </a:p>
                  </a:txBody>
                  <a:tcPr marT="19050" marB="19050" marR="28575" marL="28575" anchor="b">
                    <a:solidFill>
                      <a:srgbClr val="FFFFFF"/>
                    </a:solidFill>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Januari</a:t>
                      </a:r>
                      <a:endParaRPr sz="900">
                        <a:latin typeface="Open Sans"/>
                        <a:ea typeface="Open Sans"/>
                        <a:cs typeface="Open Sans"/>
                        <a:sym typeface="Open Sans"/>
                      </a:endParaRPr>
                    </a:p>
                  </a:txBody>
                  <a:tcPr marT="19050" marB="19050" marR="28575" marL="28575" anchor="b">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17,92%</a:t>
                      </a:r>
                      <a:endParaRPr sz="900">
                        <a:latin typeface="Open Sans"/>
                        <a:ea typeface="Open Sans"/>
                        <a:cs typeface="Open Sans"/>
                        <a:sym typeface="Open Sans"/>
                      </a:endParaRPr>
                    </a:p>
                  </a:txBody>
                  <a:tcPr marT="19050" marB="19050" marR="28575" marL="28575" anchor="b">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Februari</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19,41%</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maart</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20,90%</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april</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22,39%</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mei</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23,88%</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juni</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25,37%</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juli</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26,87%</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augustus</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28,36%</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september</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29,85%</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oktober</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31,34%</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november</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32,83%</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4400">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december</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34,32%</a:t>
                      </a:r>
                      <a:endParaRPr sz="900">
                        <a:latin typeface="Open Sans"/>
                        <a:ea typeface="Open Sans"/>
                        <a:cs typeface="Open Sans"/>
                        <a:sym typeface="Open Sans"/>
                      </a:endParaRPr>
                    </a:p>
                  </a:txBody>
                  <a:tcPr marT="19050" marB="19050" marR="28575" marL="28575" anchor="b">
                    <a:lnT cap="flat" cmpd="sng" w="9525">
                      <a:solidFill>
                        <a:srgbClr val="D9D9D9"/>
                      </a:solidFill>
                      <a:prstDash val="solid"/>
                      <a:round/>
                      <a:headEnd len="sm" w="sm" type="none"/>
                      <a:tailEnd len="sm" w="sm" type="none"/>
                    </a:lnT>
                  </a:tcPr>
                </a:tc>
              </a:tr>
            </a:tbl>
          </a:graphicData>
        </a:graphic>
      </p:graphicFrame>
      <p:graphicFrame>
        <p:nvGraphicFramePr>
          <p:cNvPr id="183" name="Google Shape;183;p36"/>
          <p:cNvGraphicFramePr/>
          <p:nvPr/>
        </p:nvGraphicFramePr>
        <p:xfrm>
          <a:off x="4625000" y="99150"/>
          <a:ext cx="3000000" cy="3000000"/>
        </p:xfrm>
        <a:graphic>
          <a:graphicData uri="http://schemas.openxmlformats.org/drawingml/2006/table">
            <a:tbl>
              <a:tblPr>
                <a:noFill/>
                <a:tableStyleId>{4759F34A-B1E5-4DAB-802C-E7912B6586F1}</a:tableStyleId>
              </a:tblPr>
              <a:tblGrid>
                <a:gridCol w="285750"/>
                <a:gridCol w="847725"/>
                <a:gridCol w="1781175"/>
                <a:gridCol w="952500"/>
              </a:tblGrid>
              <a:tr h="200025">
                <a:tc gridSpan="3">
                  <a:txBody>
                    <a:bodyPr/>
                    <a:lstStyle/>
                    <a:p>
                      <a:pPr indent="0" lvl="0" marL="0" rtl="0" algn="l">
                        <a:lnSpc>
                          <a:spcPct val="115000"/>
                        </a:lnSpc>
                        <a:spcBef>
                          <a:spcPts val="0"/>
                        </a:spcBef>
                        <a:spcAft>
                          <a:spcPts val="0"/>
                        </a:spcAft>
                        <a:buNone/>
                      </a:pPr>
                      <a:r>
                        <a:rPr b="1" lang="nl" sz="900">
                          <a:latin typeface="Open Sans"/>
                          <a:ea typeface="Open Sans"/>
                          <a:cs typeface="Open Sans"/>
                          <a:sym typeface="Open Sans"/>
                        </a:rPr>
                        <a:t>Tarieven box 1: AOW-leeftijd bereikt</a:t>
                      </a:r>
                      <a:endParaRPr b="1" sz="900">
                        <a:latin typeface="Open Sans"/>
                        <a:ea typeface="Open Sans"/>
                        <a:cs typeface="Open Sans"/>
                        <a:sym typeface="Open Sans"/>
                      </a:endParaRPr>
                    </a:p>
                  </a:txBody>
                  <a:tcPr marT="19050" marB="19050" marR="28575" marL="28575" anchor="b"/>
                </a:tc>
                <a:tc hMerge="1"/>
                <a:tc hMerge="1"/>
                <a:tc>
                  <a:txBody>
                    <a:bodyPr/>
                    <a:lstStyle/>
                    <a:p>
                      <a:pPr indent="0" lvl="0" marL="0" rtl="0" algn="l">
                        <a:spcBef>
                          <a:spcPts val="0"/>
                        </a:spcBef>
                        <a:spcAft>
                          <a:spcPts val="0"/>
                        </a:spcAft>
                        <a:buNone/>
                      </a:pPr>
                      <a:r>
                        <a:t/>
                      </a:r>
                      <a:endParaRPr/>
                    </a:p>
                  </a:txBody>
                  <a:tcPr marT="19050" marB="19050" marR="28575" marL="28575" anchor="b"/>
                </a:tc>
              </a:tr>
              <a:tr h="200025">
                <a:tc gridSpan="4">
                  <a:txBody>
                    <a:bodyPr/>
                    <a:lstStyle/>
                    <a:p>
                      <a:pPr indent="0" lvl="0" marL="0" rtl="0" algn="l">
                        <a:lnSpc>
                          <a:spcPct val="115000"/>
                        </a:lnSpc>
                        <a:spcBef>
                          <a:spcPts val="0"/>
                        </a:spcBef>
                        <a:spcAft>
                          <a:spcPts val="0"/>
                        </a:spcAft>
                        <a:buNone/>
                      </a:pPr>
                      <a:r>
                        <a:rPr b="1" lang="nl" sz="900">
                          <a:latin typeface="Open Sans"/>
                          <a:ea typeface="Open Sans"/>
                          <a:cs typeface="Open Sans"/>
                          <a:sym typeface="Open Sans"/>
                        </a:rPr>
                        <a:t>Geboren op of na 1 januari 1946</a:t>
                      </a:r>
                      <a:endParaRPr b="1" sz="900">
                        <a:latin typeface="Open Sans"/>
                        <a:ea typeface="Open Sans"/>
                        <a:cs typeface="Open Sans"/>
                        <a:sym typeface="Open Sans"/>
                      </a:endParaRPr>
                    </a:p>
                  </a:txBody>
                  <a:tcPr marT="19050" marB="19050" marR="28575" marL="28575" anchor="b">
                    <a:solidFill>
                      <a:srgbClr val="FFFFFF"/>
                    </a:solidFill>
                  </a:tcPr>
                </a:tc>
                <a:tc hMerge="1"/>
                <a:tc hMerge="1"/>
                <a:tc hMerge="1"/>
              </a:tr>
              <a:tr h="31432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r>
              <a:tr h="342900">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lnSpc>
                          <a:spcPct val="115000"/>
                        </a:lnSpc>
                        <a:spcBef>
                          <a:spcPts val="0"/>
                        </a:spcBef>
                        <a:spcAft>
                          <a:spcPts val="0"/>
                        </a:spcAft>
                        <a:buNone/>
                      </a:pPr>
                      <a:r>
                        <a:rPr b="1" lang="nl" sz="900">
                          <a:latin typeface="Open Sans"/>
                          <a:ea typeface="Open Sans"/>
                          <a:cs typeface="Open Sans"/>
                          <a:sym typeface="Open Sans"/>
                        </a:rPr>
                        <a:t>Schijf</a:t>
                      </a:r>
                      <a:endParaRPr b="1" sz="900">
                        <a:latin typeface="Open Sans"/>
                        <a:ea typeface="Open Sans"/>
                        <a:cs typeface="Open Sans"/>
                        <a:sym typeface="Open Sans"/>
                      </a:endParaRPr>
                    </a:p>
                  </a:txBody>
                  <a:tcPr marT="19050" marB="19050" marR="28575" marL="28575" anchor="b"/>
                </a:tc>
                <a:tc>
                  <a:txBody>
                    <a:bodyPr/>
                    <a:lstStyle/>
                    <a:p>
                      <a:pPr indent="0" lvl="0" marL="0" rtl="0" algn="l">
                        <a:lnSpc>
                          <a:spcPct val="115000"/>
                        </a:lnSpc>
                        <a:spcBef>
                          <a:spcPts val="0"/>
                        </a:spcBef>
                        <a:spcAft>
                          <a:spcPts val="0"/>
                        </a:spcAft>
                        <a:buNone/>
                      </a:pPr>
                      <a:r>
                        <a:rPr b="1" lang="nl" sz="900">
                          <a:latin typeface="Open Sans"/>
                          <a:ea typeface="Open Sans"/>
                          <a:cs typeface="Open Sans"/>
                          <a:sym typeface="Open Sans"/>
                        </a:rPr>
                        <a:t>Belastbaar inkomen</a:t>
                      </a:r>
                      <a:endParaRPr b="1" sz="900">
                        <a:latin typeface="Open Sans"/>
                        <a:ea typeface="Open Sans"/>
                        <a:cs typeface="Open Sans"/>
                        <a:sym typeface="Open Sans"/>
                      </a:endParaRPr>
                    </a:p>
                  </a:txBody>
                  <a:tcPr marT="19050" marB="19050" marR="28575" marL="28575" anchor="b"/>
                </a:tc>
                <a:tc>
                  <a:txBody>
                    <a:bodyPr/>
                    <a:lstStyle/>
                    <a:p>
                      <a:pPr indent="0" lvl="0" marL="0" rtl="0" algn="l">
                        <a:lnSpc>
                          <a:spcPct val="115000"/>
                        </a:lnSpc>
                        <a:spcBef>
                          <a:spcPts val="0"/>
                        </a:spcBef>
                        <a:spcAft>
                          <a:spcPts val="0"/>
                        </a:spcAft>
                        <a:buNone/>
                      </a:pPr>
                      <a:r>
                        <a:rPr b="1" lang="nl" sz="900">
                          <a:latin typeface="Open Sans"/>
                          <a:ea typeface="Open Sans"/>
                          <a:cs typeface="Open Sans"/>
                          <a:sym typeface="Open Sans"/>
                        </a:rPr>
                        <a:t>Percentage</a:t>
                      </a:r>
                      <a:endParaRPr b="1" sz="900">
                        <a:latin typeface="Open Sans"/>
                        <a:ea typeface="Open Sans"/>
                        <a:cs typeface="Open Sans"/>
                        <a:sym typeface="Open Sans"/>
                      </a:endParaRPr>
                    </a:p>
                  </a:txBody>
                  <a:tcPr marT="19050" marB="19050" marR="28575" marL="28575" anchor="b"/>
                </a:tc>
              </a:tr>
              <a:tr h="10477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r>
              <a:tr h="42862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1</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tot € 38.441</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17,92%</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r>
              <a:tr h="133350">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r>
              <a:tr h="35242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2</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vanaf € 38.441 tot € 76.817</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37,48%</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r>
              <a:tr h="12382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nchor="b">
                    <a:lnB cap="flat" cmpd="sng" w="9525">
                      <a:solidFill>
                        <a:srgbClr val="000000"/>
                      </a:solidFill>
                      <a:prstDash val="solid"/>
                      <a:round/>
                      <a:headEnd len="sm" w="sm" type="none"/>
                      <a:tailEnd len="sm" w="sm" type="none"/>
                    </a:lnB>
                  </a:tcPr>
                </a:tc>
              </a:tr>
              <a:tr h="400050">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3</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nl" sz="900">
                          <a:latin typeface="Open Sans"/>
                          <a:ea typeface="Open Sans"/>
                          <a:cs typeface="Open Sans"/>
                          <a:sym typeface="Open Sans"/>
                        </a:rPr>
                        <a:t>vanaf € 76.817</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nl" sz="900">
                          <a:latin typeface="Open Sans"/>
                          <a:ea typeface="Open Sans"/>
                          <a:cs typeface="Open Sans"/>
                          <a:sym typeface="Open Sans"/>
                        </a:rPr>
                        <a:t>49,50%</a:t>
                      </a:r>
                      <a:endParaRPr sz="900">
                        <a:latin typeface="Open Sans"/>
                        <a:ea typeface="Open Sans"/>
                        <a:cs typeface="Open Sans"/>
                        <a:sym typeface="Open Sans"/>
                      </a:endParaRPr>
                    </a:p>
                  </a:txBody>
                  <a:tcPr marT="19050" marB="19050" marR="28575" marL="28575" anchor="b">
                    <a:lnT cap="flat" cmpd="sng" w="9525">
                      <a:solidFill>
                        <a:srgbClr val="000000"/>
                      </a:solidFill>
                      <a:prstDash val="solid"/>
                      <a:round/>
                      <a:headEnd len="sm" w="sm" type="none"/>
                      <a:tailEnd len="sm" w="sm" type="none"/>
                    </a:lnT>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37"/>
          <p:cNvGraphicFramePr/>
          <p:nvPr/>
        </p:nvGraphicFramePr>
        <p:xfrm>
          <a:off x="439925"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Casus</a:t>
                      </a:r>
                      <a:endParaRPr b="1" sz="2500"/>
                    </a:p>
                  </a:txBody>
                  <a:tcPr marT="19050" marB="19050" marR="28575" marL="28575" anchor="b"/>
                </a:tc>
              </a:tr>
              <a:tr h="1971675">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Volkert wil de afkoopsom van € 16.557,60 met ingang van januari 2027 ontvangen.</a:t>
                      </a:r>
                      <a:endParaRPr sz="1500"/>
                    </a:p>
                    <a:p>
                      <a:pPr indent="0" lvl="0" marL="0" rtl="0" algn="l">
                        <a:lnSpc>
                          <a:spcPct val="115000"/>
                        </a:lnSpc>
                        <a:spcBef>
                          <a:spcPts val="0"/>
                        </a:spcBef>
                        <a:spcAft>
                          <a:spcPts val="0"/>
                        </a:spcAft>
                        <a:buNone/>
                      </a:pPr>
                      <a:r>
                        <a:rPr lang="nl" sz="1500"/>
                        <a:t>De belastingdruk is dan 17,92% (cijfers 2025).</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Stel dat Volkert op 24 december 2026 overlijdt.</a:t>
                      </a:r>
                      <a:endParaRPr sz="1500"/>
                    </a:p>
                    <a:p>
                      <a:pPr indent="0" lvl="0" marL="0" rtl="0" algn="l">
                        <a:lnSpc>
                          <a:spcPct val="115000"/>
                        </a:lnSpc>
                        <a:spcBef>
                          <a:spcPts val="0"/>
                        </a:spcBef>
                        <a:spcAft>
                          <a:spcPts val="0"/>
                        </a:spcAft>
                        <a:buNone/>
                      </a:pPr>
                      <a:r>
                        <a:rPr lang="nl" sz="1500"/>
                        <a:t>Hij heeft tot dat moment drie verlaagde uitkeringen van € 900 (€ 1000 - € 100) ontvangen.</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Welk deel van de eenmalige afkoop van € 16.557,60, wordt na het overlijden van Volkert,</a:t>
                      </a:r>
                      <a:endParaRPr sz="1500"/>
                    </a:p>
                    <a:p>
                      <a:pPr indent="0" lvl="0" marL="0" rtl="0" algn="l">
                        <a:lnSpc>
                          <a:spcPct val="115000"/>
                        </a:lnSpc>
                        <a:spcBef>
                          <a:spcPts val="0"/>
                        </a:spcBef>
                        <a:spcAft>
                          <a:spcPts val="0"/>
                        </a:spcAft>
                        <a:buNone/>
                      </a:pPr>
                      <a:r>
                        <a:rPr lang="nl" sz="1500"/>
                        <a:t>ten gunste van de nalatenschap betaald?</a:t>
                      </a:r>
                      <a:endParaRPr sz="1500"/>
                    </a:p>
                  </a:txBody>
                  <a:tcPr marT="19050" marB="19050" marR="28575" marL="28575" anchor="b"/>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aphicFrame>
        <p:nvGraphicFramePr>
          <p:cNvPr id="193" name="Google Shape;193;p38"/>
          <p:cNvGraphicFramePr/>
          <p:nvPr/>
        </p:nvGraphicFramePr>
        <p:xfrm>
          <a:off x="461200"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Uitwerking</a:t>
                      </a:r>
                      <a:endParaRPr b="1" sz="2500"/>
                    </a:p>
                  </a:txBody>
                  <a:tcPr marT="19050" marB="19050" marR="28575" marL="28575" anchor="b"/>
                </a:tc>
              </a:tr>
              <a:tr h="175260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Er wordt een bedrag aan de nalatenschap uitgekeerd alsof Volkert</a:t>
                      </a:r>
                      <a:endParaRPr sz="1500"/>
                    </a:p>
                    <a:p>
                      <a:pPr indent="0" lvl="0" marL="0" rtl="0" algn="l">
                        <a:lnSpc>
                          <a:spcPct val="115000"/>
                        </a:lnSpc>
                        <a:spcBef>
                          <a:spcPts val="0"/>
                        </a:spcBef>
                        <a:spcAft>
                          <a:spcPts val="0"/>
                        </a:spcAft>
                        <a:buNone/>
                      </a:pPr>
                      <a:r>
                        <a:rPr lang="nl" sz="1500"/>
                        <a:t>niet zou hebben gekozen voor een bedrag ineens.</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Volkert zou, als hij niet had gekozen voor een bedrag ineens, 3 x € 100 meer aan pensioen ontvangen.</a:t>
                      </a:r>
                      <a:endParaRPr sz="1500"/>
                    </a:p>
                    <a:p>
                      <a:pPr indent="0" lvl="0" marL="0" rtl="0" algn="l">
                        <a:lnSpc>
                          <a:spcPct val="115000"/>
                        </a:lnSpc>
                        <a:spcBef>
                          <a:spcPts val="0"/>
                        </a:spcBef>
                        <a:spcAft>
                          <a:spcPts val="0"/>
                        </a:spcAft>
                        <a:buNone/>
                      </a:pPr>
                      <a:r>
                        <a:rPr lang="nl" sz="1500"/>
                        <a:t>De eenmalige storting ten gunste van de nalatenschap van Volkert is dan € 300.</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t/>
                      </a:r>
                      <a:endParaRPr sz="1500"/>
                    </a:p>
                  </a:txBody>
                  <a:tcPr marT="19050" marB="19050" marR="28575" marL="28575" anchor="b"/>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aphicFrame>
        <p:nvGraphicFramePr>
          <p:cNvPr id="198" name="Google Shape;198;p39"/>
          <p:cNvGraphicFramePr/>
          <p:nvPr/>
        </p:nvGraphicFramePr>
        <p:xfrm>
          <a:off x="2438775"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Vraag</a:t>
                      </a:r>
                      <a:endParaRPr b="1" sz="2500"/>
                    </a:p>
                  </a:txBody>
                  <a:tcPr marT="19050" marB="19050" marR="28575" marL="28575" anchor="b"/>
                </a:tc>
              </a:tr>
              <a:tr h="1114425">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Geldt de afkoopmogelijkheid (zonder revisierente) ook voor een lijfrente?</a:t>
                      </a:r>
                      <a:endParaRPr sz="1500"/>
                    </a:p>
                  </a:txBody>
                  <a:tcPr marT="19050" marB="19050" marR="28575" marL="28575" anchor="b"/>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aphicFrame>
        <p:nvGraphicFramePr>
          <p:cNvPr id="203" name="Google Shape;203;p40"/>
          <p:cNvGraphicFramePr/>
          <p:nvPr/>
        </p:nvGraphicFramePr>
        <p:xfrm>
          <a:off x="514450"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Casus</a:t>
                      </a:r>
                      <a:endParaRPr b="1" sz="2500"/>
                    </a:p>
                  </a:txBody>
                  <a:tcPr marT="19050" marB="19050" marR="28575" marL="28575" anchor="b"/>
                </a:tc>
              </a:tr>
              <a:tr h="89535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Franceline heeft een verevend pensioen. Zij ontvangt dit pensioen zodra haar ex-echtgenoot besluit het pensioen in te laten gaan.</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Stel dat de ex-echtgenoot besluit om een deel van dit pensioen af te kopen, heeft deze afkoop gevolgen voor het verevend deel van het pensioen van Franceline?</a:t>
                      </a:r>
                      <a:endParaRPr sz="1500"/>
                    </a:p>
                  </a:txBody>
                  <a:tcPr marT="19050" marB="19050" marR="91425" marL="91425" anchor="b">
                    <a:lnR cap="flat" cmpd="sng" w="9525">
                      <a:solidFill>
                        <a:srgbClr val="000000"/>
                      </a:solidFill>
                      <a:prstDash val="solid"/>
                      <a:round/>
                      <a:headEnd len="sm" w="sm" type="none"/>
                      <a:tailEnd len="sm" w="sm" type="none"/>
                    </a:lnR>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graphicFrame>
        <p:nvGraphicFramePr>
          <p:cNvPr id="208" name="Google Shape;208;p41"/>
          <p:cNvGraphicFramePr/>
          <p:nvPr/>
        </p:nvGraphicFramePr>
        <p:xfrm>
          <a:off x="490538"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Casus</a:t>
                      </a:r>
                      <a:endParaRPr b="1" sz="2500"/>
                    </a:p>
                  </a:txBody>
                  <a:tcPr marT="19050" marB="19050" marR="28575" marL="28575" anchor="b"/>
                </a:tc>
              </a:tr>
              <a:tr h="1971675">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De pensioenrichtleeftijd van Dick is 68 jaar.</a:t>
                      </a:r>
                      <a:endParaRPr sz="1500"/>
                    </a:p>
                    <a:p>
                      <a:pPr indent="0" lvl="0" marL="0" rtl="0" algn="l">
                        <a:lnSpc>
                          <a:spcPct val="115000"/>
                        </a:lnSpc>
                        <a:spcBef>
                          <a:spcPts val="0"/>
                        </a:spcBef>
                        <a:spcAft>
                          <a:spcPts val="0"/>
                        </a:spcAft>
                        <a:buNone/>
                      </a:pPr>
                      <a:r>
                        <a:rPr lang="nl" sz="1500"/>
                        <a:t>Het opgebouwde ouderdomspensioen op 68-jarige leeftijd van Dick,</a:t>
                      </a:r>
                      <a:endParaRPr sz="1500"/>
                    </a:p>
                    <a:p>
                      <a:pPr indent="0" lvl="0" marL="0" rtl="0" algn="l">
                        <a:lnSpc>
                          <a:spcPct val="115000"/>
                        </a:lnSpc>
                        <a:spcBef>
                          <a:spcPts val="0"/>
                        </a:spcBef>
                        <a:spcAft>
                          <a:spcPts val="0"/>
                        </a:spcAft>
                        <a:buNone/>
                      </a:pPr>
                      <a:r>
                        <a:rPr lang="nl" sz="1500"/>
                        <a:t>bedraagt € 1.000 ingaande op 68-jarige leeftijd.</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Dick wil gedurende 5 jaar fiscaal maximaal gebruik maken van een hogere uitkering</a:t>
                      </a:r>
                      <a:endParaRPr sz="1500"/>
                    </a:p>
                    <a:p>
                      <a:pPr indent="0" lvl="0" marL="0" rtl="0" algn="l">
                        <a:lnSpc>
                          <a:spcPct val="115000"/>
                        </a:lnSpc>
                        <a:spcBef>
                          <a:spcPts val="0"/>
                        </a:spcBef>
                        <a:spcAft>
                          <a:spcPts val="0"/>
                        </a:spcAft>
                        <a:buNone/>
                      </a:pPr>
                      <a:r>
                        <a:rPr lang="nl" sz="1500"/>
                        <a:t>per maand en daarna een levenslange lagere uitkering.</a:t>
                      </a:r>
                      <a:endParaRPr sz="1500"/>
                    </a:p>
                    <a:p>
                      <a:pPr indent="0" lvl="0" marL="0" rtl="0" algn="l">
                        <a:lnSpc>
                          <a:spcPct val="115000"/>
                        </a:lnSpc>
                        <a:spcBef>
                          <a:spcPts val="0"/>
                        </a:spcBef>
                        <a:spcAft>
                          <a:spcPts val="0"/>
                        </a:spcAft>
                        <a:buNone/>
                      </a:pPr>
                      <a:r>
                        <a:rPr lang="nl" sz="1500"/>
                        <a:t>De factor hoog/laag voor deze periode is 0,421</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Wat is de maximale hoge en lage uitkering van Dick?</a:t>
                      </a:r>
                      <a:endParaRPr sz="1500"/>
                    </a:p>
                  </a:txBody>
                  <a:tcPr marT="19050" marB="19050" marR="28575" marL="28575" anchor="b"/>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2" title="Scherm­afbeelding 2025-03-30 om 08.57.11.png"/>
          <p:cNvPicPr preferRelativeResize="0"/>
          <p:nvPr/>
        </p:nvPicPr>
        <p:blipFill>
          <a:blip r:embed="rId3">
            <a:alphaModFix/>
          </a:blip>
          <a:stretch>
            <a:fillRect/>
          </a:stretch>
        </p:blipFill>
        <p:spPr>
          <a:xfrm>
            <a:off x="465475" y="0"/>
            <a:ext cx="6684851" cy="4698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5" title="Scherm­afbeelding 2025-03-23 om 07.29.23.png"/>
          <p:cNvPicPr preferRelativeResize="0"/>
          <p:nvPr/>
        </p:nvPicPr>
        <p:blipFill>
          <a:blip r:embed="rId3">
            <a:alphaModFix/>
          </a:blip>
          <a:stretch>
            <a:fillRect/>
          </a:stretch>
        </p:blipFill>
        <p:spPr>
          <a:xfrm>
            <a:off x="364500" y="0"/>
            <a:ext cx="8779500" cy="4655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aphicFrame>
        <p:nvGraphicFramePr>
          <p:cNvPr id="218" name="Google Shape;218;p43"/>
          <p:cNvGraphicFramePr/>
          <p:nvPr/>
        </p:nvGraphicFramePr>
        <p:xfrm>
          <a:off x="514350"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Uitwerking</a:t>
                      </a:r>
                      <a:endParaRPr b="1" sz="2500"/>
                    </a:p>
                  </a:txBody>
                  <a:tcPr marT="19050" marB="19050" marR="28575" marL="28575" anchor="b"/>
                </a:tc>
              </a:tr>
              <a:tr h="346710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De ruilfactor hoog/laag vanaf 68-jarige leeftijd tot 73-jarige leeftijd bedraagt 0,421</a:t>
                      </a:r>
                      <a:endParaRPr sz="1500"/>
                    </a:p>
                    <a:p>
                      <a:pPr indent="0" lvl="0" marL="0" rtl="0" algn="l">
                        <a:lnSpc>
                          <a:spcPct val="115000"/>
                        </a:lnSpc>
                        <a:spcBef>
                          <a:spcPts val="0"/>
                        </a:spcBef>
                        <a:spcAft>
                          <a:spcPts val="0"/>
                        </a:spcAft>
                        <a:buNone/>
                      </a:pPr>
                      <a:r>
                        <a:rPr lang="nl" sz="1500"/>
                        <a:t>Voor elke Euro die je in de periode 68 jaar tot 73 jaar meer wilt ontvangen kost dus € 0,421 cent.</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Fiscaal mag de bandbreedte niet uitkomen buiten 100/75.</a:t>
                      </a:r>
                      <a:endParaRPr sz="1500"/>
                    </a:p>
                    <a:p>
                      <a:pPr indent="0" lvl="0" marL="0" rtl="0" algn="l">
                        <a:lnSpc>
                          <a:spcPct val="115000"/>
                        </a:lnSpc>
                        <a:spcBef>
                          <a:spcPts val="0"/>
                        </a:spcBef>
                        <a:spcAft>
                          <a:spcPts val="0"/>
                        </a:spcAft>
                        <a:buNone/>
                      </a:pPr>
                      <a:r>
                        <a:rPr lang="nl" sz="1500"/>
                        <a:t>Bij een maandelijkse verhoging van € 213,50 betekent dit een levenslange verlaging</a:t>
                      </a:r>
                      <a:endParaRPr sz="1500"/>
                    </a:p>
                    <a:p>
                      <a:pPr indent="0" lvl="0" marL="0" rtl="0" algn="l">
                        <a:lnSpc>
                          <a:spcPct val="115000"/>
                        </a:lnSpc>
                        <a:spcBef>
                          <a:spcPts val="0"/>
                        </a:spcBef>
                        <a:spcAft>
                          <a:spcPts val="0"/>
                        </a:spcAft>
                        <a:buNone/>
                      </a:pPr>
                      <a:r>
                        <a:rPr lang="nl" sz="1500"/>
                        <a:t>van € 89,88 per maand (€ 213,50 x 0,421).</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Dick ontvangt tot 73-jarige leeftijd € 1.213,50 (€ 1.000,00 + € 213,50).</a:t>
                      </a:r>
                      <a:endParaRPr sz="1500"/>
                    </a:p>
                    <a:p>
                      <a:pPr indent="0" lvl="0" marL="0" rtl="0" algn="l">
                        <a:lnSpc>
                          <a:spcPct val="115000"/>
                        </a:lnSpc>
                        <a:spcBef>
                          <a:spcPts val="0"/>
                        </a:spcBef>
                        <a:spcAft>
                          <a:spcPts val="0"/>
                        </a:spcAft>
                        <a:buNone/>
                      </a:pPr>
                      <a:r>
                        <a:rPr lang="nl" sz="1500"/>
                        <a:t>Dick ontvangt vanaf 73-jarige leeftijd een levenslang pensioen van</a:t>
                      </a:r>
                      <a:endParaRPr sz="1500"/>
                    </a:p>
                    <a:p>
                      <a:pPr indent="0" lvl="0" marL="0" rtl="0" algn="l">
                        <a:lnSpc>
                          <a:spcPct val="115000"/>
                        </a:lnSpc>
                        <a:spcBef>
                          <a:spcPts val="0"/>
                        </a:spcBef>
                        <a:spcAft>
                          <a:spcPts val="0"/>
                        </a:spcAft>
                        <a:buNone/>
                      </a:pPr>
                      <a:r>
                        <a:rPr lang="nl" sz="1500"/>
                        <a:t>€ 910,12 (€ 1.000,00 -/- € 89,88).</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Fiscale check: 75,00% (€ 910,12 / € 1.213,50 ).</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Let op: Deze keuze heeft geen gevolgen voor de hoogte van het partnerpensioen en wezenpensioen.</a:t>
                      </a:r>
                      <a:endParaRPr sz="1500"/>
                    </a:p>
                  </a:txBody>
                  <a:tcPr marT="19050" marB="19050" marR="28575" marL="28575" anchor="b"/>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graphicFrame>
        <p:nvGraphicFramePr>
          <p:cNvPr id="223" name="Google Shape;223;p44"/>
          <p:cNvGraphicFramePr/>
          <p:nvPr/>
        </p:nvGraphicFramePr>
        <p:xfrm>
          <a:off x="450575"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Casus</a:t>
                      </a:r>
                      <a:endParaRPr b="1" sz="2500"/>
                    </a:p>
                  </a:txBody>
                  <a:tcPr marT="19050" marB="19050" marR="28575" marL="28575" anchor="b"/>
                </a:tc>
              </a:tr>
              <a:tr h="2181225">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De pensioenrichtleeftijd van Karin is 68 jaar.</a:t>
                      </a:r>
                      <a:endParaRPr sz="1500"/>
                    </a:p>
                    <a:p>
                      <a:pPr indent="0" lvl="0" marL="0" rtl="0" algn="l">
                        <a:lnSpc>
                          <a:spcPct val="115000"/>
                        </a:lnSpc>
                        <a:spcBef>
                          <a:spcPts val="0"/>
                        </a:spcBef>
                        <a:spcAft>
                          <a:spcPts val="0"/>
                        </a:spcAft>
                        <a:buNone/>
                      </a:pPr>
                      <a:r>
                        <a:rPr lang="nl" sz="1500"/>
                        <a:t>Het ouderdomspensioen bedraagt op dat moment € 1.000 per maand.</a:t>
                      </a:r>
                      <a:endParaRPr sz="1500"/>
                    </a:p>
                    <a:p>
                      <a:pPr indent="0" lvl="0" marL="0" rtl="0" algn="l">
                        <a:lnSpc>
                          <a:spcPct val="115000"/>
                        </a:lnSpc>
                        <a:spcBef>
                          <a:spcPts val="0"/>
                        </a:spcBef>
                        <a:spcAft>
                          <a:spcPts val="0"/>
                        </a:spcAft>
                        <a:buNone/>
                      </a:pPr>
                      <a:r>
                        <a:rPr lang="nl" sz="1500"/>
                        <a:t>Het opgebouwde partnerpensioen bedraagt € 400 per maand.</a:t>
                      </a:r>
                      <a:endParaRPr sz="1500"/>
                    </a:p>
                    <a:p>
                      <a:pPr indent="0" lvl="0" marL="0" rtl="0" algn="l">
                        <a:lnSpc>
                          <a:spcPct val="115000"/>
                        </a:lnSpc>
                        <a:spcBef>
                          <a:spcPts val="0"/>
                        </a:spcBef>
                        <a:spcAft>
                          <a:spcPts val="0"/>
                        </a:spcAft>
                        <a:buNone/>
                      </a:pPr>
                      <a:r>
                        <a:rPr lang="nl" sz="1500"/>
                        <a:t>Karin wil dit bedrag uitruilen naar een hoger ouderdomspensioen.</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De factor voor het uitruilen van het opgebouwde partnerpensioen naar</a:t>
                      </a:r>
                      <a:endParaRPr sz="1500"/>
                    </a:p>
                    <a:p>
                      <a:pPr indent="0" lvl="0" marL="0" rtl="0" algn="l">
                        <a:lnSpc>
                          <a:spcPct val="115000"/>
                        </a:lnSpc>
                        <a:spcBef>
                          <a:spcPts val="0"/>
                        </a:spcBef>
                        <a:spcAft>
                          <a:spcPts val="0"/>
                        </a:spcAft>
                        <a:buNone/>
                      </a:pPr>
                      <a:r>
                        <a:rPr lang="nl" sz="1500"/>
                        <a:t>ouderdomspensioen bedraagt 0,208.</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Bereken de hoogte van het ouderdomspensioen na uitruil van het partnerpensioen.</a:t>
                      </a:r>
                      <a:endParaRPr sz="1500"/>
                    </a:p>
                  </a:txBody>
                  <a:tcPr marT="19050" marB="19050" marR="28575" marL="28575" anchor="b"/>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graphicFrame>
        <p:nvGraphicFramePr>
          <p:cNvPr id="228" name="Google Shape;228;p45"/>
          <p:cNvGraphicFramePr/>
          <p:nvPr/>
        </p:nvGraphicFramePr>
        <p:xfrm>
          <a:off x="439925"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Uitwerking</a:t>
                      </a:r>
                      <a:endParaRPr b="1" sz="2500"/>
                    </a:p>
                  </a:txBody>
                  <a:tcPr marT="19050" marB="19050" marR="28575" marL="28575" anchor="b"/>
                </a:tc>
              </a:tr>
              <a:tr h="154305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Het ouderdomspensioen bedraagt € 1.000 per maand.</a:t>
                      </a:r>
                      <a:endParaRPr sz="1500"/>
                    </a:p>
                    <a:p>
                      <a:pPr indent="0" lvl="0" marL="0" rtl="0" algn="l">
                        <a:lnSpc>
                          <a:spcPct val="115000"/>
                        </a:lnSpc>
                        <a:spcBef>
                          <a:spcPts val="0"/>
                        </a:spcBef>
                        <a:spcAft>
                          <a:spcPts val="0"/>
                        </a:spcAft>
                        <a:buNone/>
                      </a:pPr>
                      <a:r>
                        <a:rPr lang="nl" sz="1500"/>
                        <a:t>Deze uitkering wordt verhoogd met € 83,20 (€ 400 x 0,208).</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Totale uitkering na uitruil van het partnerpensioen is dan € 1.083,20.</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Let op: de partner moet toestemming geven voor de uitruil.</a:t>
                      </a:r>
                      <a:endParaRPr sz="1500"/>
                    </a:p>
                  </a:txBody>
                  <a:tcPr marT="19050" marB="19050" marR="28575" marL="28575" anchor="b"/>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46"/>
          <p:cNvPicPr preferRelativeResize="0"/>
          <p:nvPr/>
        </p:nvPicPr>
        <p:blipFill>
          <a:blip r:embed="rId3">
            <a:alphaModFix/>
          </a:blip>
          <a:stretch>
            <a:fillRect/>
          </a:stretch>
        </p:blipFill>
        <p:spPr>
          <a:xfrm>
            <a:off x="444800" y="0"/>
            <a:ext cx="7174774" cy="46749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7"/>
          <p:cNvPicPr preferRelativeResize="0"/>
          <p:nvPr/>
        </p:nvPicPr>
        <p:blipFill>
          <a:blip r:embed="rId3">
            <a:alphaModFix/>
          </a:blip>
          <a:stretch>
            <a:fillRect/>
          </a:stretch>
        </p:blipFill>
        <p:spPr>
          <a:xfrm>
            <a:off x="444577" y="0"/>
            <a:ext cx="8699427" cy="45688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graphicFrame>
        <p:nvGraphicFramePr>
          <p:cNvPr id="243" name="Google Shape;243;p48"/>
          <p:cNvGraphicFramePr/>
          <p:nvPr/>
        </p:nvGraphicFramePr>
        <p:xfrm>
          <a:off x="428625" y="0"/>
          <a:ext cx="3000000" cy="3000000"/>
        </p:xfrm>
        <a:graphic>
          <a:graphicData uri="http://schemas.openxmlformats.org/drawingml/2006/table">
            <a:tbl>
              <a:tblPr>
                <a:noFill/>
                <a:tableStyleId>{4759F34A-B1E5-4DAB-802C-E7912B6586F1}</a:tableStyleId>
              </a:tblPr>
              <a:tblGrid>
                <a:gridCol w="8286750"/>
              </a:tblGrid>
              <a:tr h="400050">
                <a:tc>
                  <a:txBody>
                    <a:bodyPr/>
                    <a:lstStyle/>
                    <a:p>
                      <a:pPr indent="0" lvl="0" marL="0" rtl="0" algn="l">
                        <a:lnSpc>
                          <a:spcPct val="115000"/>
                        </a:lnSpc>
                        <a:spcBef>
                          <a:spcPts val="0"/>
                        </a:spcBef>
                        <a:spcAft>
                          <a:spcPts val="0"/>
                        </a:spcAft>
                        <a:buNone/>
                      </a:pPr>
                      <a:r>
                        <a:rPr b="1" lang="nl" sz="2500"/>
                        <a:t>Wijzigingen nabestaandenpensioen</a:t>
                      </a:r>
                      <a:endParaRPr b="1" sz="2500"/>
                    </a:p>
                  </a:txBody>
                  <a:tcPr marT="19050" marB="19050" marR="28575" marL="28575" anchor="b"/>
                </a:tc>
              </a:tr>
              <a:tr h="240030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 Diensttijdonafhankelijk – De hoogte van het nabestaandenpensioen bij overlijden vóór</a:t>
                      </a:r>
                      <a:endParaRPr sz="1500"/>
                    </a:p>
                    <a:p>
                      <a:pPr indent="0" lvl="0" marL="0" rtl="0" algn="l">
                        <a:lnSpc>
                          <a:spcPct val="115000"/>
                        </a:lnSpc>
                        <a:spcBef>
                          <a:spcPts val="0"/>
                        </a:spcBef>
                        <a:spcAft>
                          <a:spcPts val="0"/>
                        </a:spcAft>
                        <a:buNone/>
                      </a:pPr>
                      <a:r>
                        <a:rPr lang="nl" sz="1500"/>
                        <a:t>pensioendatum is niet langer afhankelijk van het aantal dienstjaren.</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 Pensioengevend salaris – De hoogte van het nabestaandenpensioen bij overlijden vóór</a:t>
                      </a:r>
                      <a:endParaRPr sz="1500"/>
                    </a:p>
                    <a:p>
                      <a:pPr indent="0" lvl="0" marL="0" rtl="0" algn="l">
                        <a:lnSpc>
                          <a:spcPct val="115000"/>
                        </a:lnSpc>
                        <a:spcBef>
                          <a:spcPts val="0"/>
                        </a:spcBef>
                        <a:spcAft>
                          <a:spcPts val="0"/>
                        </a:spcAft>
                        <a:buNone/>
                      </a:pPr>
                      <a:r>
                        <a:rPr lang="nl" sz="1500"/>
                        <a:t>pensioendatum wordt uitgedrukt in een percentage van het pensioengevend salaris.</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 Maximaal verzekerd percentage - Voor het partnerpensioen kan maximaal 50% van het</a:t>
                      </a:r>
                      <a:endParaRPr sz="1500"/>
                    </a:p>
                    <a:p>
                      <a:pPr indent="0" lvl="0" marL="0" rtl="0" algn="l">
                        <a:lnSpc>
                          <a:spcPct val="115000"/>
                        </a:lnSpc>
                        <a:spcBef>
                          <a:spcPts val="0"/>
                        </a:spcBef>
                        <a:spcAft>
                          <a:spcPts val="0"/>
                        </a:spcAft>
                        <a:buNone/>
                      </a:pPr>
                      <a:r>
                        <a:rPr lang="nl" sz="1500"/>
                        <a:t>laatstgenoten pensioengevend salaris worden verzekerd. Voor het wezenpensioen is dit 20%.</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 Risicodekking bij einde dienstverband</a:t>
                      </a:r>
                      <a:endParaRPr sz="1500"/>
                    </a:p>
                  </a:txBody>
                  <a:tcPr marT="19050" marB="19050" marR="28575" marL="28575" anchor="b"/>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49"/>
          <p:cNvPicPr preferRelativeResize="0"/>
          <p:nvPr/>
        </p:nvPicPr>
        <p:blipFill>
          <a:blip r:embed="rId3">
            <a:alphaModFix/>
          </a:blip>
          <a:stretch>
            <a:fillRect/>
          </a:stretch>
        </p:blipFill>
        <p:spPr>
          <a:xfrm>
            <a:off x="468575" y="0"/>
            <a:ext cx="6666301" cy="46875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graphicFrame>
        <p:nvGraphicFramePr>
          <p:cNvPr id="253" name="Google Shape;253;p50"/>
          <p:cNvGraphicFramePr/>
          <p:nvPr/>
        </p:nvGraphicFramePr>
        <p:xfrm>
          <a:off x="471875" y="0"/>
          <a:ext cx="3000000" cy="3000000"/>
        </p:xfrm>
        <a:graphic>
          <a:graphicData uri="http://schemas.openxmlformats.org/drawingml/2006/table">
            <a:tbl>
              <a:tblPr>
                <a:noFill/>
                <a:tableStyleId>{4759F34A-B1E5-4DAB-802C-E7912B6586F1}</a:tableStyleId>
              </a:tblPr>
              <a:tblGrid>
                <a:gridCol w="8286750"/>
              </a:tblGrid>
              <a:tr h="400050">
                <a:tc>
                  <a:txBody>
                    <a:bodyPr/>
                    <a:lstStyle/>
                    <a:p>
                      <a:pPr indent="0" lvl="0" marL="0" rtl="0" algn="l">
                        <a:lnSpc>
                          <a:spcPct val="115000"/>
                        </a:lnSpc>
                        <a:spcBef>
                          <a:spcPts val="0"/>
                        </a:spcBef>
                        <a:spcAft>
                          <a:spcPts val="0"/>
                        </a:spcAft>
                        <a:buNone/>
                      </a:pPr>
                      <a:r>
                        <a:rPr b="1" lang="nl" sz="2500"/>
                        <a:t>Casus</a:t>
                      </a:r>
                      <a:endParaRPr b="1" sz="2500"/>
                    </a:p>
                  </a:txBody>
                  <a:tcPr marT="19050" marB="19050" marR="28575" marL="28575" anchor="b"/>
                </a:tc>
              </a:tr>
              <a:tr h="175260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Bjorn is 58 jaar. Is sinds begin dit jaar in dienst van ABC B.V.</a:t>
                      </a:r>
                      <a:endParaRPr sz="1500"/>
                    </a:p>
                    <a:p>
                      <a:pPr indent="0" lvl="0" marL="0" rtl="0" algn="l">
                        <a:lnSpc>
                          <a:spcPct val="115000"/>
                        </a:lnSpc>
                        <a:spcBef>
                          <a:spcPts val="0"/>
                        </a:spcBef>
                        <a:spcAft>
                          <a:spcPts val="0"/>
                        </a:spcAft>
                        <a:buNone/>
                      </a:pPr>
                      <a:r>
                        <a:rPr lang="nl" sz="1500"/>
                        <a:t>ABC B.V. heeft voor haar personeel een pensioenregeling welke voldoet aan de Wet toekomst pensioenen.</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Het pensioengevend inkomen van Bjorn bedraagt € 65.000. Voor de opbouw van het</a:t>
                      </a:r>
                      <a:endParaRPr sz="1500"/>
                    </a:p>
                    <a:p>
                      <a:pPr indent="0" lvl="0" marL="0" rtl="0" algn="l">
                        <a:lnSpc>
                          <a:spcPct val="115000"/>
                        </a:lnSpc>
                        <a:spcBef>
                          <a:spcPts val="0"/>
                        </a:spcBef>
                        <a:spcAft>
                          <a:spcPts val="0"/>
                        </a:spcAft>
                        <a:buNone/>
                      </a:pPr>
                      <a:r>
                        <a:rPr lang="nl" sz="1500"/>
                        <a:t>ouderdomspensioen wordt een AOW-franchise gehanteerd van € 18.475.</a:t>
                      </a:r>
                      <a:endParaRPr sz="1500"/>
                    </a:p>
                    <a:p>
                      <a:pPr indent="0" lvl="0" marL="0" rtl="0" algn="l">
                        <a:lnSpc>
                          <a:spcPct val="115000"/>
                        </a:lnSpc>
                        <a:spcBef>
                          <a:spcPts val="0"/>
                        </a:spcBef>
                        <a:spcAft>
                          <a:spcPts val="0"/>
                        </a:spcAft>
                        <a:buNone/>
                      </a:pPr>
                      <a:r>
                        <a:rPr lang="nl" sz="1500"/>
                        <a:t>De hoogte van het nabestaandenpensioen vóór pensioendatum bedraagt 40% van het pensioengevend loon.</a:t>
                      </a:r>
                      <a:endParaRPr sz="1500"/>
                    </a:p>
                    <a:p>
                      <a:pPr indent="0" lvl="0" marL="0" rtl="0" algn="l">
                        <a:lnSpc>
                          <a:spcPct val="115000"/>
                        </a:lnSpc>
                        <a:spcBef>
                          <a:spcPts val="0"/>
                        </a:spcBef>
                        <a:spcAft>
                          <a:spcPts val="0"/>
                        </a:spcAft>
                        <a:buNone/>
                      </a:pPr>
                      <a:r>
                        <a:rPr lang="nl" sz="1500"/>
                        <a:t>Bjorn heeft vanwege een eigen onderneming nimmer pensioen opgebouwd.</a:t>
                      </a:r>
                      <a:endParaRPr sz="1500"/>
                    </a:p>
                    <a:p>
                      <a:pPr indent="0" lvl="0" marL="0" rtl="0" algn="l">
                        <a:lnSpc>
                          <a:spcPct val="115000"/>
                        </a:lnSpc>
                        <a:spcBef>
                          <a:spcPts val="0"/>
                        </a:spcBef>
                        <a:spcAft>
                          <a:spcPts val="0"/>
                        </a:spcAft>
                        <a:buNone/>
                      </a:pPr>
                      <a:r>
                        <a:rPr lang="nl" sz="1500"/>
                        <a:t>De partner van Bjorn werkt niet.</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Welk bedrag wordt uitgekeerd bij overlijden van Bjorn na indiensttreding van ABC B.V.?</a:t>
                      </a:r>
                      <a:endParaRPr sz="1500"/>
                    </a:p>
                  </a:txBody>
                  <a:tcPr marT="19050" marB="19050" marR="91425" marL="91425" anchor="b"/>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graphicFrame>
        <p:nvGraphicFramePr>
          <p:cNvPr id="258" name="Google Shape;258;p51"/>
          <p:cNvGraphicFramePr/>
          <p:nvPr/>
        </p:nvGraphicFramePr>
        <p:xfrm>
          <a:off x="482525" y="0"/>
          <a:ext cx="3000000" cy="3000000"/>
        </p:xfrm>
        <a:graphic>
          <a:graphicData uri="http://schemas.openxmlformats.org/drawingml/2006/table">
            <a:tbl>
              <a:tblPr>
                <a:noFill/>
                <a:tableStyleId>{4759F34A-B1E5-4DAB-802C-E7912B6586F1}</a:tableStyleId>
              </a:tblPr>
              <a:tblGrid>
                <a:gridCol w="8286750"/>
              </a:tblGrid>
              <a:tr h="400050">
                <a:tc>
                  <a:txBody>
                    <a:bodyPr/>
                    <a:lstStyle/>
                    <a:p>
                      <a:pPr indent="0" lvl="0" marL="0" rtl="0" algn="l">
                        <a:lnSpc>
                          <a:spcPct val="115000"/>
                        </a:lnSpc>
                        <a:spcBef>
                          <a:spcPts val="0"/>
                        </a:spcBef>
                        <a:spcAft>
                          <a:spcPts val="0"/>
                        </a:spcAft>
                        <a:buNone/>
                      </a:pPr>
                      <a:r>
                        <a:rPr b="1" lang="nl" sz="2500"/>
                        <a:t>Uitwerking</a:t>
                      </a:r>
                      <a:endParaRPr b="1" sz="2500"/>
                    </a:p>
                  </a:txBody>
                  <a:tcPr marT="19050" marB="19050" marR="28575" marL="28575" anchor="b"/>
                </a:tc>
              </a:tr>
              <a:tr h="1323975">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De partner van Bjorn ontvangt een levenslang partnerpensioen van € 26.000</a:t>
                      </a:r>
                      <a:endParaRPr sz="1500"/>
                    </a:p>
                    <a:p>
                      <a:pPr indent="0" lvl="0" marL="0" rtl="0" algn="l">
                        <a:lnSpc>
                          <a:spcPct val="115000"/>
                        </a:lnSpc>
                        <a:spcBef>
                          <a:spcPts val="0"/>
                        </a:spcBef>
                        <a:spcAft>
                          <a:spcPts val="0"/>
                        </a:spcAft>
                        <a:buNone/>
                      </a:pPr>
                      <a:r>
                        <a:rPr lang="nl" sz="1500"/>
                        <a:t>(€ 65.000 x 40%)</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Indien ABC B.V. nog niet voldoet aan de Wet toekomst pensioenen bedraagt de uitkering van het partnerpensioen maximaal € 6.106</a:t>
                      </a:r>
                      <a:endParaRPr sz="1500"/>
                    </a:p>
                    <a:p>
                      <a:pPr indent="0" lvl="0" marL="0" rtl="0" algn="l">
                        <a:lnSpc>
                          <a:spcPct val="115000"/>
                        </a:lnSpc>
                        <a:spcBef>
                          <a:spcPts val="0"/>
                        </a:spcBef>
                        <a:spcAft>
                          <a:spcPts val="0"/>
                        </a:spcAft>
                        <a:buNone/>
                      </a:pPr>
                      <a:r>
                        <a:rPr lang="nl" sz="1500"/>
                        <a:t>((€ 65.000 - franchise € 18.475) x 1,313% x 10 dienstjaren).</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Let op: tevens kan sprake zijn van een dekking voor het wezenpensioen, van maximaal 20% van het pensioengevend loon, tot 25-jarige leeftijd.</a:t>
                      </a:r>
                      <a:endParaRPr sz="1500"/>
                    </a:p>
                  </a:txBody>
                  <a:tcPr marT="19050" marB="19050" marR="91425" marL="91425" anchor="b"/>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graphicFrame>
        <p:nvGraphicFramePr>
          <p:cNvPr id="263" name="Google Shape;263;p52"/>
          <p:cNvGraphicFramePr/>
          <p:nvPr/>
        </p:nvGraphicFramePr>
        <p:xfrm>
          <a:off x="461225"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Gevolgen nabestaandenpensioen bij einde dienstverband</a:t>
                      </a:r>
                      <a:endParaRPr b="1" sz="2500"/>
                    </a:p>
                  </a:txBody>
                  <a:tcPr marT="19050" marB="19050" marR="91425" marL="91425" anchor="b">
                    <a:lnR cap="flat" cmpd="sng" w="9525">
                      <a:solidFill>
                        <a:srgbClr val="000000"/>
                      </a:solidFill>
                      <a:prstDash val="solid"/>
                      <a:round/>
                      <a:headEnd len="sm" w="sm" type="none"/>
                      <a:tailEnd len="sm" w="sm" type="none"/>
                    </a:lnR>
                  </a:tcPr>
                </a:tc>
              </a:tr>
              <a:tr h="89535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 Uitloopperiode van maximaal 3 (of 6 maanden).</a:t>
                      </a:r>
                      <a:endParaRPr sz="1500"/>
                    </a:p>
                    <a:p>
                      <a:pPr indent="0" lvl="0" marL="0" rtl="0" algn="l">
                        <a:lnSpc>
                          <a:spcPct val="115000"/>
                        </a:lnSpc>
                        <a:spcBef>
                          <a:spcPts val="0"/>
                        </a:spcBef>
                        <a:spcAft>
                          <a:spcPts val="0"/>
                        </a:spcAft>
                        <a:buNone/>
                      </a:pPr>
                      <a:r>
                        <a:rPr lang="nl" sz="1500"/>
                        <a:t>• Voortzetten risicodekking gedurende WW-periode.</a:t>
                      </a:r>
                      <a:endParaRPr sz="1500"/>
                    </a:p>
                    <a:p>
                      <a:pPr indent="0" lvl="0" marL="0" rtl="0" algn="l">
                        <a:lnSpc>
                          <a:spcPct val="115000"/>
                        </a:lnSpc>
                        <a:spcBef>
                          <a:spcPts val="0"/>
                        </a:spcBef>
                        <a:spcAft>
                          <a:spcPts val="0"/>
                        </a:spcAft>
                        <a:buNone/>
                      </a:pPr>
                      <a:r>
                        <a:rPr lang="nl" sz="1500"/>
                        <a:t>• Voortzetten risicodekking gedurende ZW-periode.</a:t>
                      </a:r>
                      <a:endParaRPr sz="1500"/>
                    </a:p>
                    <a:p>
                      <a:pPr indent="0" lvl="0" marL="0" rtl="0" algn="l">
                        <a:lnSpc>
                          <a:spcPct val="115000"/>
                        </a:lnSpc>
                        <a:spcBef>
                          <a:spcPts val="0"/>
                        </a:spcBef>
                        <a:spcAft>
                          <a:spcPts val="0"/>
                        </a:spcAft>
                        <a:buNone/>
                      </a:pPr>
                      <a:r>
                        <a:rPr lang="nl" sz="1500"/>
                        <a:t>• Uitruilen van ouderdomspensioen in voortzetting risicodekking nabestaandenpensioen.</a:t>
                      </a:r>
                      <a:endParaRPr sz="1500"/>
                    </a:p>
                    <a:p>
                      <a:pPr indent="0" lvl="0" marL="0" rtl="0" algn="l">
                        <a:lnSpc>
                          <a:spcPct val="115000"/>
                        </a:lnSpc>
                        <a:spcBef>
                          <a:spcPts val="0"/>
                        </a:spcBef>
                        <a:spcAft>
                          <a:spcPts val="0"/>
                        </a:spcAft>
                        <a:buNone/>
                      </a:pPr>
                      <a:r>
                        <a:rPr lang="nl" sz="1500"/>
                        <a:t>• Vrijwillig voortzetten van de pensioenregeling (ouderdoms- en nabestaandenpensioen).</a:t>
                      </a:r>
                      <a:endParaRPr sz="1500"/>
                    </a:p>
                  </a:txBody>
                  <a:tcPr marT="19050" marB="19050" marR="28575" marL="28575" anchor="b">
                    <a:lnR cap="flat" cmpd="sng" w="9525">
                      <a:solidFill>
                        <a:srgbClr val="000000"/>
                      </a:solidFill>
                      <a:prstDash val="solid"/>
                      <a:round/>
                      <a:headEnd len="sm" w="sm" type="none"/>
                      <a:tailEnd len="sm" w="sm" type="none"/>
                    </a:lnR>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6" title="Scherm­afbeelding 2025-03-23 om 07.33.09.png"/>
          <p:cNvPicPr preferRelativeResize="0"/>
          <p:nvPr/>
        </p:nvPicPr>
        <p:blipFill>
          <a:blip r:embed="rId3">
            <a:alphaModFix/>
          </a:blip>
          <a:stretch>
            <a:fillRect/>
          </a:stretch>
        </p:blipFill>
        <p:spPr>
          <a:xfrm>
            <a:off x="360600" y="0"/>
            <a:ext cx="7338752" cy="4704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graphicFrame>
        <p:nvGraphicFramePr>
          <p:cNvPr id="268" name="Google Shape;268;p53"/>
          <p:cNvGraphicFramePr/>
          <p:nvPr/>
        </p:nvGraphicFramePr>
        <p:xfrm>
          <a:off x="400650" y="0"/>
          <a:ext cx="3000000" cy="3000000"/>
        </p:xfrm>
        <a:graphic>
          <a:graphicData uri="http://schemas.openxmlformats.org/drawingml/2006/table">
            <a:tbl>
              <a:tblPr>
                <a:noFill/>
                <a:tableStyleId>{4759F34A-B1E5-4DAB-802C-E7912B6586F1}</a:tableStyleId>
              </a:tblPr>
              <a:tblGrid>
                <a:gridCol w="8467725"/>
              </a:tblGrid>
              <a:tr h="400050">
                <a:tc>
                  <a:txBody>
                    <a:bodyPr/>
                    <a:lstStyle/>
                    <a:p>
                      <a:pPr indent="0" lvl="0" marL="0" rtl="0" algn="l">
                        <a:lnSpc>
                          <a:spcPct val="115000"/>
                        </a:lnSpc>
                        <a:spcBef>
                          <a:spcPts val="0"/>
                        </a:spcBef>
                        <a:spcAft>
                          <a:spcPts val="0"/>
                        </a:spcAft>
                        <a:buNone/>
                      </a:pPr>
                      <a:r>
                        <a:rPr b="1" lang="nl" sz="2500"/>
                        <a:t>Invaren pensioenaanspraken</a:t>
                      </a:r>
                      <a:endParaRPr b="1" sz="2500"/>
                    </a:p>
                  </a:txBody>
                  <a:tcPr marT="19050" marB="19050" marR="28575" marL="28575" anchor="b"/>
                </a:tc>
              </a:tr>
              <a:tr h="68580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Bij een collectieve waardeoverdracht als bedoeld in artikel 150m Pensioenwet (Pw),</a:t>
                      </a:r>
                      <a:endParaRPr sz="1500"/>
                    </a:p>
                    <a:p>
                      <a:pPr indent="0" lvl="0" marL="0" rtl="0" algn="l">
                        <a:lnSpc>
                          <a:spcPct val="115000"/>
                        </a:lnSpc>
                        <a:spcBef>
                          <a:spcPts val="0"/>
                        </a:spcBef>
                        <a:spcAft>
                          <a:spcPts val="0"/>
                        </a:spcAft>
                        <a:buNone/>
                      </a:pPr>
                      <a:r>
                        <a:rPr lang="nl" sz="1500"/>
                        <a:t>het zogenoemde invaren, zet het pensioenfonds de opgebouwde pensioenaanspraken</a:t>
                      </a:r>
                      <a:endParaRPr sz="1500"/>
                    </a:p>
                    <a:p>
                      <a:pPr indent="0" lvl="0" marL="0" rtl="0" algn="l">
                        <a:lnSpc>
                          <a:spcPct val="115000"/>
                        </a:lnSpc>
                        <a:spcBef>
                          <a:spcPts val="0"/>
                        </a:spcBef>
                        <a:spcAft>
                          <a:spcPts val="0"/>
                        </a:spcAft>
                        <a:buNone/>
                      </a:pPr>
                      <a:r>
                        <a:rPr lang="nl" sz="1500"/>
                        <a:t>om in persoonlijke pensioenvermogens in de solidaire of flexibele premieregeling.</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De hoogte van het persoonlijke pensioenvermogen hangt af van de dekkingsgraad</a:t>
                      </a:r>
                      <a:endParaRPr sz="1500"/>
                    </a:p>
                    <a:p>
                      <a:pPr indent="0" lvl="0" marL="0" rtl="0" algn="l">
                        <a:lnSpc>
                          <a:spcPct val="115000"/>
                        </a:lnSpc>
                        <a:spcBef>
                          <a:spcPts val="0"/>
                        </a:spcBef>
                        <a:spcAft>
                          <a:spcPts val="0"/>
                        </a:spcAft>
                        <a:buNone/>
                      </a:pPr>
                      <a:r>
                        <a:rPr lang="nl" sz="1500"/>
                        <a:t>van het pensioenfonds (dekkingsgraad tenminste 90%).</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Vullen solidariteits- of risicodelingsreserve tot maximaal 15% van het vermogen.</a:t>
                      </a:r>
                      <a:endParaRPr sz="1500"/>
                    </a:p>
                  </a:txBody>
                  <a:tcPr marT="19050" marB="19050" marR="28575" marL="28575" anchor="b"/>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54"/>
          <p:cNvPicPr preferRelativeResize="0"/>
          <p:nvPr/>
        </p:nvPicPr>
        <p:blipFill>
          <a:blip r:embed="rId3">
            <a:alphaModFix/>
          </a:blip>
          <a:stretch>
            <a:fillRect/>
          </a:stretch>
        </p:blipFill>
        <p:spPr>
          <a:xfrm>
            <a:off x="507401" y="95900"/>
            <a:ext cx="7129199" cy="4548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55"/>
          <p:cNvPicPr preferRelativeResize="0"/>
          <p:nvPr/>
        </p:nvPicPr>
        <p:blipFill>
          <a:blip r:embed="rId3">
            <a:alphaModFix/>
          </a:blip>
          <a:stretch>
            <a:fillRect/>
          </a:stretch>
        </p:blipFill>
        <p:spPr>
          <a:xfrm>
            <a:off x="445100" y="0"/>
            <a:ext cx="3782800" cy="4718399"/>
          </a:xfrm>
          <a:prstGeom prst="rect">
            <a:avLst/>
          </a:prstGeom>
          <a:noFill/>
          <a:ln>
            <a:noFill/>
          </a:ln>
        </p:spPr>
      </p:pic>
      <p:pic>
        <p:nvPicPr>
          <p:cNvPr id="279" name="Google Shape;279;p55"/>
          <p:cNvPicPr preferRelativeResize="0"/>
          <p:nvPr/>
        </p:nvPicPr>
        <p:blipFill>
          <a:blip r:embed="rId4">
            <a:alphaModFix/>
          </a:blip>
          <a:stretch>
            <a:fillRect/>
          </a:stretch>
        </p:blipFill>
        <p:spPr>
          <a:xfrm>
            <a:off x="4572000" y="0"/>
            <a:ext cx="3322776" cy="47184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56"/>
          <p:cNvPicPr preferRelativeResize="0"/>
          <p:nvPr/>
        </p:nvPicPr>
        <p:blipFill>
          <a:blip r:embed="rId3">
            <a:alphaModFix/>
          </a:blip>
          <a:stretch>
            <a:fillRect/>
          </a:stretch>
        </p:blipFill>
        <p:spPr>
          <a:xfrm>
            <a:off x="452100" y="0"/>
            <a:ext cx="5834350" cy="46910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7"/>
          <p:cNvPicPr preferRelativeResize="0"/>
          <p:nvPr/>
        </p:nvPicPr>
        <p:blipFill rotWithShape="1">
          <a:blip r:embed="rId3">
            <a:alphaModFix/>
          </a:blip>
          <a:srcRect b="1276" l="0" r="0" t="1286"/>
          <a:stretch/>
        </p:blipFill>
        <p:spPr>
          <a:xfrm>
            <a:off x="460675" y="0"/>
            <a:ext cx="8116125" cy="4664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58" title="Scherm­afbeelding 2025-03-23 om 07.42.42.png"/>
          <p:cNvPicPr preferRelativeResize="0"/>
          <p:nvPr/>
        </p:nvPicPr>
        <p:blipFill>
          <a:blip r:embed="rId3">
            <a:alphaModFix/>
          </a:blip>
          <a:stretch>
            <a:fillRect/>
          </a:stretch>
        </p:blipFill>
        <p:spPr>
          <a:xfrm>
            <a:off x="332675" y="0"/>
            <a:ext cx="4450248" cy="47060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59" title="Scherm­afbeelding 2025-03-23 om 07.47.15.png"/>
          <p:cNvPicPr preferRelativeResize="0"/>
          <p:nvPr/>
        </p:nvPicPr>
        <p:blipFill>
          <a:blip r:embed="rId3">
            <a:alphaModFix/>
          </a:blip>
          <a:stretch>
            <a:fillRect/>
          </a:stretch>
        </p:blipFill>
        <p:spPr>
          <a:xfrm>
            <a:off x="471050" y="0"/>
            <a:ext cx="6698550" cy="47159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3" name="Shape 303"/>
        <p:cNvGrpSpPr/>
        <p:nvPr/>
      </p:nvGrpSpPr>
      <p:grpSpPr>
        <a:xfrm>
          <a:off x="0" y="0"/>
          <a:ext cx="0" cy="0"/>
          <a:chOff x="0" y="0"/>
          <a:chExt cx="0" cy="0"/>
        </a:xfrm>
      </p:grpSpPr>
      <p:pic>
        <p:nvPicPr>
          <p:cNvPr id="304" name="Google Shape;304;p60"/>
          <p:cNvPicPr preferRelativeResize="0"/>
          <p:nvPr/>
        </p:nvPicPr>
        <p:blipFill>
          <a:blip r:embed="rId3">
            <a:alphaModFix/>
          </a:blip>
          <a:stretch>
            <a:fillRect/>
          </a:stretch>
        </p:blipFill>
        <p:spPr>
          <a:xfrm>
            <a:off x="444450" y="0"/>
            <a:ext cx="8699551" cy="284663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8" name="Shape 308"/>
        <p:cNvGrpSpPr/>
        <p:nvPr/>
      </p:nvGrpSpPr>
      <p:grpSpPr>
        <a:xfrm>
          <a:off x="0" y="0"/>
          <a:ext cx="0" cy="0"/>
          <a:chOff x="0" y="0"/>
          <a:chExt cx="0" cy="0"/>
        </a:xfrm>
      </p:grpSpPr>
      <p:pic>
        <p:nvPicPr>
          <p:cNvPr id="309" name="Google Shape;309;p61"/>
          <p:cNvPicPr preferRelativeResize="0"/>
          <p:nvPr/>
        </p:nvPicPr>
        <p:blipFill>
          <a:blip r:embed="rId3">
            <a:alphaModFix/>
          </a:blip>
          <a:stretch>
            <a:fillRect/>
          </a:stretch>
        </p:blipFill>
        <p:spPr>
          <a:xfrm>
            <a:off x="830549" y="643100"/>
            <a:ext cx="5663248" cy="38572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 name="Shape 313"/>
        <p:cNvGrpSpPr/>
        <p:nvPr/>
      </p:nvGrpSpPr>
      <p:grpSpPr>
        <a:xfrm>
          <a:off x="0" y="0"/>
          <a:ext cx="0" cy="0"/>
          <a:chOff x="0" y="0"/>
          <a:chExt cx="0" cy="0"/>
        </a:xfrm>
      </p:grpSpPr>
      <p:pic>
        <p:nvPicPr>
          <p:cNvPr id="314" name="Google Shape;314;p62"/>
          <p:cNvPicPr preferRelativeResize="0"/>
          <p:nvPr/>
        </p:nvPicPr>
        <p:blipFill>
          <a:blip r:embed="rId3">
            <a:alphaModFix/>
          </a:blip>
          <a:stretch>
            <a:fillRect/>
          </a:stretch>
        </p:blipFill>
        <p:spPr>
          <a:xfrm>
            <a:off x="735025" y="689350"/>
            <a:ext cx="5511574" cy="3764800"/>
          </a:xfrm>
          <a:prstGeom prst="rect">
            <a:avLst/>
          </a:prstGeom>
          <a:noFill/>
          <a:ln>
            <a:noFill/>
          </a:ln>
        </p:spPr>
      </p:pic>
      <p:sp>
        <p:nvSpPr>
          <p:cNvPr id="315" name="Google Shape;315;p62"/>
          <p:cNvSpPr txBox="1"/>
          <p:nvPr/>
        </p:nvSpPr>
        <p:spPr>
          <a:xfrm>
            <a:off x="6318175" y="1695938"/>
            <a:ext cx="1210200" cy="4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700">
                <a:latin typeface="Calibri"/>
                <a:ea typeface="Calibri"/>
                <a:cs typeface="Calibri"/>
                <a:sym typeface="Calibri"/>
              </a:rPr>
              <a:t>Inflatie</a:t>
            </a:r>
            <a:endParaRPr b="1" sz="1700">
              <a:latin typeface="Calibri"/>
              <a:ea typeface="Calibri"/>
              <a:cs typeface="Calibri"/>
              <a:sym typeface="Calibri"/>
            </a:endParaRPr>
          </a:p>
        </p:txBody>
      </p:sp>
      <p:sp>
        <p:nvSpPr>
          <p:cNvPr id="316" name="Google Shape;316;p62"/>
          <p:cNvSpPr txBox="1"/>
          <p:nvPr/>
        </p:nvSpPr>
        <p:spPr>
          <a:xfrm>
            <a:off x="6318175" y="2037863"/>
            <a:ext cx="1210200" cy="4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700">
                <a:latin typeface="Calibri"/>
                <a:ea typeface="Calibri"/>
                <a:cs typeface="Calibri"/>
                <a:sym typeface="Calibri"/>
              </a:rPr>
              <a:t>Rente</a:t>
            </a:r>
            <a:endParaRPr b="1" sz="1700">
              <a:latin typeface="Calibri"/>
              <a:ea typeface="Calibri"/>
              <a:cs typeface="Calibri"/>
              <a:sym typeface="Calibri"/>
            </a:endParaRPr>
          </a:p>
        </p:txBody>
      </p:sp>
      <p:sp>
        <p:nvSpPr>
          <p:cNvPr id="317" name="Google Shape;317;p62"/>
          <p:cNvSpPr txBox="1"/>
          <p:nvPr/>
        </p:nvSpPr>
        <p:spPr>
          <a:xfrm>
            <a:off x="6318175" y="2382050"/>
            <a:ext cx="1681500" cy="5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700">
                <a:latin typeface="Calibri"/>
                <a:ea typeface="Calibri"/>
                <a:cs typeface="Calibri"/>
                <a:sym typeface="Calibri"/>
              </a:rPr>
              <a:t>Micro-langleven</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p:txBody>
      </p:sp>
      <p:sp>
        <p:nvSpPr>
          <p:cNvPr id="318" name="Google Shape;318;p62"/>
          <p:cNvSpPr txBox="1"/>
          <p:nvPr/>
        </p:nvSpPr>
        <p:spPr>
          <a:xfrm>
            <a:off x="6318175" y="2751238"/>
            <a:ext cx="1767000" cy="4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700">
                <a:latin typeface="Calibri"/>
                <a:ea typeface="Calibri"/>
                <a:cs typeface="Calibri"/>
                <a:sym typeface="Calibri"/>
              </a:rPr>
              <a:t>Macro-langleven</a:t>
            </a:r>
            <a:endParaRPr b="1"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7" title="Scherm­afbeelding 2025-03-23 om 06.44.51.png"/>
          <p:cNvPicPr preferRelativeResize="0"/>
          <p:nvPr/>
        </p:nvPicPr>
        <p:blipFill>
          <a:blip r:embed="rId3">
            <a:alphaModFix/>
          </a:blip>
          <a:stretch>
            <a:fillRect/>
          </a:stretch>
        </p:blipFill>
        <p:spPr>
          <a:xfrm>
            <a:off x="353950" y="0"/>
            <a:ext cx="8746074" cy="45529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2" name="Shape 322"/>
        <p:cNvGrpSpPr/>
        <p:nvPr/>
      </p:nvGrpSpPr>
      <p:grpSpPr>
        <a:xfrm>
          <a:off x="0" y="0"/>
          <a:ext cx="0" cy="0"/>
          <a:chOff x="0" y="0"/>
          <a:chExt cx="0" cy="0"/>
        </a:xfrm>
      </p:grpSpPr>
      <p:pic>
        <p:nvPicPr>
          <p:cNvPr id="323" name="Google Shape;323;p63"/>
          <p:cNvPicPr preferRelativeResize="0"/>
          <p:nvPr/>
        </p:nvPicPr>
        <p:blipFill>
          <a:blip r:embed="rId3">
            <a:alphaModFix/>
          </a:blip>
          <a:stretch>
            <a:fillRect/>
          </a:stretch>
        </p:blipFill>
        <p:spPr>
          <a:xfrm>
            <a:off x="384850" y="575125"/>
            <a:ext cx="8839204" cy="346576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7" name="Shape 327"/>
        <p:cNvGrpSpPr/>
        <p:nvPr/>
      </p:nvGrpSpPr>
      <p:grpSpPr>
        <a:xfrm>
          <a:off x="0" y="0"/>
          <a:ext cx="0" cy="0"/>
          <a:chOff x="0" y="0"/>
          <a:chExt cx="0" cy="0"/>
        </a:xfrm>
      </p:grpSpPr>
      <p:pic>
        <p:nvPicPr>
          <p:cNvPr id="328" name="Google Shape;328;p64"/>
          <p:cNvPicPr preferRelativeResize="0"/>
          <p:nvPr/>
        </p:nvPicPr>
        <p:blipFill>
          <a:blip r:embed="rId3">
            <a:alphaModFix/>
          </a:blip>
          <a:stretch>
            <a:fillRect/>
          </a:stretch>
        </p:blipFill>
        <p:spPr>
          <a:xfrm>
            <a:off x="443150" y="0"/>
            <a:ext cx="4221151" cy="46910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2" name="Shape 332"/>
        <p:cNvGrpSpPr/>
        <p:nvPr/>
      </p:nvGrpSpPr>
      <p:grpSpPr>
        <a:xfrm>
          <a:off x="0" y="0"/>
          <a:ext cx="0" cy="0"/>
          <a:chOff x="0" y="0"/>
          <a:chExt cx="0" cy="0"/>
        </a:xfrm>
      </p:grpSpPr>
      <p:pic>
        <p:nvPicPr>
          <p:cNvPr id="333" name="Google Shape;333;p65"/>
          <p:cNvPicPr preferRelativeResize="0"/>
          <p:nvPr/>
        </p:nvPicPr>
        <p:blipFill>
          <a:blip r:embed="rId3">
            <a:alphaModFix/>
          </a:blip>
          <a:stretch>
            <a:fillRect/>
          </a:stretch>
        </p:blipFill>
        <p:spPr>
          <a:xfrm>
            <a:off x="453701" y="1"/>
            <a:ext cx="4849524" cy="46842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7" name="Shape 337"/>
        <p:cNvGrpSpPr/>
        <p:nvPr/>
      </p:nvGrpSpPr>
      <p:grpSpPr>
        <a:xfrm>
          <a:off x="0" y="0"/>
          <a:ext cx="0" cy="0"/>
          <a:chOff x="0" y="0"/>
          <a:chExt cx="0" cy="0"/>
        </a:xfrm>
      </p:grpSpPr>
      <p:pic>
        <p:nvPicPr>
          <p:cNvPr id="338" name="Google Shape;338;p66"/>
          <p:cNvPicPr preferRelativeResize="0"/>
          <p:nvPr/>
        </p:nvPicPr>
        <p:blipFill>
          <a:blip r:embed="rId3">
            <a:alphaModFix/>
          </a:blip>
          <a:stretch>
            <a:fillRect/>
          </a:stretch>
        </p:blipFill>
        <p:spPr>
          <a:xfrm>
            <a:off x="422349" y="0"/>
            <a:ext cx="8329974" cy="4664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 name="Shape 342"/>
        <p:cNvGrpSpPr/>
        <p:nvPr/>
      </p:nvGrpSpPr>
      <p:grpSpPr>
        <a:xfrm>
          <a:off x="0" y="0"/>
          <a:ext cx="0" cy="0"/>
          <a:chOff x="0" y="0"/>
          <a:chExt cx="0" cy="0"/>
        </a:xfrm>
      </p:grpSpPr>
      <p:pic>
        <p:nvPicPr>
          <p:cNvPr id="343" name="Google Shape;343;p67"/>
          <p:cNvPicPr preferRelativeResize="0"/>
          <p:nvPr/>
        </p:nvPicPr>
        <p:blipFill>
          <a:blip r:embed="rId3">
            <a:alphaModFix/>
          </a:blip>
          <a:stretch>
            <a:fillRect/>
          </a:stretch>
        </p:blipFill>
        <p:spPr>
          <a:xfrm>
            <a:off x="429876" y="0"/>
            <a:ext cx="8714123" cy="450571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7" name="Shape 347"/>
        <p:cNvGrpSpPr/>
        <p:nvPr/>
      </p:nvGrpSpPr>
      <p:grpSpPr>
        <a:xfrm>
          <a:off x="0" y="0"/>
          <a:ext cx="0" cy="0"/>
          <a:chOff x="0" y="0"/>
          <a:chExt cx="0" cy="0"/>
        </a:xfrm>
      </p:grpSpPr>
      <p:pic>
        <p:nvPicPr>
          <p:cNvPr id="348" name="Google Shape;348;p68"/>
          <p:cNvPicPr preferRelativeResize="0"/>
          <p:nvPr/>
        </p:nvPicPr>
        <p:blipFill>
          <a:blip r:embed="rId3">
            <a:alphaModFix/>
          </a:blip>
          <a:stretch>
            <a:fillRect/>
          </a:stretch>
        </p:blipFill>
        <p:spPr>
          <a:xfrm>
            <a:off x="440375" y="0"/>
            <a:ext cx="8763399" cy="4323524"/>
          </a:xfrm>
          <a:prstGeom prst="rect">
            <a:avLst/>
          </a:prstGeom>
          <a:noFill/>
          <a:ln>
            <a:noFill/>
          </a:ln>
        </p:spPr>
      </p:pic>
      <p:sp>
        <p:nvSpPr>
          <p:cNvPr id="349" name="Google Shape;349;p68"/>
          <p:cNvSpPr txBox="1"/>
          <p:nvPr/>
        </p:nvSpPr>
        <p:spPr>
          <a:xfrm>
            <a:off x="2566450" y="1436400"/>
            <a:ext cx="2005500" cy="4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latin typeface="Calibri"/>
                <a:ea typeface="Calibri"/>
                <a:cs typeface="Calibri"/>
                <a:sym typeface="Calibri"/>
              </a:rPr>
              <a:t>Compensatie</a:t>
            </a:r>
            <a:endParaRPr b="1">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69" title="Scherm­afbeelding 2025-03-31 om 10.24.39.png"/>
          <p:cNvPicPr preferRelativeResize="0"/>
          <p:nvPr/>
        </p:nvPicPr>
        <p:blipFill>
          <a:blip r:embed="rId3">
            <a:alphaModFix/>
          </a:blip>
          <a:stretch>
            <a:fillRect/>
          </a:stretch>
        </p:blipFill>
        <p:spPr>
          <a:xfrm>
            <a:off x="344075" y="0"/>
            <a:ext cx="3755825" cy="4696774"/>
          </a:xfrm>
          <a:prstGeom prst="rect">
            <a:avLst/>
          </a:prstGeom>
          <a:noFill/>
          <a:ln>
            <a:noFill/>
          </a:ln>
        </p:spPr>
      </p:pic>
      <p:pic>
        <p:nvPicPr>
          <p:cNvPr id="355" name="Google Shape;355;p69" title="Scherm­afbeelding 2025-03-31 om 10.25.37.png"/>
          <p:cNvPicPr preferRelativeResize="0"/>
          <p:nvPr/>
        </p:nvPicPr>
        <p:blipFill>
          <a:blip r:embed="rId4">
            <a:alphaModFix/>
          </a:blip>
          <a:stretch>
            <a:fillRect/>
          </a:stretch>
        </p:blipFill>
        <p:spPr>
          <a:xfrm>
            <a:off x="4572000" y="0"/>
            <a:ext cx="3850206" cy="46967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70" title="Scherm­afbeelding 2025-03-31 om 13.19.58.png"/>
          <p:cNvPicPr preferRelativeResize="0"/>
          <p:nvPr/>
        </p:nvPicPr>
        <p:blipFill>
          <a:blip r:embed="rId3">
            <a:alphaModFix/>
          </a:blip>
          <a:stretch>
            <a:fillRect/>
          </a:stretch>
        </p:blipFill>
        <p:spPr>
          <a:xfrm>
            <a:off x="304800" y="0"/>
            <a:ext cx="8839200" cy="4629150"/>
          </a:xfrm>
          <a:prstGeom prst="rect">
            <a:avLst/>
          </a:prstGeom>
          <a:noFill/>
          <a:ln>
            <a:noFill/>
          </a:ln>
        </p:spPr>
      </p:pic>
      <p:sp>
        <p:nvSpPr>
          <p:cNvPr id="361" name="Google Shape;361;p70"/>
          <p:cNvSpPr txBox="1"/>
          <p:nvPr/>
        </p:nvSpPr>
        <p:spPr>
          <a:xfrm>
            <a:off x="788025" y="3546150"/>
            <a:ext cx="3482400" cy="404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2100">
                <a:latin typeface="Open Sans"/>
                <a:ea typeface="Open Sans"/>
                <a:cs typeface="Open Sans"/>
                <a:sym typeface="Open Sans"/>
              </a:rPr>
              <a:t>Standnummer 19</a:t>
            </a:r>
            <a:endParaRPr b="1" sz="2100">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8" title="Scherm­afbeelding 2025-03-23 om 07.02.34.png"/>
          <p:cNvPicPr preferRelativeResize="0"/>
          <p:nvPr/>
        </p:nvPicPr>
        <p:blipFill>
          <a:blip r:embed="rId3">
            <a:alphaModFix/>
          </a:blip>
          <a:stretch>
            <a:fillRect/>
          </a:stretch>
        </p:blipFill>
        <p:spPr>
          <a:xfrm>
            <a:off x="342525" y="0"/>
            <a:ext cx="8343100" cy="470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9" title="Scherm­afbeelding 2025-03-23 om 07.12.23.png"/>
          <p:cNvPicPr preferRelativeResize="0"/>
          <p:nvPr/>
        </p:nvPicPr>
        <p:blipFill>
          <a:blip r:embed="rId3">
            <a:alphaModFix/>
          </a:blip>
          <a:stretch>
            <a:fillRect/>
          </a:stretch>
        </p:blipFill>
        <p:spPr>
          <a:xfrm>
            <a:off x="364500" y="0"/>
            <a:ext cx="6698526" cy="4696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graphicFrame>
        <p:nvGraphicFramePr>
          <p:cNvPr id="152" name="Google Shape;152;p30"/>
          <p:cNvGraphicFramePr/>
          <p:nvPr/>
        </p:nvGraphicFramePr>
        <p:xfrm>
          <a:off x="482500" y="0"/>
          <a:ext cx="3000000" cy="3000000"/>
        </p:xfrm>
        <a:graphic>
          <a:graphicData uri="http://schemas.openxmlformats.org/drawingml/2006/table">
            <a:tbl>
              <a:tblPr>
                <a:noFill/>
                <a:tableStyleId>{4759F34A-B1E5-4DAB-802C-E7912B6586F1}</a:tableStyleId>
              </a:tblPr>
              <a:tblGrid>
                <a:gridCol w="8286750"/>
              </a:tblGrid>
              <a:tr h="400050">
                <a:tc>
                  <a:txBody>
                    <a:bodyPr/>
                    <a:lstStyle/>
                    <a:p>
                      <a:pPr indent="0" lvl="0" marL="0" rtl="0" algn="l">
                        <a:lnSpc>
                          <a:spcPct val="115000"/>
                        </a:lnSpc>
                        <a:spcBef>
                          <a:spcPts val="0"/>
                        </a:spcBef>
                        <a:spcAft>
                          <a:spcPts val="0"/>
                        </a:spcAft>
                        <a:buNone/>
                      </a:pPr>
                      <a:r>
                        <a:rPr b="1" lang="nl" sz="2500"/>
                        <a:t>Keuzebegeleiding (art. 48a PW)</a:t>
                      </a:r>
                      <a:endParaRPr b="1" sz="2500"/>
                    </a:p>
                  </a:txBody>
                  <a:tcPr marT="19050" marB="19050" marR="28575" marL="28575" anchor="b"/>
                </a:tc>
              </a:tr>
              <a:tr h="1323975">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De pensioenuitvoerder begeleidt de deelnemer, gewezen deelnemer, gewezen partner of pensioengerechtigde op een adequate wijze bij het maken van een keuze binnen de pensioenovereenkomst, zorgt voor de inrichting van de keuzeomgeving en stelt de deelnemer, gewezen deelnemer, gewezen partner of pensioengerechtigde daarmee in staat om een passende keuze te maken.</a:t>
                      </a:r>
                      <a:endParaRPr sz="1500"/>
                    </a:p>
                  </a:txBody>
                  <a:tcPr marT="19050" marB="19050" marR="28575" marL="28575" anchor="b"/>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1" title="Scherm­afbeelding 2025-03-23 om 19.46.22.png"/>
          <p:cNvPicPr preferRelativeResize="0"/>
          <p:nvPr/>
        </p:nvPicPr>
        <p:blipFill>
          <a:blip r:embed="rId3">
            <a:alphaModFix/>
          </a:blip>
          <a:stretch>
            <a:fillRect/>
          </a:stretch>
        </p:blipFill>
        <p:spPr>
          <a:xfrm>
            <a:off x="304800" y="0"/>
            <a:ext cx="8839199" cy="4676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aphicFrame>
        <p:nvGraphicFramePr>
          <p:cNvPr id="162" name="Google Shape;162;p32"/>
          <p:cNvGraphicFramePr/>
          <p:nvPr/>
        </p:nvGraphicFramePr>
        <p:xfrm>
          <a:off x="428625" y="0"/>
          <a:ext cx="3000000" cy="3000000"/>
        </p:xfrm>
        <a:graphic>
          <a:graphicData uri="http://schemas.openxmlformats.org/drawingml/2006/table">
            <a:tbl>
              <a:tblPr>
                <a:noFill/>
                <a:tableStyleId>{4759F34A-B1E5-4DAB-802C-E7912B6586F1}</a:tableStyleId>
              </a:tblPr>
              <a:tblGrid>
                <a:gridCol w="8286750"/>
              </a:tblGrid>
              <a:tr h="400050">
                <a:tc>
                  <a:txBody>
                    <a:bodyPr/>
                    <a:lstStyle/>
                    <a:p>
                      <a:pPr indent="0" lvl="0" marL="0" rtl="0" algn="l">
                        <a:lnSpc>
                          <a:spcPct val="115000"/>
                        </a:lnSpc>
                        <a:spcBef>
                          <a:spcPts val="0"/>
                        </a:spcBef>
                        <a:spcAft>
                          <a:spcPts val="0"/>
                        </a:spcAft>
                        <a:buNone/>
                      </a:pPr>
                      <a:r>
                        <a:rPr b="1" lang="nl" sz="2500"/>
                        <a:t>Maximale jaar- en reserveringsruimte 3e pijler</a:t>
                      </a:r>
                      <a:endParaRPr b="1" sz="2500"/>
                    </a:p>
                  </a:txBody>
                  <a:tcPr marT="19050" marB="19050" marR="28575" marL="28575" anchor="b"/>
                </a:tc>
              </a:tr>
              <a:tr h="1543050">
                <a:tc>
                  <a:txBody>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nl" sz="1500"/>
                        <a:t>De maximale jaarruimte bedraagt in het belastingjaar 2025 € 35.798</a:t>
                      </a:r>
                      <a:endParaRPr sz="1500"/>
                    </a:p>
                    <a:p>
                      <a:pPr indent="0" lvl="0" marL="0" rtl="0" algn="l">
                        <a:lnSpc>
                          <a:spcPct val="115000"/>
                        </a:lnSpc>
                        <a:spcBef>
                          <a:spcPts val="0"/>
                        </a:spcBef>
                        <a:spcAft>
                          <a:spcPts val="0"/>
                        </a:spcAft>
                        <a:buNone/>
                      </a:pPr>
                      <a:r>
                        <a:rPr lang="nl" sz="1500"/>
                        <a:t>(30% x € 137.800 (maximum inkomen) - € 18.475 (franchise))</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De maximale reserveringsruimte over een periode van 10 jaar is € 42.108.</a:t>
                      </a:r>
                      <a:endParaRPr sz="1500"/>
                    </a:p>
                    <a:p>
                      <a:pPr indent="0" lvl="0" marL="0" rtl="0" algn="l">
                        <a:lnSpc>
                          <a:spcPct val="115000"/>
                        </a:lnSpc>
                        <a:spcBef>
                          <a:spcPts val="0"/>
                        </a:spcBef>
                        <a:spcAft>
                          <a:spcPts val="0"/>
                        </a:spcAft>
                        <a:buNone/>
                      </a:pPr>
                      <a:r>
                        <a:t/>
                      </a:r>
                      <a:endParaRPr sz="1500"/>
                    </a:p>
                    <a:p>
                      <a:pPr indent="0" lvl="0" marL="0" rtl="0" algn="l">
                        <a:lnSpc>
                          <a:spcPct val="115000"/>
                        </a:lnSpc>
                        <a:spcBef>
                          <a:spcPts val="0"/>
                        </a:spcBef>
                        <a:spcAft>
                          <a:spcPts val="0"/>
                        </a:spcAft>
                        <a:buNone/>
                      </a:pPr>
                      <a:r>
                        <a:rPr lang="nl" sz="1500"/>
                        <a:t>Totaal jaar- en reserveringsruimte is in 2025 maximaal € 77.906.</a:t>
                      </a:r>
                      <a:endParaRPr sz="1500"/>
                    </a:p>
                  </a:txBody>
                  <a:tcPr marT="19050" marB="19050" marR="28575" marL="28575" anchor="b">
                    <a:solidFill>
                      <a:srgbClr val="FFFFFF"/>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NIBE-SVV">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D67AB8329AB48A35E15D4709019BD" ma:contentTypeVersion="12" ma:contentTypeDescription="Een nieuw document maken." ma:contentTypeScope="" ma:versionID="edddddef28d3e23b6a41a0411d54ddba">
  <xsd:schema xmlns:xsd="http://www.w3.org/2001/XMLSchema" xmlns:xs="http://www.w3.org/2001/XMLSchema" xmlns:p="http://schemas.microsoft.com/office/2006/metadata/properties" xmlns:ns2="bb527ce2-81fa-4df5-954e-3b0f32d5365f" xmlns:ns3="22b2423e-d89b-449d-a761-68665af4d9c1" targetNamespace="http://schemas.microsoft.com/office/2006/metadata/properties" ma:root="true" ma:fieldsID="93d8455c5ece8fd78458ac6dd791cc9a" ns2:_="" ns3:_="">
    <xsd:import namespace="bb527ce2-81fa-4df5-954e-3b0f32d5365f"/>
    <xsd:import namespace="22b2423e-d89b-449d-a761-68665af4d9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27ce2-81fa-4df5-954e-3b0f32d53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e849caf3-2457-4b41-a512-21873c751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b2423e-d89b-449d-a761-68665af4d9c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6daafe8-327d-4d35-ae33-8b9e8a859721}" ma:internalName="TaxCatchAll" ma:showField="CatchAllData" ma:web="22b2423e-d89b-449d-a761-68665af4d9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2b2423e-d89b-449d-a761-68665af4d9c1" xsi:nil="true"/>
    <lcf76f155ced4ddcb4097134ff3c332f xmlns="bb527ce2-81fa-4df5-954e-3b0f32d5365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3A206BC-7C98-4894-8D77-46C5CC98DC23}"/>
</file>

<file path=customXml/itemProps2.xml><?xml version="1.0" encoding="utf-8"?>
<ds:datastoreItem xmlns:ds="http://schemas.openxmlformats.org/officeDocument/2006/customXml" ds:itemID="{1B284D6B-E408-4E95-8C84-2B7F4E3BB1F3}"/>
</file>

<file path=customXml/itemProps3.xml><?xml version="1.0" encoding="utf-8"?>
<ds:datastoreItem xmlns:ds="http://schemas.openxmlformats.org/officeDocument/2006/customXml" ds:itemID="{1B00BCC1-4603-4008-90CB-E7C6B154586C}"/>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0x01010080DD67AB8329AB48A35E15D4709019BD</vt:lpwstr>
  </property>
</Properties>
</file>